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66" r:id="rId15"/>
    <p:sldId id="267"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5" r:id="rId58"/>
    <p:sldId id="312" r:id="rId59"/>
    <p:sldId id="313"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29" autoAdjust="0"/>
  </p:normalViewPr>
  <p:slideViewPr>
    <p:cSldViewPr>
      <p:cViewPr varScale="1">
        <p:scale>
          <a:sx n="79" d="100"/>
          <a:sy n="79" d="100"/>
        </p:scale>
        <p:origin x="157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10.xml.rels><?xml version="1.0" encoding="UTF-8" standalone="yes"?>
<Relationships xmlns="http://schemas.openxmlformats.org/package/2006/relationships"><Relationship Id="rId1" Type="http://schemas.openxmlformats.org/officeDocument/2006/relationships/image" Target="../media/image2.png"/></Relationships>
</file>

<file path=ppt/diagrams/_rels/data11.xml.rels><?xml version="1.0" encoding="UTF-8" standalone="yes"?>
<Relationships xmlns="http://schemas.openxmlformats.org/package/2006/relationships"><Relationship Id="rId1" Type="http://schemas.openxmlformats.org/officeDocument/2006/relationships/image" Target="../media/image2.png"/></Relationships>
</file>

<file path=ppt/diagrams/_rels/data12.xml.rels><?xml version="1.0" encoding="UTF-8" standalone="yes"?>
<Relationships xmlns="http://schemas.openxmlformats.org/package/2006/relationships"><Relationship Id="rId1" Type="http://schemas.openxmlformats.org/officeDocument/2006/relationships/image" Target="../media/image2.png"/></Relationships>
</file>

<file path=ppt/diagrams/_rels/data13.xml.rels><?xml version="1.0" encoding="UTF-8" standalone="yes"?>
<Relationships xmlns="http://schemas.openxmlformats.org/package/2006/relationships"><Relationship Id="rId1" Type="http://schemas.openxmlformats.org/officeDocument/2006/relationships/image" Target="../media/image2.png"/></Relationships>
</file>

<file path=ppt/diagrams/_rels/data14.xml.rels><?xml version="1.0" encoding="UTF-8" standalone="yes"?>
<Relationships xmlns="http://schemas.openxmlformats.org/package/2006/relationships"><Relationship Id="rId1" Type="http://schemas.openxmlformats.org/officeDocument/2006/relationships/image" Target="../media/image2.png"/></Relationships>
</file>

<file path=ppt/diagrams/_rels/data15.xml.rels><?xml version="1.0" encoding="UTF-8" standalone="yes"?>
<Relationships xmlns="http://schemas.openxmlformats.org/package/2006/relationships"><Relationship Id="rId1" Type="http://schemas.openxmlformats.org/officeDocument/2006/relationships/image" Target="../media/image2.png"/></Relationships>
</file>

<file path=ppt/diagrams/_rels/data16.xml.rels><?xml version="1.0" encoding="UTF-8" standalone="yes"?>
<Relationships xmlns="http://schemas.openxmlformats.org/package/2006/relationships"><Relationship Id="rId1" Type="http://schemas.openxmlformats.org/officeDocument/2006/relationships/image" Target="../media/image2.png"/></Relationships>
</file>

<file path=ppt/diagrams/_rels/data17.xml.rels><?xml version="1.0" encoding="UTF-8" standalone="yes"?>
<Relationships xmlns="http://schemas.openxmlformats.org/package/2006/relationships"><Relationship Id="rId1" Type="http://schemas.openxmlformats.org/officeDocument/2006/relationships/image" Target="../media/image19.png"/></Relationships>
</file>

<file path=ppt/diagrams/_rels/data18.xml.rels><?xml version="1.0" encoding="UTF-8" standalone="yes"?>
<Relationships xmlns="http://schemas.openxmlformats.org/package/2006/relationships"><Relationship Id="rId1" Type="http://schemas.openxmlformats.org/officeDocument/2006/relationships/image" Target="../media/image19.png"/></Relationships>
</file>

<file path=ppt/diagrams/_rels/data19.xml.rels><?xml version="1.0" encoding="UTF-8" standalone="yes"?>
<Relationships xmlns="http://schemas.openxmlformats.org/package/2006/relationships"><Relationship Id="rId1" Type="http://schemas.openxmlformats.org/officeDocument/2006/relationships/image" Target="../media/image19.png"/></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ata20.xml.rels><?xml version="1.0" encoding="UTF-8" standalone="yes"?>
<Relationships xmlns="http://schemas.openxmlformats.org/package/2006/relationships"><Relationship Id="rId1" Type="http://schemas.openxmlformats.org/officeDocument/2006/relationships/image" Target="../media/image19.png"/></Relationships>
</file>

<file path=ppt/diagrams/_rels/data21.xml.rels><?xml version="1.0" encoding="UTF-8" standalone="yes"?>
<Relationships xmlns="http://schemas.openxmlformats.org/package/2006/relationships"><Relationship Id="rId1" Type="http://schemas.openxmlformats.org/officeDocument/2006/relationships/image" Target="../media/image19.png"/></Relationships>
</file>

<file path=ppt/diagrams/_rels/data22.xml.rels><?xml version="1.0" encoding="UTF-8" standalone="yes"?>
<Relationships xmlns="http://schemas.openxmlformats.org/package/2006/relationships"><Relationship Id="rId1" Type="http://schemas.openxmlformats.org/officeDocument/2006/relationships/image" Target="../media/image19.png"/></Relationships>
</file>

<file path=ppt/diagrams/_rels/data23.xml.rels><?xml version="1.0" encoding="UTF-8" standalone="yes"?>
<Relationships xmlns="http://schemas.openxmlformats.org/package/2006/relationships"><Relationship Id="rId1" Type="http://schemas.openxmlformats.org/officeDocument/2006/relationships/image" Target="../media/image2.png"/></Relationships>
</file>

<file path=ppt/diagrams/_rels/data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2.png"/></Relationships>
</file>

<file path=ppt/diagrams/_rels/data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2.png"/></Relationships>
</file>

<file path=ppt/diagrams/_rels/data26.xml.rels><?xml version="1.0" encoding="UTF-8" standalone="yes"?>
<Relationships xmlns="http://schemas.openxmlformats.org/package/2006/relationships"><Relationship Id="rId1" Type="http://schemas.openxmlformats.org/officeDocument/2006/relationships/image" Target="../media/image2.png"/></Relationships>
</file>

<file path=ppt/diagrams/_rels/data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_rels/data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34.xml.rels><?xml version="1.0" encoding="UTF-8" standalone="yes"?>
<Relationships xmlns="http://schemas.openxmlformats.org/package/2006/relationships"><Relationship Id="rId1" Type="http://schemas.openxmlformats.org/officeDocument/2006/relationships/image" Target="../media/image2.png"/></Relationships>
</file>

<file path=ppt/diagrams/_rels/data35.xml.rels><?xml version="1.0" encoding="UTF-8" standalone="yes"?>
<Relationships xmlns="http://schemas.openxmlformats.org/package/2006/relationships"><Relationship Id="rId1" Type="http://schemas.openxmlformats.org/officeDocument/2006/relationships/image" Target="../media/image2.png"/></Relationships>
</file>

<file path=ppt/diagrams/_rels/data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image" Target="../media/image2.png"/></Relationships>
</file>

<file path=ppt/diagrams/_rels/data37.xml.rels><?xml version="1.0" encoding="UTF-8" standalone="yes"?>
<Relationships xmlns="http://schemas.openxmlformats.org/package/2006/relationships"><Relationship Id="rId1" Type="http://schemas.openxmlformats.org/officeDocument/2006/relationships/image" Target="../media/image2.png"/></Relationships>
</file>

<file path=ppt/diagrams/_rels/data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2.png"/></Relationships>
</file>

<file path=ppt/diagrams/_rels/data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image" Target="../media/image2.png"/></Relationships>
</file>

<file path=ppt/diagrams/_rels/data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ata45.xml.rels><?xml version="1.0" encoding="UTF-8" standalone="yes"?>
<Relationships xmlns="http://schemas.openxmlformats.org/package/2006/relationships"><Relationship Id="rId1" Type="http://schemas.openxmlformats.org/officeDocument/2006/relationships/image" Target="../media/image2.png"/></Relationships>
</file>

<file path=ppt/diagrams/_rels/data46.xml.rels><?xml version="1.0" encoding="UTF-8" standalone="yes"?>
<Relationships xmlns="http://schemas.openxmlformats.org/package/2006/relationships"><Relationship Id="rId1" Type="http://schemas.openxmlformats.org/officeDocument/2006/relationships/image" Target="../media/image2.png"/></Relationships>
</file>

<file path=ppt/diagrams/_rels/data47.xml.rels><?xml version="1.0" encoding="UTF-8" standalone="yes"?>
<Relationships xmlns="http://schemas.openxmlformats.org/package/2006/relationships"><Relationship Id="rId1" Type="http://schemas.openxmlformats.org/officeDocument/2006/relationships/image" Target="../media/image2.png"/></Relationships>
</file>

<file path=ppt/diagrams/_rels/data48.xml.rels><?xml version="1.0" encoding="UTF-8" standalone="yes"?>
<Relationships xmlns="http://schemas.openxmlformats.org/package/2006/relationships"><Relationship Id="rId1" Type="http://schemas.openxmlformats.org/officeDocument/2006/relationships/image" Target="../media/image2.png"/></Relationships>
</file>

<file path=ppt/diagrams/_rels/data5.xml.rels><?xml version="1.0" encoding="UTF-8" standalone="yes"?>
<Relationships xmlns="http://schemas.openxmlformats.org/package/2006/relationships"><Relationship Id="rId1" Type="http://schemas.openxmlformats.org/officeDocument/2006/relationships/image" Target="../media/image2.png"/></Relationships>
</file>

<file path=ppt/diagrams/_rels/data6.xml.rels><?xml version="1.0" encoding="UTF-8" standalone="yes"?>
<Relationships xmlns="http://schemas.openxmlformats.org/package/2006/relationships"><Relationship Id="rId1" Type="http://schemas.openxmlformats.org/officeDocument/2006/relationships/image" Target="../media/image2.png"/></Relationships>
</file>

<file path=ppt/diagrams/_rels/data7.xml.rels><?xml version="1.0" encoding="UTF-8" standalone="yes"?>
<Relationships xmlns="http://schemas.openxmlformats.org/package/2006/relationships"><Relationship Id="rId1" Type="http://schemas.openxmlformats.org/officeDocument/2006/relationships/image" Target="../media/image2.png"/></Relationships>
</file>

<file path=ppt/diagrams/_rels/data8.xml.rels><?xml version="1.0" encoding="UTF-8" standalone="yes"?>
<Relationships xmlns="http://schemas.openxmlformats.org/package/2006/relationships"><Relationship Id="rId1" Type="http://schemas.openxmlformats.org/officeDocument/2006/relationships/image" Target="../media/image2.png"/></Relationships>
</file>

<file path=ppt/diagrams/_rels/data9.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2.png"/></Relationships>
</file>

<file path=ppt/diagrams/_rels/drawing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2.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3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5.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image" Target="../media/image2.png"/></Relationships>
</file>

<file path=ppt/diagrams/_rels/drawing37.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image" Target="../media/image2.png"/></Relationships>
</file>

<file path=ppt/diagrams/_rels/drawing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png"/></Relationships>
</file>

<file path=ppt/diagrams/_rels/drawing45.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6.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7.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8.xml.rels><?xml version="1.0" encoding="UTF-8" standalone="yes"?>
<Relationships xmlns="http://schemas.openxmlformats.org/package/2006/relationships"><Relationship Id="rId1" Type="http://schemas.openxmlformats.org/officeDocument/2006/relationships/image" Target="../media/image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CB395DD7-5FE3-4CDA-8AA6-718741B450DB}">
      <dgm:prSet phldrT="[Text]"/>
      <dgm:spPr/>
      <dgm:t>
        <a:bodyPr/>
        <a:lstStyle/>
        <a:p>
          <a:r>
            <a:rPr lang="vi-VN" b="0" i="0" dirty="0">
              <a:solidFill>
                <a:srgbClr val="FF0000"/>
              </a:solidFill>
            </a:rPr>
            <a:t>phổ thông</a:t>
          </a:r>
          <a:endParaRPr lang="en-US" dirty="0">
            <a:solidFill>
              <a:srgbClr val="FF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dgm:spPr/>
      <dgm:t>
        <a:bodyPr/>
        <a:lstStyle/>
        <a:p>
          <a:pPr algn="just"/>
          <a:r>
            <a:rPr lang="vi-VN" b="0" i="0" dirty="0"/>
            <a:t>bình đẳng</a:t>
          </a:r>
          <a:endParaRPr lang="en-US" b="1" dirty="0"/>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4A155524-FE93-4133-997D-FBAEE70017CF}">
      <dgm:prSet phldrT="[Text]" custT="1"/>
      <dgm:spPr/>
      <dgm:t>
        <a:bodyPr/>
        <a:lstStyle/>
        <a:p>
          <a:r>
            <a:rPr lang="vi-VN" sz="4000" b="0" i="0" dirty="0">
              <a:solidFill>
                <a:srgbClr val="002060"/>
              </a:solidFill>
            </a:rPr>
            <a:t>trực tiếp   </a:t>
          </a:r>
          <a:endParaRPr lang="en-US" sz="4000" dirty="0">
            <a:solidFill>
              <a:srgbClr val="002060"/>
            </a:solidFill>
          </a:endParaRPr>
        </a:p>
      </dgm:t>
    </dgm:pt>
    <dgm:pt modelId="{8106790B-3A04-425A-A63F-9608C05B437C}" type="parTrans" cxnId="{4572FE26-039E-4E6D-BFAF-1C4FABD48544}">
      <dgm:prSet/>
      <dgm:spPr/>
      <dgm:t>
        <a:bodyPr/>
        <a:lstStyle/>
        <a:p>
          <a:endParaRPr lang="en-US"/>
        </a:p>
      </dgm:t>
    </dgm:pt>
    <dgm:pt modelId="{4C2C8165-2BAF-4B14-86E2-41747B5EDFA4}" type="sibTrans" cxnId="{4572FE26-039E-4E6D-BFAF-1C4FABD48544}">
      <dgm:prSet/>
      <dgm:spPr/>
      <dgm:t>
        <a:bodyPr/>
        <a:lstStyle/>
        <a:p>
          <a:endParaRPr lang="en-US"/>
        </a:p>
      </dgm:t>
    </dgm:pt>
    <dgm:pt modelId="{6B7457B1-4493-4A46-A74E-9D36AEEDBAFC}">
      <dgm:prSet phldrT="[Text]"/>
      <dgm:spPr/>
      <dgm:t>
        <a:bodyPr/>
        <a:lstStyle/>
        <a:p>
          <a:r>
            <a:rPr lang="vi-VN" b="0" i="0" dirty="0"/>
            <a:t>bỏ phiếu kín.</a:t>
          </a:r>
          <a:endParaRPr lang="en-US" dirty="0"/>
        </a:p>
      </dgm:t>
    </dgm:pt>
    <dgm:pt modelId="{BB51EC84-FF84-483E-9625-B3427C4C9852}" type="parTrans" cxnId="{1728AA5A-998D-410E-BF7C-7A95133711CD}">
      <dgm:prSet/>
      <dgm:spPr/>
      <dgm:t>
        <a:bodyPr/>
        <a:lstStyle/>
        <a:p>
          <a:endParaRPr lang="vi-VN"/>
        </a:p>
      </dgm:t>
    </dgm:pt>
    <dgm:pt modelId="{B27C221D-BE2C-491F-A778-2F89D774A7DE}" type="sibTrans" cxnId="{1728AA5A-998D-410E-BF7C-7A95133711CD}">
      <dgm:prSet/>
      <dgm:spPr/>
      <dgm:t>
        <a:bodyPr/>
        <a:lstStyle/>
        <a:p>
          <a:endParaRPr lang="vi-VN"/>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4"/>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4"/>
      <dgm:spPr/>
    </dgm:pt>
    <dgm:pt modelId="{84FB5B1C-428C-45DA-A367-C9020C0D088B}" type="pres">
      <dgm:prSet presAssocID="{1B3E2CC9-15A8-407C-8F03-2CEDAAD2BCA7}" presName="dstNode" presStyleLbl="node1" presStyleIdx="0" presStyleCnt="4"/>
      <dgm:spPr/>
    </dgm:pt>
    <dgm:pt modelId="{05F85DB2-453B-4BDF-B33A-D5774223F512}" type="pres">
      <dgm:prSet presAssocID="{CB395DD7-5FE3-4CDA-8AA6-718741B450DB}" presName="text_1" presStyleLbl="node1" presStyleIdx="0" presStyleCnt="4">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4"/>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4">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4"/>
      <dgm:spPr>
        <a:blipFill rotWithShape="0">
          <a:blip xmlns:r="http://schemas.openxmlformats.org/officeDocument/2006/relationships" r:embed="rId1"/>
          <a:stretch>
            <a:fillRect/>
          </a:stretch>
        </a:blipFill>
      </dgm:spPr>
    </dgm:pt>
    <dgm:pt modelId="{62CFE6B9-45AD-437C-9DE6-C73AD72BCA2D}" type="pres">
      <dgm:prSet presAssocID="{4A155524-FE93-4133-997D-FBAEE70017CF}" presName="text_3" presStyleLbl="node1" presStyleIdx="2" presStyleCnt="4">
        <dgm:presLayoutVars>
          <dgm:bulletEnabled val="1"/>
        </dgm:presLayoutVars>
      </dgm:prSet>
      <dgm:spPr/>
    </dgm:pt>
    <dgm:pt modelId="{4AE9FDF3-E9AC-4719-A150-1351FF5AD336}" type="pres">
      <dgm:prSet presAssocID="{4A155524-FE93-4133-997D-FBAEE70017CF}" presName="accent_3" presStyleCnt="0"/>
      <dgm:spPr/>
    </dgm:pt>
    <dgm:pt modelId="{4942DEF6-A4DE-42C3-AFA6-0E7411E2F9C6}" type="pres">
      <dgm:prSet presAssocID="{4A155524-FE93-4133-997D-FBAEE70017CF}" presName="accentRepeatNode" presStyleLbl="solidFgAcc1" presStyleIdx="2" presStyleCnt="4"/>
      <dgm:spPr>
        <a:blipFill rotWithShape="0">
          <a:blip xmlns:r="http://schemas.openxmlformats.org/officeDocument/2006/relationships" r:embed="rId1"/>
          <a:stretch>
            <a:fillRect/>
          </a:stretch>
        </a:blipFill>
      </dgm:spPr>
    </dgm:pt>
    <dgm:pt modelId="{CE8AC432-2C1E-48A2-9316-ACB3B438E03B}" type="pres">
      <dgm:prSet presAssocID="{6B7457B1-4493-4A46-A74E-9D36AEEDBAFC}" presName="text_4" presStyleLbl="node1" presStyleIdx="3" presStyleCnt="4">
        <dgm:presLayoutVars>
          <dgm:bulletEnabled val="1"/>
        </dgm:presLayoutVars>
      </dgm:prSet>
      <dgm:spPr/>
    </dgm:pt>
    <dgm:pt modelId="{668B6C7C-59A8-42F9-A9B4-C5EB5B7FBE62}" type="pres">
      <dgm:prSet presAssocID="{6B7457B1-4493-4A46-A74E-9D36AEEDBAFC}" presName="accent_4" presStyleCnt="0"/>
      <dgm:spPr/>
    </dgm:pt>
    <dgm:pt modelId="{0CAE5031-9D40-4A57-866A-E6370ECED4A7}" type="pres">
      <dgm:prSet presAssocID="{6B7457B1-4493-4A46-A74E-9D36AEEDBAFC}" presName="accentRepeatNode" presStyleLbl="solidFgAcc1" presStyleIdx="3" presStyleCnt="4"/>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4572FE26-039E-4E6D-BFAF-1C4FABD48544}" srcId="{1B3E2CC9-15A8-407C-8F03-2CEDAAD2BCA7}" destId="{4A155524-FE93-4133-997D-FBAEE70017CF}" srcOrd="2" destOrd="0" parTransId="{8106790B-3A04-425A-A63F-9608C05B437C}" sibTransId="{4C2C8165-2BAF-4B14-86E2-41747B5EDFA4}"/>
    <dgm:cxn modelId="{76596327-E33D-4801-9EAB-36412E518C65}" type="presOf" srcId="{4A155524-FE93-4133-997D-FBAEE70017CF}" destId="{62CFE6B9-45AD-437C-9DE6-C73AD72BCA2D}"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1728AA5A-998D-410E-BF7C-7A95133711CD}" srcId="{1B3E2CC9-15A8-407C-8F03-2CEDAAD2BCA7}" destId="{6B7457B1-4493-4A46-A74E-9D36AEEDBAFC}" srcOrd="3" destOrd="0" parTransId="{BB51EC84-FF84-483E-9625-B3427C4C9852}" sibTransId="{B27C221D-BE2C-491F-A778-2F89D774A7DE}"/>
    <dgm:cxn modelId="{BBD5B682-1BB8-4552-B0D6-85EC0A1E0F71}" type="presOf" srcId="{1B3E2CC9-15A8-407C-8F03-2CEDAAD2BCA7}" destId="{809F35E1-DA24-46C5-A75B-3457BBA1B668}" srcOrd="0" destOrd="0" presId="urn:microsoft.com/office/officeart/2008/layout/VerticalCurvedList"/>
    <dgm:cxn modelId="{0BBA1E83-2378-48C8-804B-ED7A80E3390A}" type="presOf" srcId="{6B7457B1-4493-4A46-A74E-9D36AEEDBAFC}" destId="{CE8AC432-2C1E-48A2-9316-ACB3B438E03B}" srcOrd="0" destOrd="0" presId="urn:microsoft.com/office/officeart/2008/layout/VerticalCurvedList"/>
    <dgm:cxn modelId="{D5161898-B08D-475F-95DA-920C790AC16C}" type="presOf" srcId="{8810BBE6-1AC9-4B78-968F-32367D473C08}" destId="{0A1C3160-5054-4633-A7E9-F22AA17C3772}" srcOrd="0" destOrd="0" presId="urn:microsoft.com/office/officeart/2008/layout/VerticalCurvedList"/>
    <dgm:cxn modelId="{F5CD42C4-7263-4E5E-9EA6-39D661EC4F50}" type="presOf" srcId="{CB395DD7-5FE3-4CDA-8AA6-718741B450DB}" destId="{05F85DB2-453B-4BDF-B33A-D5774223F512}" srcOrd="0" destOrd="0" presId="urn:microsoft.com/office/officeart/2008/layout/VerticalCurvedList"/>
    <dgm:cxn modelId="{6E6278EC-AE07-4D17-BA71-C4BC5AF6BB9C}" type="presOf" srcId="{17D030CC-7DBE-426A-9EE4-94470CFF6098}" destId="{E23F1361-9898-4EC9-9BDD-33180FAE5062}" srcOrd="0" destOrd="0" presId="urn:microsoft.com/office/officeart/2008/layout/VerticalCurvedList"/>
    <dgm:cxn modelId="{E10EE24F-EEF3-42A0-9AF6-65E8512466BA}" type="presParOf" srcId="{809F35E1-DA24-46C5-A75B-3457BBA1B668}" destId="{471EC9B5-CBDA-4ADC-9173-39516529BF42}" srcOrd="0" destOrd="0" presId="urn:microsoft.com/office/officeart/2008/layout/VerticalCurvedList"/>
    <dgm:cxn modelId="{14C5050D-0E3D-4CA7-A52A-433127A8D1F6}" type="presParOf" srcId="{471EC9B5-CBDA-4ADC-9173-39516529BF42}" destId="{E1937796-F081-42EB-8B5C-26860C9A20BA}" srcOrd="0" destOrd="0" presId="urn:microsoft.com/office/officeart/2008/layout/VerticalCurvedList"/>
    <dgm:cxn modelId="{E067C042-7E51-4111-8072-5B4729A44920}" type="presParOf" srcId="{E1937796-F081-42EB-8B5C-26860C9A20BA}" destId="{69AA6BA1-BE80-4ED9-AE54-044B1F890CC4}" srcOrd="0" destOrd="0" presId="urn:microsoft.com/office/officeart/2008/layout/VerticalCurvedList"/>
    <dgm:cxn modelId="{BBE53437-E312-4B89-AA96-4FDA547A115D}" type="presParOf" srcId="{E1937796-F081-42EB-8B5C-26860C9A20BA}" destId="{0A1C3160-5054-4633-A7E9-F22AA17C3772}" srcOrd="1" destOrd="0" presId="urn:microsoft.com/office/officeart/2008/layout/VerticalCurvedList"/>
    <dgm:cxn modelId="{1D778CDA-993B-47DA-8E06-A82125748DD8}" type="presParOf" srcId="{E1937796-F081-42EB-8B5C-26860C9A20BA}" destId="{92868F2C-F013-4CDD-9288-792A86572668}" srcOrd="2" destOrd="0" presId="urn:microsoft.com/office/officeart/2008/layout/VerticalCurvedList"/>
    <dgm:cxn modelId="{42D73F5F-3D66-4754-AD4C-8CC58C3A739A}" type="presParOf" srcId="{E1937796-F081-42EB-8B5C-26860C9A20BA}" destId="{84FB5B1C-428C-45DA-A367-C9020C0D088B}" srcOrd="3" destOrd="0" presId="urn:microsoft.com/office/officeart/2008/layout/VerticalCurvedList"/>
    <dgm:cxn modelId="{286B113F-015F-490F-A4A7-55F1FA202430}" type="presParOf" srcId="{471EC9B5-CBDA-4ADC-9173-39516529BF42}" destId="{05F85DB2-453B-4BDF-B33A-D5774223F512}" srcOrd="1" destOrd="0" presId="urn:microsoft.com/office/officeart/2008/layout/VerticalCurvedList"/>
    <dgm:cxn modelId="{E4B66FD8-CA3C-4FC6-8716-1E9ACF84C982}" type="presParOf" srcId="{471EC9B5-CBDA-4ADC-9173-39516529BF42}" destId="{68C643FE-4129-4B0D-AA6B-69DC51ED371F}" srcOrd="2" destOrd="0" presId="urn:microsoft.com/office/officeart/2008/layout/VerticalCurvedList"/>
    <dgm:cxn modelId="{D44A8EA4-DB8E-4D4D-A93B-43F4EF23499F}" type="presParOf" srcId="{68C643FE-4129-4B0D-AA6B-69DC51ED371F}" destId="{6EA76AA9-0932-427F-9400-8AC34674678D}" srcOrd="0" destOrd="0" presId="urn:microsoft.com/office/officeart/2008/layout/VerticalCurvedList"/>
    <dgm:cxn modelId="{BCAD8FF5-186B-45D0-822E-DC135028F422}" type="presParOf" srcId="{471EC9B5-CBDA-4ADC-9173-39516529BF42}" destId="{E23F1361-9898-4EC9-9BDD-33180FAE5062}" srcOrd="3" destOrd="0" presId="urn:microsoft.com/office/officeart/2008/layout/VerticalCurvedList"/>
    <dgm:cxn modelId="{3319ECC5-F20D-4978-8B64-95277849BB8D}" type="presParOf" srcId="{471EC9B5-CBDA-4ADC-9173-39516529BF42}" destId="{45FC8699-6834-4C85-BF71-EC37F61D1116}" srcOrd="4" destOrd="0" presId="urn:microsoft.com/office/officeart/2008/layout/VerticalCurvedList"/>
    <dgm:cxn modelId="{DD966CA3-B1BB-481A-951F-343B7406911B}" type="presParOf" srcId="{45FC8699-6834-4C85-BF71-EC37F61D1116}" destId="{DE6BD306-0FAA-44D0-9761-91E19362149D}" srcOrd="0" destOrd="0" presId="urn:microsoft.com/office/officeart/2008/layout/VerticalCurvedList"/>
    <dgm:cxn modelId="{55D50239-8C3C-4C72-8B4E-F01BFEDD9DD2}" type="presParOf" srcId="{471EC9B5-CBDA-4ADC-9173-39516529BF42}" destId="{62CFE6B9-45AD-437C-9DE6-C73AD72BCA2D}" srcOrd="5" destOrd="0" presId="urn:microsoft.com/office/officeart/2008/layout/VerticalCurvedList"/>
    <dgm:cxn modelId="{82CB407F-F5E2-413C-8803-12B0EE742E23}" type="presParOf" srcId="{471EC9B5-CBDA-4ADC-9173-39516529BF42}" destId="{4AE9FDF3-E9AC-4719-A150-1351FF5AD336}" srcOrd="6" destOrd="0" presId="urn:microsoft.com/office/officeart/2008/layout/VerticalCurvedList"/>
    <dgm:cxn modelId="{9A14DFF7-5463-4179-B8A4-A81BAFCC8463}" type="presParOf" srcId="{4AE9FDF3-E9AC-4719-A150-1351FF5AD336}" destId="{4942DEF6-A4DE-42C3-AFA6-0E7411E2F9C6}" srcOrd="0" destOrd="0" presId="urn:microsoft.com/office/officeart/2008/layout/VerticalCurvedList"/>
    <dgm:cxn modelId="{2EAD83CE-18C7-4B43-A9CF-FC93F8B5400C}" type="presParOf" srcId="{471EC9B5-CBDA-4ADC-9173-39516529BF42}" destId="{CE8AC432-2C1E-48A2-9316-ACB3B438E03B}" srcOrd="7" destOrd="0" presId="urn:microsoft.com/office/officeart/2008/layout/VerticalCurvedList"/>
    <dgm:cxn modelId="{40FDC7B1-0F6D-44CB-9CBB-174B40E1AA8A}" type="presParOf" srcId="{471EC9B5-CBDA-4ADC-9173-39516529BF42}" destId="{668B6C7C-59A8-42F9-A9B4-C5EB5B7FBE62}" srcOrd="8" destOrd="0" presId="urn:microsoft.com/office/officeart/2008/layout/VerticalCurvedList"/>
    <dgm:cxn modelId="{996DD7D1-02E2-42C1-AEC6-962DFF477EAD}" type="presParOf" srcId="{668B6C7C-59A8-42F9-A9B4-C5EB5B7FBE62}" destId="{0CAE5031-9D40-4A57-866A-E6370ECED4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just"/>
          <a:r>
            <a:rPr lang="vi-VN" sz="2000" b="1" i="0" dirty="0">
              <a:solidFill>
                <a:srgbClr val="C00000"/>
              </a:solidFill>
            </a:rPr>
            <a:t>a) Huyện miền núi, vùng cao, hải đảo </a:t>
          </a:r>
          <a:r>
            <a:rPr lang="vi-VN" sz="2000" b="0" i="0" dirty="0"/>
            <a:t>có từ </a:t>
          </a:r>
          <a:r>
            <a:rPr lang="vi-VN" sz="2000" b="0" i="0" dirty="0">
              <a:solidFill>
                <a:srgbClr val="C00000"/>
              </a:solidFill>
            </a:rPr>
            <a:t>bốn mươi nghìn dân </a:t>
          </a:r>
          <a:r>
            <a:rPr lang="vi-VN" sz="2000" b="0" i="0" dirty="0"/>
            <a:t>trở xuống được bầu </a:t>
          </a:r>
          <a:r>
            <a:rPr lang="vi-VN" sz="2000" b="1" i="0" dirty="0">
              <a:solidFill>
                <a:srgbClr val="C00000"/>
              </a:solidFill>
            </a:rPr>
            <a:t>ba mươi đại biểu (30)</a:t>
          </a:r>
          <a:r>
            <a:rPr lang="vi-VN" sz="2000" b="0" i="0" dirty="0"/>
            <a:t>; có trên bốn mươi nghìn dân thì cứ thêm bảy nghìn dân được bầu thêm một đại biểu, nhưng tổng số không quá ba mươi lăm đại biểu (35);</a:t>
          </a:r>
        </a:p>
        <a:p>
          <a:pPr algn="just"/>
          <a:br>
            <a:rPr lang="vi-VN" sz="2000" dirty="0"/>
          </a:br>
          <a:endParaRPr lang="en-US" sz="16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just"/>
          <a:r>
            <a:rPr lang="vi-VN" sz="2000" b="0" i="0" dirty="0"/>
            <a:t>b) Huyện không thuộc trường hợp quy định tại điểm a khoản này có </a:t>
          </a:r>
          <a:r>
            <a:rPr lang="vi-VN" sz="2000" b="0" i="0" dirty="0">
              <a:solidFill>
                <a:srgbClr val="C00000"/>
              </a:solidFill>
            </a:rPr>
            <a:t>từ tám mươi nghìn dân </a:t>
          </a:r>
          <a:r>
            <a:rPr lang="vi-VN" sz="2000" b="0" i="0" dirty="0"/>
            <a:t>trở xuống được bầu ba mươi đại biểu </a:t>
          </a:r>
          <a:r>
            <a:rPr lang="vi-VN" sz="2000" b="0" i="0" dirty="0">
              <a:solidFill>
                <a:srgbClr val="C00000"/>
              </a:solidFill>
            </a:rPr>
            <a:t>(30)</a:t>
          </a:r>
          <a:r>
            <a:rPr lang="vi-VN" sz="2000" b="0" i="0" dirty="0"/>
            <a:t>; có </a:t>
          </a:r>
          <a:r>
            <a:rPr lang="vi-VN" sz="2000" b="0" i="0" dirty="0">
              <a:solidFill>
                <a:srgbClr val="C00000"/>
              </a:solidFill>
            </a:rPr>
            <a:t>trên tám mươi nghìn dân </a:t>
          </a:r>
          <a:r>
            <a:rPr lang="vi-VN" sz="2000" b="0" i="0" dirty="0"/>
            <a:t>thì cứ thêm mười lăm nghìn dân được bầu thêm một đại biểu, nhưng tổng số không quá ba mươi lăm đại biểu </a:t>
          </a:r>
          <a:r>
            <a:rPr lang="vi-VN" sz="2000" b="0" i="0" dirty="0">
              <a:solidFill>
                <a:srgbClr val="C00000"/>
              </a:solidFill>
            </a:rPr>
            <a:t>(35</a:t>
          </a:r>
          <a:r>
            <a:rPr lang="vi-VN" sz="2000" b="0" i="0" dirty="0"/>
            <a:t>);</a:t>
          </a:r>
          <a:br>
            <a:rPr lang="vi-VN" sz="2000" dirty="0"/>
          </a:br>
          <a:br>
            <a:rPr lang="vi-VN" sz="2000" dirty="0"/>
          </a:br>
          <a:endParaRPr lang="en-US" sz="1600" b="1" dirty="0">
            <a:solidFill>
              <a:srgbClr val="0070C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ABA75A1E-F9F8-4246-A336-D9CE9F194ED0}" type="presOf" srcId="{17D030CC-7DBE-426A-9EE4-94470CFF6098}" destId="{E23F1361-9898-4EC9-9BDD-33180FAE506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B189065A-A858-4F49-8BD3-A3EAE12D6CD3}" type="presOf" srcId="{1B3E2CC9-15A8-407C-8F03-2CEDAAD2BCA7}" destId="{809F35E1-DA24-46C5-A75B-3457BBA1B668}" srcOrd="0" destOrd="0" presId="urn:microsoft.com/office/officeart/2008/layout/VerticalCurvedList"/>
    <dgm:cxn modelId="{36D57D8F-8784-4CFA-80E6-D72CF07CF058}" type="presOf" srcId="{8810BBE6-1AC9-4B78-968F-32367D473C08}" destId="{0A1C3160-5054-4633-A7E9-F22AA17C3772}" srcOrd="0" destOrd="0" presId="urn:microsoft.com/office/officeart/2008/layout/VerticalCurvedList"/>
    <dgm:cxn modelId="{193217CA-514B-4AB9-B8CD-435BADA989CA}" type="presOf" srcId="{CB395DD7-5FE3-4CDA-8AA6-718741B450DB}" destId="{05F85DB2-453B-4BDF-B33A-D5774223F512}" srcOrd="0" destOrd="0" presId="urn:microsoft.com/office/officeart/2008/layout/VerticalCurvedList"/>
    <dgm:cxn modelId="{3CD15AB0-8A8A-49E4-AD7C-A865FC7029D5}" type="presParOf" srcId="{809F35E1-DA24-46C5-A75B-3457BBA1B668}" destId="{471EC9B5-CBDA-4ADC-9173-39516529BF42}" srcOrd="0" destOrd="0" presId="urn:microsoft.com/office/officeart/2008/layout/VerticalCurvedList"/>
    <dgm:cxn modelId="{468A0535-EF97-47A2-A855-AF89E9926C7D}" type="presParOf" srcId="{471EC9B5-CBDA-4ADC-9173-39516529BF42}" destId="{E1937796-F081-42EB-8B5C-26860C9A20BA}" srcOrd="0" destOrd="0" presId="urn:microsoft.com/office/officeart/2008/layout/VerticalCurvedList"/>
    <dgm:cxn modelId="{B34ECC5D-3D42-49D1-BBE6-B563BF9B9147}" type="presParOf" srcId="{E1937796-F081-42EB-8B5C-26860C9A20BA}" destId="{69AA6BA1-BE80-4ED9-AE54-044B1F890CC4}" srcOrd="0" destOrd="0" presId="urn:microsoft.com/office/officeart/2008/layout/VerticalCurvedList"/>
    <dgm:cxn modelId="{B46442E8-C442-4698-BFB3-1F9309D767F6}" type="presParOf" srcId="{E1937796-F081-42EB-8B5C-26860C9A20BA}" destId="{0A1C3160-5054-4633-A7E9-F22AA17C3772}" srcOrd="1" destOrd="0" presId="urn:microsoft.com/office/officeart/2008/layout/VerticalCurvedList"/>
    <dgm:cxn modelId="{E7ED5222-6262-44EC-B094-18276294473D}" type="presParOf" srcId="{E1937796-F081-42EB-8B5C-26860C9A20BA}" destId="{92868F2C-F013-4CDD-9288-792A86572668}" srcOrd="2" destOrd="0" presId="urn:microsoft.com/office/officeart/2008/layout/VerticalCurvedList"/>
    <dgm:cxn modelId="{08CE7F9B-41E1-4E55-9CB8-FBADEA7D2128}" type="presParOf" srcId="{E1937796-F081-42EB-8B5C-26860C9A20BA}" destId="{84FB5B1C-428C-45DA-A367-C9020C0D088B}" srcOrd="3" destOrd="0" presId="urn:microsoft.com/office/officeart/2008/layout/VerticalCurvedList"/>
    <dgm:cxn modelId="{F30308CF-CD81-4AE0-A55A-CAEB3AA62546}" type="presParOf" srcId="{471EC9B5-CBDA-4ADC-9173-39516529BF42}" destId="{05F85DB2-453B-4BDF-B33A-D5774223F512}" srcOrd="1" destOrd="0" presId="urn:microsoft.com/office/officeart/2008/layout/VerticalCurvedList"/>
    <dgm:cxn modelId="{86EA70CD-8D39-409C-9CB1-441A67DE8936}" type="presParOf" srcId="{471EC9B5-CBDA-4ADC-9173-39516529BF42}" destId="{68C643FE-4129-4B0D-AA6B-69DC51ED371F}" srcOrd="2" destOrd="0" presId="urn:microsoft.com/office/officeart/2008/layout/VerticalCurvedList"/>
    <dgm:cxn modelId="{892E72F6-4A9F-4F9A-A4A5-CC6789EA5B9A}" type="presParOf" srcId="{68C643FE-4129-4B0D-AA6B-69DC51ED371F}" destId="{6EA76AA9-0932-427F-9400-8AC34674678D}" srcOrd="0" destOrd="0" presId="urn:microsoft.com/office/officeart/2008/layout/VerticalCurvedList"/>
    <dgm:cxn modelId="{E5E59FD3-55F4-47C6-A53D-A2C7B822B5CC}" type="presParOf" srcId="{471EC9B5-CBDA-4ADC-9173-39516529BF42}" destId="{E23F1361-9898-4EC9-9BDD-33180FAE5062}" srcOrd="3" destOrd="0" presId="urn:microsoft.com/office/officeart/2008/layout/VerticalCurvedList"/>
    <dgm:cxn modelId="{65B4F4FB-68B3-42A4-BC11-13203439C01E}" type="presParOf" srcId="{471EC9B5-CBDA-4ADC-9173-39516529BF42}" destId="{45FC8699-6834-4C85-BF71-EC37F61D1116}" srcOrd="4" destOrd="0" presId="urn:microsoft.com/office/officeart/2008/layout/VerticalCurvedList"/>
    <dgm:cxn modelId="{1E3AA611-D1B9-4234-B211-7375CD3A1171}"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l"/>
          <a:r>
            <a:rPr lang="vi-VN" sz="2000" b="0" i="0" dirty="0"/>
            <a:t>a) Xã miền núi, vùng cao và hải đảo có từ </a:t>
          </a:r>
          <a:r>
            <a:rPr lang="vi-VN" sz="2000" b="1" i="0" dirty="0">
              <a:solidFill>
                <a:srgbClr val="FF0000"/>
              </a:solidFill>
            </a:rPr>
            <a:t>hai nghìn dân trở xuống </a:t>
          </a:r>
          <a:r>
            <a:rPr lang="vi-VN" sz="2000" b="0" i="0" dirty="0"/>
            <a:t>được bầu mười lăm đại biểu </a:t>
          </a:r>
          <a:r>
            <a:rPr lang="vi-VN" sz="2000" b="1" i="0" dirty="0">
              <a:solidFill>
                <a:srgbClr val="FF0000"/>
              </a:solidFill>
            </a:rPr>
            <a:t>(15);</a:t>
          </a:r>
          <a:br>
            <a:rPr lang="vi-VN" sz="2000" dirty="0"/>
          </a:br>
          <a:br>
            <a:rPr lang="vi-VN" sz="2000" dirty="0"/>
          </a:br>
          <a:endParaRPr lang="en-US" sz="16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just"/>
          <a:r>
            <a:rPr lang="vi-VN" sz="2000" b="0" i="0" dirty="0"/>
            <a:t>b) Xã miền núi, vùng cao và hải đảo có </a:t>
          </a:r>
          <a:r>
            <a:rPr lang="vi-VN" sz="2000" b="0" i="0" dirty="0">
              <a:solidFill>
                <a:srgbClr val="FF0000"/>
              </a:solidFill>
            </a:rPr>
            <a:t>trên hai nghìn dân đến dưới ba nghìn dân</a:t>
          </a:r>
          <a:r>
            <a:rPr lang="vi-VN" sz="2000" b="0" i="0" dirty="0"/>
            <a:t> được bầu mười chín đại biểu </a:t>
          </a:r>
          <a:r>
            <a:rPr lang="vi-VN" sz="2000" b="0" i="0" dirty="0">
              <a:solidFill>
                <a:srgbClr val="FF0000"/>
              </a:solidFill>
            </a:rPr>
            <a:t>(19);</a:t>
          </a:r>
          <a:br>
            <a:rPr lang="vi-VN" sz="2000" dirty="0"/>
          </a:br>
          <a:endParaRPr lang="en-US" sz="1600" b="1" dirty="0">
            <a:solidFill>
              <a:srgbClr val="0070C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11B99810-9B69-4DD3-B651-62D4B6C7F2B9}">
      <dgm:prSet phldrT="[Text]" custT="1"/>
      <dgm:spPr/>
      <dgm:t>
        <a:bodyPr/>
        <a:lstStyle/>
        <a:p>
          <a:endParaRPr lang="vi-VN" sz="1100" b="0" i="0" dirty="0"/>
        </a:p>
        <a:p>
          <a:r>
            <a:rPr lang="vi-VN" sz="1800" b="0" i="0" dirty="0"/>
            <a:t>c) Xã miền núi, vùng cao và hải đảo có </a:t>
          </a:r>
          <a:r>
            <a:rPr lang="vi-VN" sz="1800" b="1" i="0" dirty="0">
              <a:solidFill>
                <a:srgbClr val="FF0000"/>
              </a:solidFill>
            </a:rPr>
            <a:t>từ ba nghìn dân đến bốn nghìn dân</a:t>
          </a:r>
          <a:r>
            <a:rPr lang="vi-VN" sz="1800" b="0" i="0" dirty="0"/>
            <a:t> được bầu hai mươi mốt đại biểu </a:t>
          </a:r>
          <a:r>
            <a:rPr lang="vi-VN" sz="1800" b="1" i="0" dirty="0">
              <a:solidFill>
                <a:srgbClr val="FF0000"/>
              </a:solidFill>
            </a:rPr>
            <a:t>(21); </a:t>
          </a:r>
          <a:r>
            <a:rPr lang="vi-VN" sz="1800" b="0" i="0" dirty="0">
              <a:solidFill>
                <a:srgbClr val="FF0000"/>
              </a:solidFill>
            </a:rPr>
            <a:t>có trên bốn nghìn dân</a:t>
          </a:r>
          <a:r>
            <a:rPr lang="vi-VN" sz="1800" b="0" i="0" dirty="0"/>
            <a:t> thì cứ thêm một nghìn dân được bầu thêm một đại biểu, nhưng tổng số không quá ba mươi đại biểu </a:t>
          </a:r>
          <a:r>
            <a:rPr lang="vi-VN" sz="1800" b="1" i="0" dirty="0">
              <a:solidFill>
                <a:srgbClr val="FF0000"/>
              </a:solidFill>
            </a:rPr>
            <a:t>(30);</a:t>
          </a:r>
          <a:br>
            <a:rPr lang="vi-VN" sz="1800" dirty="0"/>
          </a:br>
          <a:endParaRPr lang="en-US" sz="1800" b="1" dirty="0">
            <a:solidFill>
              <a:srgbClr val="0070C0"/>
            </a:solidFill>
          </a:endParaRPr>
        </a:p>
      </dgm:t>
    </dgm:pt>
    <dgm:pt modelId="{B35B486D-50CD-4E2A-A51A-7B44D2ADB955}" type="parTrans" cxnId="{B122A959-B9E9-4DDD-B561-366373D4B7F8}">
      <dgm:prSet/>
      <dgm:spPr/>
      <dgm:t>
        <a:bodyPr/>
        <a:lstStyle/>
        <a:p>
          <a:endParaRPr lang="vi-VN"/>
        </a:p>
      </dgm:t>
    </dgm:pt>
    <dgm:pt modelId="{2CF02766-DC2C-4682-A85C-D21F30C733E5}" type="sibTrans" cxnId="{B122A959-B9E9-4DDD-B561-366373D4B7F8}">
      <dgm:prSet/>
      <dgm:spPr/>
      <dgm:t>
        <a:bodyPr/>
        <a:lstStyle/>
        <a:p>
          <a:endParaRPr lang="vi-VN"/>
        </a:p>
      </dgm:t>
    </dgm:pt>
    <dgm:pt modelId="{9434B159-9F66-4F41-A11A-E15F6DFBA3EC}">
      <dgm:prSet phldrT="[Text]" custT="1"/>
      <dgm:spPr/>
      <dgm:t>
        <a:bodyPr/>
        <a:lstStyle/>
        <a:p>
          <a:endParaRPr lang="vi-VN" sz="1100" b="0" i="0" dirty="0"/>
        </a:p>
        <a:p>
          <a:r>
            <a:rPr lang="vi-VN" sz="1600" b="0" i="0" dirty="0"/>
            <a:t>d) Xã không thuộc trường hợp quy định tại các điểm a, b và c khoản này có từ </a:t>
          </a:r>
          <a:r>
            <a:rPr lang="vi-VN" sz="1600" b="1" i="0" dirty="0">
              <a:solidFill>
                <a:srgbClr val="FF0000"/>
              </a:solidFill>
            </a:rPr>
            <a:t>năm nghìn dân trở xuống</a:t>
          </a:r>
          <a:r>
            <a:rPr lang="vi-VN" sz="1600" b="0" i="0" dirty="0"/>
            <a:t> được bầu hai mươi lăm đại biểu </a:t>
          </a:r>
          <a:r>
            <a:rPr lang="vi-VN" sz="1600" b="1" i="0" dirty="0">
              <a:solidFill>
                <a:srgbClr val="FF0000"/>
              </a:solidFill>
            </a:rPr>
            <a:t>(25); </a:t>
          </a:r>
          <a:r>
            <a:rPr lang="vi-VN" sz="1600" b="0" i="0" dirty="0"/>
            <a:t>có </a:t>
          </a:r>
          <a:r>
            <a:rPr lang="vi-VN" sz="1600" b="1" i="0" dirty="0">
              <a:solidFill>
                <a:srgbClr val="FF0000"/>
              </a:solidFill>
            </a:rPr>
            <a:t>trên năm nghìn dân </a:t>
          </a:r>
          <a:r>
            <a:rPr lang="vi-VN" sz="1600" b="0" i="0" dirty="0"/>
            <a:t>thì cứ thêm hai nghìn năm trăm dân được bầu thêm một đại biểu, nhưng tổng số không quá ba mươi đại biểu </a:t>
          </a:r>
          <a:r>
            <a:rPr lang="vi-VN" sz="1600" b="1" i="0" dirty="0">
              <a:solidFill>
                <a:srgbClr val="FF0000"/>
              </a:solidFill>
            </a:rPr>
            <a:t>(30).</a:t>
          </a:r>
          <a:br>
            <a:rPr lang="vi-VN" sz="1600" dirty="0"/>
          </a:br>
          <a:endParaRPr lang="en-US" sz="1600" b="1" dirty="0">
            <a:solidFill>
              <a:srgbClr val="0070C0"/>
            </a:solidFill>
          </a:endParaRPr>
        </a:p>
      </dgm:t>
    </dgm:pt>
    <dgm:pt modelId="{1E8C3222-E7A0-41A0-AB92-FB3BB59E1D1A}" type="parTrans" cxnId="{D8A6D866-6A0F-4F3F-8829-43DA6E7A6A30}">
      <dgm:prSet/>
      <dgm:spPr/>
      <dgm:t>
        <a:bodyPr/>
        <a:lstStyle/>
        <a:p>
          <a:endParaRPr lang="vi-VN"/>
        </a:p>
      </dgm:t>
    </dgm:pt>
    <dgm:pt modelId="{FE2AFA6F-E417-4796-A8DA-12E3276B46C7}" type="sibTrans" cxnId="{D8A6D866-6A0F-4F3F-8829-43DA6E7A6A30}">
      <dgm:prSet/>
      <dgm:spPr/>
      <dgm:t>
        <a:bodyPr/>
        <a:lstStyle/>
        <a:p>
          <a:endParaRPr lang="vi-VN"/>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4"/>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4"/>
      <dgm:spPr/>
    </dgm:pt>
    <dgm:pt modelId="{84FB5B1C-428C-45DA-A367-C9020C0D088B}" type="pres">
      <dgm:prSet presAssocID="{1B3E2CC9-15A8-407C-8F03-2CEDAAD2BCA7}" presName="dstNode" presStyleLbl="node1" presStyleIdx="0" presStyleCnt="4"/>
      <dgm:spPr/>
    </dgm:pt>
    <dgm:pt modelId="{05F85DB2-453B-4BDF-B33A-D5774223F512}" type="pres">
      <dgm:prSet presAssocID="{CB395DD7-5FE3-4CDA-8AA6-718741B450DB}" presName="text_1" presStyleLbl="node1" presStyleIdx="0" presStyleCnt="4">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4"/>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4">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4"/>
      <dgm:spPr>
        <a:blipFill rotWithShape="0">
          <a:blip xmlns:r="http://schemas.openxmlformats.org/officeDocument/2006/relationships" r:embed="rId1"/>
          <a:stretch>
            <a:fillRect/>
          </a:stretch>
        </a:blipFill>
      </dgm:spPr>
    </dgm:pt>
    <dgm:pt modelId="{D76809FC-F57C-49A3-A0E2-3C0D5EEE711B}" type="pres">
      <dgm:prSet presAssocID="{11B99810-9B69-4DD3-B651-62D4B6C7F2B9}" presName="text_3" presStyleLbl="node1" presStyleIdx="2" presStyleCnt="4" custScaleY="117841">
        <dgm:presLayoutVars>
          <dgm:bulletEnabled val="1"/>
        </dgm:presLayoutVars>
      </dgm:prSet>
      <dgm:spPr/>
    </dgm:pt>
    <dgm:pt modelId="{4AF60C78-2A91-4B78-8F14-990CCBAAEB2E}" type="pres">
      <dgm:prSet presAssocID="{11B99810-9B69-4DD3-B651-62D4B6C7F2B9}" presName="accent_3" presStyleCnt="0"/>
      <dgm:spPr/>
    </dgm:pt>
    <dgm:pt modelId="{05C9CA8A-E9E2-47F0-B2EF-934B915FBFF1}" type="pres">
      <dgm:prSet presAssocID="{11B99810-9B69-4DD3-B651-62D4B6C7F2B9}" presName="accentRepeatNode" presStyleLbl="solidFgAcc1" presStyleIdx="2" presStyleCnt="4"/>
      <dgm:spPr>
        <a:blipFill rotWithShape="0">
          <a:blip xmlns:r="http://schemas.openxmlformats.org/officeDocument/2006/relationships" r:embed="rId1"/>
          <a:stretch>
            <a:fillRect/>
          </a:stretch>
        </a:blipFill>
      </dgm:spPr>
    </dgm:pt>
    <dgm:pt modelId="{C38D28FD-4AC8-4A14-BEFE-868483FCE5C9}" type="pres">
      <dgm:prSet presAssocID="{9434B159-9F66-4F41-A11A-E15F6DFBA3EC}" presName="text_4" presStyleLbl="node1" presStyleIdx="3" presStyleCnt="4">
        <dgm:presLayoutVars>
          <dgm:bulletEnabled val="1"/>
        </dgm:presLayoutVars>
      </dgm:prSet>
      <dgm:spPr/>
    </dgm:pt>
    <dgm:pt modelId="{6A40A975-FCA8-4754-8C69-C879F9334100}" type="pres">
      <dgm:prSet presAssocID="{9434B159-9F66-4F41-A11A-E15F6DFBA3EC}" presName="accent_4" presStyleCnt="0"/>
      <dgm:spPr/>
    </dgm:pt>
    <dgm:pt modelId="{BE200699-8498-41A0-8518-A01204731729}" type="pres">
      <dgm:prSet presAssocID="{9434B159-9F66-4F41-A11A-E15F6DFBA3EC}" presName="accentRepeatNode" presStyleLbl="solidFgAcc1" presStyleIdx="3" presStyleCnt="4"/>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E1414C5B-C634-425C-9780-3DDA390640FA}" srcId="{1B3E2CC9-15A8-407C-8F03-2CEDAAD2BCA7}" destId="{17D030CC-7DBE-426A-9EE4-94470CFF6098}" srcOrd="1" destOrd="0" parTransId="{6652848E-02CE-454E-9255-48F79F9D3DB4}" sibTransId="{8D508E83-102C-4236-AA69-10CEA92373E2}"/>
    <dgm:cxn modelId="{CF8AAB43-1DC9-4574-BED3-200E85990F6E}" type="presOf" srcId="{9434B159-9F66-4F41-A11A-E15F6DFBA3EC}" destId="{C38D28FD-4AC8-4A14-BEFE-868483FCE5C9}" srcOrd="0" destOrd="0" presId="urn:microsoft.com/office/officeart/2008/layout/VerticalCurvedList"/>
    <dgm:cxn modelId="{EDB66B66-53ED-4433-8EAF-7D35CD5BA83A}" type="presOf" srcId="{17D030CC-7DBE-426A-9EE4-94470CFF6098}" destId="{E23F1361-9898-4EC9-9BDD-33180FAE5062}" srcOrd="0" destOrd="0" presId="urn:microsoft.com/office/officeart/2008/layout/VerticalCurvedList"/>
    <dgm:cxn modelId="{D8A6D866-6A0F-4F3F-8829-43DA6E7A6A30}" srcId="{1B3E2CC9-15A8-407C-8F03-2CEDAAD2BCA7}" destId="{9434B159-9F66-4F41-A11A-E15F6DFBA3EC}" srcOrd="3" destOrd="0" parTransId="{1E8C3222-E7A0-41A0-AB92-FB3BB59E1D1A}" sibTransId="{FE2AFA6F-E417-4796-A8DA-12E3276B46C7}"/>
    <dgm:cxn modelId="{EBE96F4C-D915-4C86-9566-2EDA71DE1CB6}" type="presOf" srcId="{CB395DD7-5FE3-4CDA-8AA6-718741B450DB}" destId="{05F85DB2-453B-4BDF-B33A-D5774223F512}" srcOrd="0" destOrd="0" presId="urn:microsoft.com/office/officeart/2008/layout/VerticalCurvedList"/>
    <dgm:cxn modelId="{43B7FC76-A782-41E5-B9A7-56E1C5DA9838}" type="presOf" srcId="{11B99810-9B69-4DD3-B651-62D4B6C7F2B9}" destId="{D76809FC-F57C-49A3-A0E2-3C0D5EEE711B}" srcOrd="0" destOrd="0" presId="urn:microsoft.com/office/officeart/2008/layout/VerticalCurvedList"/>
    <dgm:cxn modelId="{B122A959-B9E9-4DDD-B561-366373D4B7F8}" srcId="{1B3E2CC9-15A8-407C-8F03-2CEDAAD2BCA7}" destId="{11B99810-9B69-4DD3-B651-62D4B6C7F2B9}" srcOrd="2" destOrd="0" parTransId="{B35B486D-50CD-4E2A-A51A-7B44D2ADB955}" sibTransId="{2CF02766-DC2C-4682-A85C-D21F30C733E5}"/>
    <dgm:cxn modelId="{DFE8819A-928B-4895-A4C6-04858E173D7C}" type="presOf" srcId="{8810BBE6-1AC9-4B78-968F-32367D473C08}" destId="{0A1C3160-5054-4633-A7E9-F22AA17C3772}" srcOrd="0" destOrd="0" presId="urn:microsoft.com/office/officeart/2008/layout/VerticalCurvedList"/>
    <dgm:cxn modelId="{869916A5-2D86-41A0-80BF-9DA2951A4BED}" type="presOf" srcId="{1B3E2CC9-15A8-407C-8F03-2CEDAAD2BCA7}" destId="{809F35E1-DA24-46C5-A75B-3457BBA1B668}" srcOrd="0" destOrd="0" presId="urn:microsoft.com/office/officeart/2008/layout/VerticalCurvedList"/>
    <dgm:cxn modelId="{2A104889-7011-463D-8294-58A040446D85}" type="presParOf" srcId="{809F35E1-DA24-46C5-A75B-3457BBA1B668}" destId="{471EC9B5-CBDA-4ADC-9173-39516529BF42}" srcOrd="0" destOrd="0" presId="urn:microsoft.com/office/officeart/2008/layout/VerticalCurvedList"/>
    <dgm:cxn modelId="{01F3E7F1-9685-4F05-ABAA-5EEBF36D73D1}" type="presParOf" srcId="{471EC9B5-CBDA-4ADC-9173-39516529BF42}" destId="{E1937796-F081-42EB-8B5C-26860C9A20BA}" srcOrd="0" destOrd="0" presId="urn:microsoft.com/office/officeart/2008/layout/VerticalCurvedList"/>
    <dgm:cxn modelId="{37A5D33C-2227-4FF5-A868-A8B6F1DCDFBC}" type="presParOf" srcId="{E1937796-F081-42EB-8B5C-26860C9A20BA}" destId="{69AA6BA1-BE80-4ED9-AE54-044B1F890CC4}" srcOrd="0" destOrd="0" presId="urn:microsoft.com/office/officeart/2008/layout/VerticalCurvedList"/>
    <dgm:cxn modelId="{A2DF46BF-D38C-4031-8867-97BD4DFE0096}" type="presParOf" srcId="{E1937796-F081-42EB-8B5C-26860C9A20BA}" destId="{0A1C3160-5054-4633-A7E9-F22AA17C3772}" srcOrd="1" destOrd="0" presId="urn:microsoft.com/office/officeart/2008/layout/VerticalCurvedList"/>
    <dgm:cxn modelId="{578E5B0D-631C-4A58-8C23-49164097FE46}" type="presParOf" srcId="{E1937796-F081-42EB-8B5C-26860C9A20BA}" destId="{92868F2C-F013-4CDD-9288-792A86572668}" srcOrd="2" destOrd="0" presId="urn:microsoft.com/office/officeart/2008/layout/VerticalCurvedList"/>
    <dgm:cxn modelId="{EAA30605-8DE7-40A7-9BF6-6C8E1425A62C}" type="presParOf" srcId="{E1937796-F081-42EB-8B5C-26860C9A20BA}" destId="{84FB5B1C-428C-45DA-A367-C9020C0D088B}" srcOrd="3" destOrd="0" presId="urn:microsoft.com/office/officeart/2008/layout/VerticalCurvedList"/>
    <dgm:cxn modelId="{79D13ECF-EA64-4EFD-9635-EBC77AA1EB0B}" type="presParOf" srcId="{471EC9B5-CBDA-4ADC-9173-39516529BF42}" destId="{05F85DB2-453B-4BDF-B33A-D5774223F512}" srcOrd="1" destOrd="0" presId="urn:microsoft.com/office/officeart/2008/layout/VerticalCurvedList"/>
    <dgm:cxn modelId="{25842ACE-596F-4351-8444-1834CD33C9AD}" type="presParOf" srcId="{471EC9B5-CBDA-4ADC-9173-39516529BF42}" destId="{68C643FE-4129-4B0D-AA6B-69DC51ED371F}" srcOrd="2" destOrd="0" presId="urn:microsoft.com/office/officeart/2008/layout/VerticalCurvedList"/>
    <dgm:cxn modelId="{6E0CE2DF-DA9F-4DD9-ADE2-AE403BC5CE70}" type="presParOf" srcId="{68C643FE-4129-4B0D-AA6B-69DC51ED371F}" destId="{6EA76AA9-0932-427F-9400-8AC34674678D}" srcOrd="0" destOrd="0" presId="urn:microsoft.com/office/officeart/2008/layout/VerticalCurvedList"/>
    <dgm:cxn modelId="{EBC56D9E-427D-4183-BD13-D44645B605F3}" type="presParOf" srcId="{471EC9B5-CBDA-4ADC-9173-39516529BF42}" destId="{E23F1361-9898-4EC9-9BDD-33180FAE5062}" srcOrd="3" destOrd="0" presId="urn:microsoft.com/office/officeart/2008/layout/VerticalCurvedList"/>
    <dgm:cxn modelId="{36C001C6-238D-42B3-ABF0-B8A70E9EB518}" type="presParOf" srcId="{471EC9B5-CBDA-4ADC-9173-39516529BF42}" destId="{45FC8699-6834-4C85-BF71-EC37F61D1116}" srcOrd="4" destOrd="0" presId="urn:microsoft.com/office/officeart/2008/layout/VerticalCurvedList"/>
    <dgm:cxn modelId="{7241B041-4FFF-4377-89C5-0990565013DD}" type="presParOf" srcId="{45FC8699-6834-4C85-BF71-EC37F61D1116}" destId="{DE6BD306-0FAA-44D0-9761-91E19362149D}" srcOrd="0" destOrd="0" presId="urn:microsoft.com/office/officeart/2008/layout/VerticalCurvedList"/>
    <dgm:cxn modelId="{64BE68C8-49B8-4808-AC72-82307189C844}" type="presParOf" srcId="{471EC9B5-CBDA-4ADC-9173-39516529BF42}" destId="{D76809FC-F57C-49A3-A0E2-3C0D5EEE711B}" srcOrd="5" destOrd="0" presId="urn:microsoft.com/office/officeart/2008/layout/VerticalCurvedList"/>
    <dgm:cxn modelId="{F828EB22-4699-4DD8-AF81-280DCBD8B604}" type="presParOf" srcId="{471EC9B5-CBDA-4ADC-9173-39516529BF42}" destId="{4AF60C78-2A91-4B78-8F14-990CCBAAEB2E}" srcOrd="6" destOrd="0" presId="urn:microsoft.com/office/officeart/2008/layout/VerticalCurvedList"/>
    <dgm:cxn modelId="{9BA76DCF-E795-4F4F-92B0-E7AA49B65E14}" type="presParOf" srcId="{4AF60C78-2A91-4B78-8F14-990CCBAAEB2E}" destId="{05C9CA8A-E9E2-47F0-B2EF-934B915FBFF1}" srcOrd="0" destOrd="0" presId="urn:microsoft.com/office/officeart/2008/layout/VerticalCurvedList"/>
    <dgm:cxn modelId="{F466D7C4-D4A9-4714-A65D-F01FB1E69AE0}" type="presParOf" srcId="{471EC9B5-CBDA-4ADC-9173-39516529BF42}" destId="{C38D28FD-4AC8-4A14-BEFE-868483FCE5C9}" srcOrd="7" destOrd="0" presId="urn:microsoft.com/office/officeart/2008/layout/VerticalCurvedList"/>
    <dgm:cxn modelId="{13316679-A9CB-400E-97C0-4D225D45DBB4}" type="presParOf" srcId="{471EC9B5-CBDA-4ADC-9173-39516529BF42}" destId="{6A40A975-FCA8-4754-8C69-C879F9334100}" srcOrd="8" destOrd="0" presId="urn:microsoft.com/office/officeart/2008/layout/VerticalCurvedList"/>
    <dgm:cxn modelId="{535A971E-10B8-4194-BAE9-2F7E48343DDE}" type="presParOf" srcId="{6A40A975-FCA8-4754-8C69-C879F9334100}" destId="{BE200699-8498-41A0-8518-A012047317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l"/>
          <a:r>
            <a:rPr lang="vi-VN" sz="2000" b="0" i="0" dirty="0"/>
            <a:t>a) Thành phố trực thuộc trung ương có từ </a:t>
          </a:r>
          <a:r>
            <a:rPr lang="vi-VN" sz="2000" b="1" i="0" dirty="0">
              <a:solidFill>
                <a:srgbClr val="FF0000"/>
              </a:solidFill>
            </a:rPr>
            <a:t>một triệu dân trở xuống</a:t>
          </a:r>
          <a:r>
            <a:rPr lang="vi-VN" sz="2000" b="0" i="0" dirty="0"/>
            <a:t> được bầu năm mươi đại biểu </a:t>
          </a:r>
          <a:r>
            <a:rPr lang="vi-VN" sz="2000" b="1" i="0" dirty="0">
              <a:solidFill>
                <a:srgbClr val="FF0000"/>
              </a:solidFill>
            </a:rPr>
            <a:t>(50); </a:t>
          </a:r>
          <a:r>
            <a:rPr lang="vi-VN" sz="2000" b="0" i="0" dirty="0"/>
            <a:t>có </a:t>
          </a:r>
          <a:r>
            <a:rPr lang="vi-VN" sz="2000" b="1" i="0" dirty="0">
              <a:solidFill>
                <a:srgbClr val="FF0000"/>
              </a:solidFill>
            </a:rPr>
            <a:t>trên một triệu dân </a:t>
          </a:r>
          <a:r>
            <a:rPr lang="vi-VN" sz="2000" b="0" i="0" dirty="0"/>
            <a:t>thì cứ thêm sáu mươi nghìn dân được bầu thêm một đại biểu, nhưng tổng số không quá tám mươi lăm đại biểu </a:t>
          </a:r>
          <a:r>
            <a:rPr lang="vi-VN" sz="2000" b="1" i="0" dirty="0">
              <a:solidFill>
                <a:srgbClr val="FF0000"/>
              </a:solidFill>
            </a:rPr>
            <a:t>(85);</a:t>
          </a:r>
          <a:br>
            <a:rPr lang="vi-VN" sz="2000" dirty="0"/>
          </a:br>
          <a:endParaRPr lang="en-US" sz="16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l"/>
          <a:r>
            <a:rPr lang="vi-VN" sz="2800" b="0" i="0" dirty="0"/>
            <a:t>b) Thành phố Hà Nội, thành phố Hồ Chí Minh được bầu chín mươi lăm đại biểu </a:t>
          </a:r>
          <a:r>
            <a:rPr lang="vi-VN" sz="2800" b="1" i="0" dirty="0">
              <a:solidFill>
                <a:srgbClr val="FF0000"/>
              </a:solidFill>
            </a:rPr>
            <a:t>(95).</a:t>
          </a:r>
          <a:br>
            <a:rPr lang="vi-VN" sz="2800" b="1" dirty="0">
              <a:solidFill>
                <a:srgbClr val="FF0000"/>
              </a:solidFill>
            </a:rPr>
          </a:br>
          <a:endParaRPr lang="en-US" sz="20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B7BE9802-E863-43E3-8354-B315987F9DFB}" type="presOf" srcId="{17D030CC-7DBE-426A-9EE4-94470CFF6098}" destId="{E23F1361-9898-4EC9-9BDD-33180FAE506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BCB1586F-1CED-4CC5-A4F4-6AF05FD5A1DD}" type="presOf" srcId="{1B3E2CC9-15A8-407C-8F03-2CEDAAD2BCA7}" destId="{809F35E1-DA24-46C5-A75B-3457BBA1B668}" srcOrd="0" destOrd="0" presId="urn:microsoft.com/office/officeart/2008/layout/VerticalCurvedList"/>
    <dgm:cxn modelId="{6B4AB081-3C1F-47CE-B7E5-2C6FA2B4ACE7}" type="presOf" srcId="{CB395DD7-5FE3-4CDA-8AA6-718741B450DB}" destId="{05F85DB2-453B-4BDF-B33A-D5774223F512}" srcOrd="0" destOrd="0" presId="urn:microsoft.com/office/officeart/2008/layout/VerticalCurvedList"/>
    <dgm:cxn modelId="{CC3BA5EA-8290-45B1-965F-5B030AC45EE2}" type="presOf" srcId="{8810BBE6-1AC9-4B78-968F-32367D473C08}" destId="{0A1C3160-5054-4633-A7E9-F22AA17C3772}" srcOrd="0" destOrd="0" presId="urn:microsoft.com/office/officeart/2008/layout/VerticalCurvedList"/>
    <dgm:cxn modelId="{4DF880C7-6792-40E3-9CB1-CD18869FF737}" type="presParOf" srcId="{809F35E1-DA24-46C5-A75B-3457BBA1B668}" destId="{471EC9B5-CBDA-4ADC-9173-39516529BF42}" srcOrd="0" destOrd="0" presId="urn:microsoft.com/office/officeart/2008/layout/VerticalCurvedList"/>
    <dgm:cxn modelId="{EED8BD8D-9C9B-4302-A806-47D96BD5D6A4}" type="presParOf" srcId="{471EC9B5-CBDA-4ADC-9173-39516529BF42}" destId="{E1937796-F081-42EB-8B5C-26860C9A20BA}" srcOrd="0" destOrd="0" presId="urn:microsoft.com/office/officeart/2008/layout/VerticalCurvedList"/>
    <dgm:cxn modelId="{9D773740-9CF4-44D7-B27B-F3AF5C1C5A76}" type="presParOf" srcId="{E1937796-F081-42EB-8B5C-26860C9A20BA}" destId="{69AA6BA1-BE80-4ED9-AE54-044B1F890CC4}" srcOrd="0" destOrd="0" presId="urn:microsoft.com/office/officeart/2008/layout/VerticalCurvedList"/>
    <dgm:cxn modelId="{6DDA6929-2983-4E83-A3DD-20702A3E55D7}" type="presParOf" srcId="{E1937796-F081-42EB-8B5C-26860C9A20BA}" destId="{0A1C3160-5054-4633-A7E9-F22AA17C3772}" srcOrd="1" destOrd="0" presId="urn:microsoft.com/office/officeart/2008/layout/VerticalCurvedList"/>
    <dgm:cxn modelId="{F997AD00-2F45-432A-B663-E596525C9E27}" type="presParOf" srcId="{E1937796-F081-42EB-8B5C-26860C9A20BA}" destId="{92868F2C-F013-4CDD-9288-792A86572668}" srcOrd="2" destOrd="0" presId="urn:microsoft.com/office/officeart/2008/layout/VerticalCurvedList"/>
    <dgm:cxn modelId="{BAB10D14-21AD-4EFF-AC22-D36CA606147B}" type="presParOf" srcId="{E1937796-F081-42EB-8B5C-26860C9A20BA}" destId="{84FB5B1C-428C-45DA-A367-C9020C0D088B}" srcOrd="3" destOrd="0" presId="urn:microsoft.com/office/officeart/2008/layout/VerticalCurvedList"/>
    <dgm:cxn modelId="{6D977F60-B820-4E3A-9850-F433E966D56D}" type="presParOf" srcId="{471EC9B5-CBDA-4ADC-9173-39516529BF42}" destId="{05F85DB2-453B-4BDF-B33A-D5774223F512}" srcOrd="1" destOrd="0" presId="urn:microsoft.com/office/officeart/2008/layout/VerticalCurvedList"/>
    <dgm:cxn modelId="{3D9DF7AF-E089-4E7B-8AB0-F8067A726C59}" type="presParOf" srcId="{471EC9B5-CBDA-4ADC-9173-39516529BF42}" destId="{68C643FE-4129-4B0D-AA6B-69DC51ED371F}" srcOrd="2" destOrd="0" presId="urn:microsoft.com/office/officeart/2008/layout/VerticalCurvedList"/>
    <dgm:cxn modelId="{30775903-EA87-42E3-9AD0-D950EDE02401}" type="presParOf" srcId="{68C643FE-4129-4B0D-AA6B-69DC51ED371F}" destId="{6EA76AA9-0932-427F-9400-8AC34674678D}" srcOrd="0" destOrd="0" presId="urn:microsoft.com/office/officeart/2008/layout/VerticalCurvedList"/>
    <dgm:cxn modelId="{3CEEFDF2-A972-4653-AC79-C105D7903DD2}" type="presParOf" srcId="{471EC9B5-CBDA-4ADC-9173-39516529BF42}" destId="{E23F1361-9898-4EC9-9BDD-33180FAE5062}" srcOrd="3" destOrd="0" presId="urn:microsoft.com/office/officeart/2008/layout/VerticalCurvedList"/>
    <dgm:cxn modelId="{CA71C81A-F746-4625-900A-4575AF52B69D}" type="presParOf" srcId="{471EC9B5-CBDA-4ADC-9173-39516529BF42}" destId="{45FC8699-6834-4C85-BF71-EC37F61D1116}" srcOrd="4" destOrd="0" presId="urn:microsoft.com/office/officeart/2008/layout/VerticalCurvedList"/>
    <dgm:cxn modelId="{C6F843C4-F185-4869-B7F2-F2584A3EF9D2}"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l"/>
          <a:r>
            <a:rPr lang="vi-VN" sz="2400" b="0" i="0" dirty="0"/>
            <a:t>a) Quận có từ </a:t>
          </a:r>
          <a:r>
            <a:rPr lang="vi-VN" sz="2400" b="1" i="0" dirty="0">
              <a:solidFill>
                <a:srgbClr val="FF0000"/>
              </a:solidFill>
            </a:rPr>
            <a:t>một trăm nghìn dân trở xuống </a:t>
          </a:r>
          <a:r>
            <a:rPr lang="vi-VN" sz="2400" b="0" i="0" dirty="0"/>
            <a:t>được bầu ba mươi đại biểu </a:t>
          </a:r>
          <a:r>
            <a:rPr lang="vi-VN" sz="2400" b="1" i="0" dirty="0">
              <a:solidFill>
                <a:srgbClr val="FF0000"/>
              </a:solidFill>
            </a:rPr>
            <a:t>(30); </a:t>
          </a:r>
          <a:r>
            <a:rPr lang="vi-VN" sz="2400" b="0" i="0" dirty="0"/>
            <a:t>có trên một trăm nghìn dân thì cứ thêm mười lăm nghìn dân được bầu thêm một đại biểu, nhưng tổng số không quá ba mươi lăm đại biểu </a:t>
          </a:r>
          <a:r>
            <a:rPr lang="vi-VN" sz="2400" b="1" i="0" dirty="0">
              <a:solidFill>
                <a:srgbClr val="FF0000"/>
              </a:solidFill>
            </a:rPr>
            <a:t>(35);</a:t>
          </a:r>
          <a:br>
            <a:rPr lang="vi-VN" sz="2400" dirty="0"/>
          </a:br>
          <a:endParaRPr lang="en-US" sz="18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l"/>
          <a:r>
            <a:rPr lang="vi-VN" sz="2000" b="0" i="0" dirty="0"/>
            <a:t>b) Số lượng đại biểu Hội đồng nhân dân ở </a:t>
          </a:r>
          <a:r>
            <a:rPr lang="vi-VN" sz="2000" b="1" i="0" dirty="0">
              <a:solidFill>
                <a:srgbClr val="FF0000"/>
              </a:solidFill>
            </a:rPr>
            <a:t>quận có từ ba mươi phường trực thuộc trở lên </a:t>
          </a:r>
          <a:r>
            <a:rPr lang="vi-VN" sz="2000" b="0" i="0" dirty="0"/>
            <a:t>do Ủy ban thường vụ Quốc hội quyết định theo đề nghị của Thường trực Hội đồng nhân dân thành phố trực thuộc trung ương, nhưng tổng số không quá bốn mươi đại biểu </a:t>
          </a:r>
          <a:r>
            <a:rPr lang="vi-VN" sz="2000" b="1" i="0" dirty="0">
              <a:solidFill>
                <a:srgbClr val="FF0000"/>
              </a:solidFill>
            </a:rPr>
            <a:t>(45).</a:t>
          </a:r>
          <a:br>
            <a:rPr lang="vi-VN" sz="2000" b="1" dirty="0">
              <a:solidFill>
                <a:srgbClr val="FF0000"/>
              </a:solidFill>
            </a:rPr>
          </a:br>
          <a:endParaRPr lang="en-US" sz="20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E92D3C17-B6C1-4CC8-9085-940DA8D83F62}" type="presOf" srcId="{17D030CC-7DBE-426A-9EE4-94470CFF6098}" destId="{E23F1361-9898-4EC9-9BDD-33180FAE506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9E59E675-0470-47D8-ADC3-662EAB3EEA39}" type="presOf" srcId="{CB395DD7-5FE3-4CDA-8AA6-718741B450DB}" destId="{05F85DB2-453B-4BDF-B33A-D5774223F512}" srcOrd="0" destOrd="0" presId="urn:microsoft.com/office/officeart/2008/layout/VerticalCurvedList"/>
    <dgm:cxn modelId="{881A8F9C-970A-4D77-BA2F-8277B8820B95}" type="presOf" srcId="{8810BBE6-1AC9-4B78-968F-32367D473C08}" destId="{0A1C3160-5054-4633-A7E9-F22AA17C3772}" srcOrd="0" destOrd="0" presId="urn:microsoft.com/office/officeart/2008/layout/VerticalCurvedList"/>
    <dgm:cxn modelId="{481D59B2-003D-40A5-B9B2-A0432DC1D36F}" type="presOf" srcId="{1B3E2CC9-15A8-407C-8F03-2CEDAAD2BCA7}" destId="{809F35E1-DA24-46C5-A75B-3457BBA1B668}" srcOrd="0" destOrd="0" presId="urn:microsoft.com/office/officeart/2008/layout/VerticalCurvedList"/>
    <dgm:cxn modelId="{C0A82EBC-0D5E-4FF8-AC52-622E807E36C6}" type="presParOf" srcId="{809F35E1-DA24-46C5-A75B-3457BBA1B668}" destId="{471EC9B5-CBDA-4ADC-9173-39516529BF42}" srcOrd="0" destOrd="0" presId="urn:microsoft.com/office/officeart/2008/layout/VerticalCurvedList"/>
    <dgm:cxn modelId="{064F30A6-454A-486E-BD38-F61CC96B821F}" type="presParOf" srcId="{471EC9B5-CBDA-4ADC-9173-39516529BF42}" destId="{E1937796-F081-42EB-8B5C-26860C9A20BA}" srcOrd="0" destOrd="0" presId="urn:microsoft.com/office/officeart/2008/layout/VerticalCurvedList"/>
    <dgm:cxn modelId="{AA991410-7524-4EA3-B600-8EF6B234A351}" type="presParOf" srcId="{E1937796-F081-42EB-8B5C-26860C9A20BA}" destId="{69AA6BA1-BE80-4ED9-AE54-044B1F890CC4}" srcOrd="0" destOrd="0" presId="urn:microsoft.com/office/officeart/2008/layout/VerticalCurvedList"/>
    <dgm:cxn modelId="{DCA20657-7321-4851-A08F-199AF3593CC0}" type="presParOf" srcId="{E1937796-F081-42EB-8B5C-26860C9A20BA}" destId="{0A1C3160-5054-4633-A7E9-F22AA17C3772}" srcOrd="1" destOrd="0" presId="urn:microsoft.com/office/officeart/2008/layout/VerticalCurvedList"/>
    <dgm:cxn modelId="{B6B08BE5-AF8E-4620-815E-781F3613DC47}" type="presParOf" srcId="{E1937796-F081-42EB-8B5C-26860C9A20BA}" destId="{92868F2C-F013-4CDD-9288-792A86572668}" srcOrd="2" destOrd="0" presId="urn:microsoft.com/office/officeart/2008/layout/VerticalCurvedList"/>
    <dgm:cxn modelId="{3B4724B4-BF4F-452B-AD2B-22F1B50492EB}" type="presParOf" srcId="{E1937796-F081-42EB-8B5C-26860C9A20BA}" destId="{84FB5B1C-428C-45DA-A367-C9020C0D088B}" srcOrd="3" destOrd="0" presId="urn:microsoft.com/office/officeart/2008/layout/VerticalCurvedList"/>
    <dgm:cxn modelId="{818C7AE5-06A7-423B-A273-8A58F8AFFDFF}" type="presParOf" srcId="{471EC9B5-CBDA-4ADC-9173-39516529BF42}" destId="{05F85DB2-453B-4BDF-B33A-D5774223F512}" srcOrd="1" destOrd="0" presId="urn:microsoft.com/office/officeart/2008/layout/VerticalCurvedList"/>
    <dgm:cxn modelId="{7ABDD445-FA87-452B-84DA-DCB1E801D4DB}" type="presParOf" srcId="{471EC9B5-CBDA-4ADC-9173-39516529BF42}" destId="{68C643FE-4129-4B0D-AA6B-69DC51ED371F}" srcOrd="2" destOrd="0" presId="urn:microsoft.com/office/officeart/2008/layout/VerticalCurvedList"/>
    <dgm:cxn modelId="{C3C073DC-D9DA-433D-A7A9-D8F8BAE7182B}" type="presParOf" srcId="{68C643FE-4129-4B0D-AA6B-69DC51ED371F}" destId="{6EA76AA9-0932-427F-9400-8AC34674678D}" srcOrd="0" destOrd="0" presId="urn:microsoft.com/office/officeart/2008/layout/VerticalCurvedList"/>
    <dgm:cxn modelId="{E015EAF6-9C07-42C0-8B4F-55F8966B8F2D}" type="presParOf" srcId="{471EC9B5-CBDA-4ADC-9173-39516529BF42}" destId="{E23F1361-9898-4EC9-9BDD-33180FAE5062}" srcOrd="3" destOrd="0" presId="urn:microsoft.com/office/officeart/2008/layout/VerticalCurvedList"/>
    <dgm:cxn modelId="{343C3900-127D-4946-9637-3E231C16273A}" type="presParOf" srcId="{471EC9B5-CBDA-4ADC-9173-39516529BF42}" destId="{45FC8699-6834-4C85-BF71-EC37F61D1116}" srcOrd="4" destOrd="0" presId="urn:microsoft.com/office/officeart/2008/layout/VerticalCurvedList"/>
    <dgm:cxn modelId="{77E66430-FAE8-4D30-A479-FED2C21F50E1}"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l"/>
          <a:r>
            <a:rPr lang="vi-VN" sz="2000" b="0" i="0" dirty="0"/>
            <a:t>a) Thị xã có từ </a:t>
          </a:r>
          <a:r>
            <a:rPr lang="vi-VN" sz="2000" b="0" i="0" dirty="0">
              <a:solidFill>
                <a:srgbClr val="FF0000"/>
              </a:solidFill>
            </a:rPr>
            <a:t>tám mươi nghìn dân trở xuống</a:t>
          </a:r>
          <a:r>
            <a:rPr lang="vi-VN" sz="2000" b="0" i="0" dirty="0"/>
            <a:t> được bầu ba mươi đại biểu </a:t>
          </a:r>
          <a:r>
            <a:rPr lang="vi-VN" sz="2000" b="1" i="0" dirty="0">
              <a:solidFill>
                <a:srgbClr val="FF0000"/>
              </a:solidFill>
            </a:rPr>
            <a:t>(30); </a:t>
          </a:r>
          <a:r>
            <a:rPr lang="vi-VN" sz="2000" b="0" i="0" dirty="0"/>
            <a:t>có trên tám mươi nghìn dân thì cứ thêm mười lăm nghìn dân được bầu thêm một đại biểu, nhưng tổng số không quá ba mươi lăm đại biểu </a:t>
          </a:r>
          <a:r>
            <a:rPr lang="vi-VN" sz="2000" b="1" i="0" dirty="0">
              <a:solidFill>
                <a:srgbClr val="FF0000"/>
              </a:solidFill>
            </a:rPr>
            <a:t>(35);</a:t>
          </a:r>
          <a:br>
            <a:rPr lang="vi-VN" sz="2000" dirty="0"/>
          </a:br>
          <a:endParaRPr lang="en-US" sz="18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l"/>
          <a:r>
            <a:rPr lang="vi-VN" sz="2000" b="0" i="0" dirty="0"/>
            <a:t>b) Thành phố thuộc tỉnh, thành phố thuộc thành phố trực thuộc trung ương có từ </a:t>
          </a:r>
          <a:r>
            <a:rPr lang="vi-VN" sz="2000" b="1" i="0" dirty="0">
              <a:solidFill>
                <a:srgbClr val="FF0000"/>
              </a:solidFill>
            </a:rPr>
            <a:t>một trăm nghìn dân trở xuống</a:t>
          </a:r>
          <a:r>
            <a:rPr lang="vi-VN" sz="2000" b="0" i="0" dirty="0"/>
            <a:t> được bầu ba mươi đại biểu </a:t>
          </a:r>
          <a:r>
            <a:rPr lang="vi-VN" sz="2000" b="1" i="0" dirty="0">
              <a:solidFill>
                <a:srgbClr val="FF0000"/>
              </a:solidFill>
            </a:rPr>
            <a:t>(30); </a:t>
          </a:r>
          <a:r>
            <a:rPr lang="vi-VN" sz="2000" b="0" i="0" dirty="0"/>
            <a:t>có trên một trăm nghìn dân thì cứ thêm mười lăm nghìn dân được bầu thêm một đại biểu, nhưng tổng số </a:t>
          </a:r>
          <a:r>
            <a:rPr lang="vi-VN" sz="2000" b="1" i="0" dirty="0">
              <a:solidFill>
                <a:srgbClr val="FF0000"/>
              </a:solidFill>
            </a:rPr>
            <a:t>không quá ba mươi lăm đại biểu (35);</a:t>
          </a:r>
          <a:br>
            <a:rPr lang="vi-VN" sz="2000" dirty="0"/>
          </a:br>
          <a:endParaRPr lang="en-US" sz="20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C2532F01-598D-4BBB-ABE5-4D2B662AE9BE}">
      <dgm:prSet phldrT="[Text]" custT="1"/>
      <dgm:spPr/>
      <dgm:t>
        <a:bodyPr/>
        <a:lstStyle/>
        <a:p>
          <a:pPr algn="l"/>
          <a:endParaRPr lang="vi-VN" sz="1200" b="0" i="0" dirty="0"/>
        </a:p>
        <a:p>
          <a:pPr algn="l"/>
          <a:r>
            <a:rPr lang="vi-VN" sz="1400" b="0" i="0" dirty="0"/>
            <a:t>c) Số lượng đại biểu Hội đồng nhân dân ở thị xã, thành phố thuộc tỉnh, thành phố thuộc thành phố trực thuộc trung ương có </a:t>
          </a:r>
          <a:r>
            <a:rPr lang="vi-VN" sz="1400" b="1" i="0" dirty="0">
              <a:solidFill>
                <a:srgbClr val="FF0000"/>
              </a:solidFill>
            </a:rPr>
            <a:t>từ ba mươi đơn vị hành chính cấp xã </a:t>
          </a:r>
          <a:r>
            <a:rPr lang="vi-VN" sz="1400" b="0" i="0" dirty="0"/>
            <a:t>trực thuộc trở lên do Ủy ban thường vụ Quốc hội quyết định theo đề nghị của Thường trực Hội đồng nhân dân cấp tỉnh, nhưng tổng số không quá bốn mươi đại biểu </a:t>
          </a:r>
          <a:r>
            <a:rPr lang="vi-VN" sz="1400" b="1" i="0" dirty="0">
              <a:solidFill>
                <a:srgbClr val="FF0000"/>
              </a:solidFill>
            </a:rPr>
            <a:t>(40).</a:t>
          </a:r>
          <a:br>
            <a:rPr lang="vi-VN" sz="1400" b="1" dirty="0">
              <a:solidFill>
                <a:srgbClr val="FF0000"/>
              </a:solidFill>
            </a:rPr>
          </a:br>
          <a:endParaRPr lang="en-US" sz="1400" b="1" dirty="0">
            <a:solidFill>
              <a:srgbClr val="FF0000"/>
            </a:solidFill>
          </a:endParaRPr>
        </a:p>
      </dgm:t>
    </dgm:pt>
    <dgm:pt modelId="{B65E9F7D-33A2-4E48-8CA8-25253A70B54D}" type="parTrans" cxnId="{FBE9BA3B-35D9-4DB9-89A0-AE2A25D62749}">
      <dgm:prSet/>
      <dgm:spPr/>
      <dgm:t>
        <a:bodyPr/>
        <a:lstStyle/>
        <a:p>
          <a:endParaRPr lang="vi-VN"/>
        </a:p>
      </dgm:t>
    </dgm:pt>
    <dgm:pt modelId="{EC79C98C-1E30-404E-8F6D-5D86CFA8E248}" type="sibTrans" cxnId="{FBE9BA3B-35D9-4DB9-89A0-AE2A25D62749}">
      <dgm:prSet/>
      <dgm:spPr/>
      <dgm:t>
        <a:bodyPr/>
        <a:lstStyle/>
        <a:p>
          <a:endParaRPr lang="vi-VN"/>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3"/>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3"/>
      <dgm:spPr/>
    </dgm:pt>
    <dgm:pt modelId="{84FB5B1C-428C-45DA-A367-C9020C0D088B}" type="pres">
      <dgm:prSet presAssocID="{1B3E2CC9-15A8-407C-8F03-2CEDAAD2BCA7}" presName="dstNode" presStyleLbl="node1" presStyleIdx="0" presStyleCnt="3"/>
      <dgm:spPr/>
    </dgm:pt>
    <dgm:pt modelId="{05F85DB2-453B-4BDF-B33A-D5774223F512}" type="pres">
      <dgm:prSet presAssocID="{CB395DD7-5FE3-4CDA-8AA6-718741B450DB}" presName="text_1" presStyleLbl="node1" presStyleIdx="0" presStyleCnt="3">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3"/>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3" custScaleY="140560">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3"/>
      <dgm:spPr>
        <a:blipFill rotWithShape="0">
          <a:blip xmlns:r="http://schemas.openxmlformats.org/officeDocument/2006/relationships" r:embed="rId1"/>
          <a:stretch>
            <a:fillRect/>
          </a:stretch>
        </a:blipFill>
      </dgm:spPr>
    </dgm:pt>
    <dgm:pt modelId="{EF02C34A-DD8D-4DF8-99B0-916E5CB31521}" type="pres">
      <dgm:prSet presAssocID="{C2532F01-598D-4BBB-ABE5-4D2B662AE9BE}" presName="text_3" presStyleLbl="node1" presStyleIdx="2" presStyleCnt="3">
        <dgm:presLayoutVars>
          <dgm:bulletEnabled val="1"/>
        </dgm:presLayoutVars>
      </dgm:prSet>
      <dgm:spPr/>
    </dgm:pt>
    <dgm:pt modelId="{55351F69-BA32-40A5-BC9A-03D59DADC7BC}" type="pres">
      <dgm:prSet presAssocID="{C2532F01-598D-4BBB-ABE5-4D2B662AE9BE}" presName="accent_3" presStyleCnt="0"/>
      <dgm:spPr/>
    </dgm:pt>
    <dgm:pt modelId="{99AD8E43-E9B1-4253-AD7B-909232233EE1}" type="pres">
      <dgm:prSet presAssocID="{C2532F01-598D-4BBB-ABE5-4D2B662AE9BE}" presName="accentRepeatNode" presStyleLbl="solidFgAcc1" presStyleIdx="2" presStyleCnt="3"/>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721FF02A-700A-4A1B-9570-186B43D70131}" type="presOf" srcId="{17D030CC-7DBE-426A-9EE4-94470CFF6098}" destId="{E23F1361-9898-4EC9-9BDD-33180FAE5062}" srcOrd="0" destOrd="0" presId="urn:microsoft.com/office/officeart/2008/layout/VerticalCurvedList"/>
    <dgm:cxn modelId="{FBE9BA3B-35D9-4DB9-89A0-AE2A25D62749}" srcId="{1B3E2CC9-15A8-407C-8F03-2CEDAAD2BCA7}" destId="{C2532F01-598D-4BBB-ABE5-4D2B662AE9BE}" srcOrd="2" destOrd="0" parTransId="{B65E9F7D-33A2-4E48-8CA8-25253A70B54D}" sibTransId="{EC79C98C-1E30-404E-8F6D-5D86CFA8E248}"/>
    <dgm:cxn modelId="{D986BE3C-5DA8-4144-B50B-1D1A8400C248}" type="presOf" srcId="{8810BBE6-1AC9-4B78-968F-32367D473C08}" destId="{0A1C3160-5054-4633-A7E9-F22AA17C377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3CC32650-4B23-412D-B249-35BE7E72B1FF}" type="presOf" srcId="{C2532F01-598D-4BBB-ABE5-4D2B662AE9BE}" destId="{EF02C34A-DD8D-4DF8-99B0-916E5CB31521}" srcOrd="0" destOrd="0" presId="urn:microsoft.com/office/officeart/2008/layout/VerticalCurvedList"/>
    <dgm:cxn modelId="{DD4D8DCB-D77C-43CD-A07B-F2DE92ADF212}" type="presOf" srcId="{CB395DD7-5FE3-4CDA-8AA6-718741B450DB}" destId="{05F85DB2-453B-4BDF-B33A-D5774223F512}" srcOrd="0" destOrd="0" presId="urn:microsoft.com/office/officeart/2008/layout/VerticalCurvedList"/>
    <dgm:cxn modelId="{D8B1B9F6-8AE5-4D15-8C33-3677120C7D0C}" type="presOf" srcId="{1B3E2CC9-15A8-407C-8F03-2CEDAAD2BCA7}" destId="{809F35E1-DA24-46C5-A75B-3457BBA1B668}" srcOrd="0" destOrd="0" presId="urn:microsoft.com/office/officeart/2008/layout/VerticalCurvedList"/>
    <dgm:cxn modelId="{BB701A87-5862-40A3-BE5E-A44B419FDF0B}" type="presParOf" srcId="{809F35E1-DA24-46C5-A75B-3457BBA1B668}" destId="{471EC9B5-CBDA-4ADC-9173-39516529BF42}" srcOrd="0" destOrd="0" presId="urn:microsoft.com/office/officeart/2008/layout/VerticalCurvedList"/>
    <dgm:cxn modelId="{7CB55372-D032-46B2-BBAE-4AAE80BAD85D}" type="presParOf" srcId="{471EC9B5-CBDA-4ADC-9173-39516529BF42}" destId="{E1937796-F081-42EB-8B5C-26860C9A20BA}" srcOrd="0" destOrd="0" presId="urn:microsoft.com/office/officeart/2008/layout/VerticalCurvedList"/>
    <dgm:cxn modelId="{A117A32A-55AD-4173-8850-1156CDD0E41C}" type="presParOf" srcId="{E1937796-F081-42EB-8B5C-26860C9A20BA}" destId="{69AA6BA1-BE80-4ED9-AE54-044B1F890CC4}" srcOrd="0" destOrd="0" presId="urn:microsoft.com/office/officeart/2008/layout/VerticalCurvedList"/>
    <dgm:cxn modelId="{929C9F74-7E90-433B-AE65-5BB5CBF47208}" type="presParOf" srcId="{E1937796-F081-42EB-8B5C-26860C9A20BA}" destId="{0A1C3160-5054-4633-A7E9-F22AA17C3772}" srcOrd="1" destOrd="0" presId="urn:microsoft.com/office/officeart/2008/layout/VerticalCurvedList"/>
    <dgm:cxn modelId="{29402789-9A13-4807-A2C0-F417D06560E6}" type="presParOf" srcId="{E1937796-F081-42EB-8B5C-26860C9A20BA}" destId="{92868F2C-F013-4CDD-9288-792A86572668}" srcOrd="2" destOrd="0" presId="urn:microsoft.com/office/officeart/2008/layout/VerticalCurvedList"/>
    <dgm:cxn modelId="{3C480324-F35F-4F97-B1EA-2F033703729F}" type="presParOf" srcId="{E1937796-F081-42EB-8B5C-26860C9A20BA}" destId="{84FB5B1C-428C-45DA-A367-C9020C0D088B}" srcOrd="3" destOrd="0" presId="urn:microsoft.com/office/officeart/2008/layout/VerticalCurvedList"/>
    <dgm:cxn modelId="{D1EF4E90-6833-48E5-8CF0-0E5D1FA366A8}" type="presParOf" srcId="{471EC9B5-CBDA-4ADC-9173-39516529BF42}" destId="{05F85DB2-453B-4BDF-B33A-D5774223F512}" srcOrd="1" destOrd="0" presId="urn:microsoft.com/office/officeart/2008/layout/VerticalCurvedList"/>
    <dgm:cxn modelId="{356D2320-1D19-4FE4-BE76-A98880164B30}" type="presParOf" srcId="{471EC9B5-CBDA-4ADC-9173-39516529BF42}" destId="{68C643FE-4129-4B0D-AA6B-69DC51ED371F}" srcOrd="2" destOrd="0" presId="urn:microsoft.com/office/officeart/2008/layout/VerticalCurvedList"/>
    <dgm:cxn modelId="{D7B79EB7-5893-4EAC-9C4D-7843B478199B}" type="presParOf" srcId="{68C643FE-4129-4B0D-AA6B-69DC51ED371F}" destId="{6EA76AA9-0932-427F-9400-8AC34674678D}" srcOrd="0" destOrd="0" presId="urn:microsoft.com/office/officeart/2008/layout/VerticalCurvedList"/>
    <dgm:cxn modelId="{98024FCF-6DDB-402B-B391-744479A8E7FE}" type="presParOf" srcId="{471EC9B5-CBDA-4ADC-9173-39516529BF42}" destId="{E23F1361-9898-4EC9-9BDD-33180FAE5062}" srcOrd="3" destOrd="0" presId="urn:microsoft.com/office/officeart/2008/layout/VerticalCurvedList"/>
    <dgm:cxn modelId="{45357198-856E-4377-90C4-C9C55B3947AE}" type="presParOf" srcId="{471EC9B5-CBDA-4ADC-9173-39516529BF42}" destId="{45FC8699-6834-4C85-BF71-EC37F61D1116}" srcOrd="4" destOrd="0" presId="urn:microsoft.com/office/officeart/2008/layout/VerticalCurvedList"/>
    <dgm:cxn modelId="{C6C378F0-FFE9-4A4D-980A-174E25E3D8F8}" type="presParOf" srcId="{45FC8699-6834-4C85-BF71-EC37F61D1116}" destId="{DE6BD306-0FAA-44D0-9761-91E19362149D}" srcOrd="0" destOrd="0" presId="urn:microsoft.com/office/officeart/2008/layout/VerticalCurvedList"/>
    <dgm:cxn modelId="{CA757B53-0327-43E8-9739-BCBE29EADC46}" type="presParOf" srcId="{471EC9B5-CBDA-4ADC-9173-39516529BF42}" destId="{EF02C34A-DD8D-4DF8-99B0-916E5CB31521}" srcOrd="5" destOrd="0" presId="urn:microsoft.com/office/officeart/2008/layout/VerticalCurvedList"/>
    <dgm:cxn modelId="{62CFD744-CFA7-4535-92A7-62FE1C76ED3C}" type="presParOf" srcId="{471EC9B5-CBDA-4ADC-9173-39516529BF42}" destId="{55351F69-BA32-40A5-BC9A-03D59DADC7BC}" srcOrd="6" destOrd="0" presId="urn:microsoft.com/office/officeart/2008/layout/VerticalCurvedList"/>
    <dgm:cxn modelId="{5FB38200-0753-45DC-911A-AC9953A22B05}" type="presParOf" srcId="{55351F69-BA32-40A5-BC9A-03D59DADC7BC}" destId="{99AD8E43-E9B1-4253-AD7B-909232233E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l"/>
          <a:r>
            <a:rPr lang="vi-VN" sz="2400" b="0" i="0" dirty="0"/>
            <a:t>a) Phường có từ </a:t>
          </a:r>
          <a:r>
            <a:rPr lang="vi-VN" sz="2400" b="0" i="0" dirty="0">
              <a:solidFill>
                <a:srgbClr val="FF0000"/>
              </a:solidFill>
            </a:rPr>
            <a:t>mười nghìn dân trở xuống </a:t>
          </a:r>
          <a:r>
            <a:rPr lang="vi-VN" sz="2400" b="0" i="0" dirty="0"/>
            <a:t>được bầu </a:t>
          </a:r>
          <a:r>
            <a:rPr lang="vi-VN" sz="2400" b="0" i="0" dirty="0">
              <a:solidFill>
                <a:srgbClr val="FF0000"/>
              </a:solidFill>
            </a:rPr>
            <a:t>hai mươi mốt đại biểu (21)</a:t>
          </a:r>
          <a:r>
            <a:rPr lang="vi-VN" sz="2400" b="0" i="0" dirty="0"/>
            <a:t>;</a:t>
          </a:r>
          <a:br>
            <a:rPr lang="vi-VN" sz="2400" dirty="0"/>
          </a:br>
          <a:endParaRPr lang="en-US" sz="20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l"/>
          <a:r>
            <a:rPr lang="vi-VN" sz="2400" b="0" i="0" dirty="0"/>
            <a:t>b) Phường có trên mười nghìn dân thì </a:t>
          </a:r>
          <a:r>
            <a:rPr lang="vi-VN" sz="2400" b="0" i="0" dirty="0">
              <a:solidFill>
                <a:srgbClr val="FF0000"/>
              </a:solidFill>
            </a:rPr>
            <a:t>cứ thêm năm nghìn dân </a:t>
          </a:r>
          <a:r>
            <a:rPr lang="vi-VN" sz="2400" b="0" i="0" dirty="0"/>
            <a:t>được bầu thêm một đại biểu, nhưng tổng số không quá ba mươi đại biểu </a:t>
          </a:r>
          <a:r>
            <a:rPr lang="vi-VN" sz="2400" b="1" i="0" dirty="0">
              <a:solidFill>
                <a:srgbClr val="FF0000"/>
              </a:solidFill>
            </a:rPr>
            <a:t>(30).</a:t>
          </a:r>
          <a:br>
            <a:rPr lang="vi-VN" sz="2400" dirty="0"/>
          </a:br>
          <a:endParaRPr lang="en-US" sz="24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custScaleY="95651">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01ECA026-EA08-4AD5-BA3C-D94FB1C0CDBD}" type="presOf" srcId="{CB395DD7-5FE3-4CDA-8AA6-718741B450DB}" destId="{05F85DB2-453B-4BDF-B33A-D5774223F51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38C849B2-0D84-492E-AE36-BA6AD66D4B15}" type="presOf" srcId="{17D030CC-7DBE-426A-9EE4-94470CFF6098}" destId="{E23F1361-9898-4EC9-9BDD-33180FAE5062}" srcOrd="0" destOrd="0" presId="urn:microsoft.com/office/officeart/2008/layout/VerticalCurvedList"/>
    <dgm:cxn modelId="{9942BDD4-E599-4729-BCC6-EB249A92316E}" type="presOf" srcId="{1B3E2CC9-15A8-407C-8F03-2CEDAAD2BCA7}" destId="{809F35E1-DA24-46C5-A75B-3457BBA1B668}" srcOrd="0" destOrd="0" presId="urn:microsoft.com/office/officeart/2008/layout/VerticalCurvedList"/>
    <dgm:cxn modelId="{E1E249DC-6C17-46A2-81CD-E05E74EA06FC}" type="presOf" srcId="{8810BBE6-1AC9-4B78-968F-32367D473C08}" destId="{0A1C3160-5054-4633-A7E9-F22AA17C3772}" srcOrd="0" destOrd="0" presId="urn:microsoft.com/office/officeart/2008/layout/VerticalCurvedList"/>
    <dgm:cxn modelId="{37BF1A3F-E978-4982-9214-F6BAA0757028}" type="presParOf" srcId="{809F35E1-DA24-46C5-A75B-3457BBA1B668}" destId="{471EC9B5-CBDA-4ADC-9173-39516529BF42}" srcOrd="0" destOrd="0" presId="urn:microsoft.com/office/officeart/2008/layout/VerticalCurvedList"/>
    <dgm:cxn modelId="{E906DB94-8350-4DB6-8B8E-76C1A6919660}" type="presParOf" srcId="{471EC9B5-CBDA-4ADC-9173-39516529BF42}" destId="{E1937796-F081-42EB-8B5C-26860C9A20BA}" srcOrd="0" destOrd="0" presId="urn:microsoft.com/office/officeart/2008/layout/VerticalCurvedList"/>
    <dgm:cxn modelId="{33D84901-C58C-49FB-8E1F-4F5D0D67C4EF}" type="presParOf" srcId="{E1937796-F081-42EB-8B5C-26860C9A20BA}" destId="{69AA6BA1-BE80-4ED9-AE54-044B1F890CC4}" srcOrd="0" destOrd="0" presId="urn:microsoft.com/office/officeart/2008/layout/VerticalCurvedList"/>
    <dgm:cxn modelId="{35B1CFE8-0FA9-49CD-BD10-D1593B438482}" type="presParOf" srcId="{E1937796-F081-42EB-8B5C-26860C9A20BA}" destId="{0A1C3160-5054-4633-A7E9-F22AA17C3772}" srcOrd="1" destOrd="0" presId="urn:microsoft.com/office/officeart/2008/layout/VerticalCurvedList"/>
    <dgm:cxn modelId="{048453AB-0B16-46BB-9EFB-A72E466DBD45}" type="presParOf" srcId="{E1937796-F081-42EB-8B5C-26860C9A20BA}" destId="{92868F2C-F013-4CDD-9288-792A86572668}" srcOrd="2" destOrd="0" presId="urn:microsoft.com/office/officeart/2008/layout/VerticalCurvedList"/>
    <dgm:cxn modelId="{B4F71A34-F182-4CF5-83A3-BE8947044329}" type="presParOf" srcId="{E1937796-F081-42EB-8B5C-26860C9A20BA}" destId="{84FB5B1C-428C-45DA-A367-C9020C0D088B}" srcOrd="3" destOrd="0" presId="urn:microsoft.com/office/officeart/2008/layout/VerticalCurvedList"/>
    <dgm:cxn modelId="{E408F5C1-0ACE-4489-848D-3BFCBDD55B82}" type="presParOf" srcId="{471EC9B5-CBDA-4ADC-9173-39516529BF42}" destId="{05F85DB2-453B-4BDF-B33A-D5774223F512}" srcOrd="1" destOrd="0" presId="urn:microsoft.com/office/officeart/2008/layout/VerticalCurvedList"/>
    <dgm:cxn modelId="{5ED4AF13-406E-4C0E-8722-864BED4706E6}" type="presParOf" srcId="{471EC9B5-CBDA-4ADC-9173-39516529BF42}" destId="{68C643FE-4129-4B0D-AA6B-69DC51ED371F}" srcOrd="2" destOrd="0" presId="urn:microsoft.com/office/officeart/2008/layout/VerticalCurvedList"/>
    <dgm:cxn modelId="{DF0FA14F-915A-4165-B0B2-BE308874254A}" type="presParOf" srcId="{68C643FE-4129-4B0D-AA6B-69DC51ED371F}" destId="{6EA76AA9-0932-427F-9400-8AC34674678D}" srcOrd="0" destOrd="0" presId="urn:microsoft.com/office/officeart/2008/layout/VerticalCurvedList"/>
    <dgm:cxn modelId="{014E9643-F277-477A-A430-168AA9A63BF0}" type="presParOf" srcId="{471EC9B5-CBDA-4ADC-9173-39516529BF42}" destId="{E23F1361-9898-4EC9-9BDD-33180FAE5062}" srcOrd="3" destOrd="0" presId="urn:microsoft.com/office/officeart/2008/layout/VerticalCurvedList"/>
    <dgm:cxn modelId="{31782352-19F7-4EB1-A1D9-D74B9105F97B}" type="presParOf" srcId="{471EC9B5-CBDA-4ADC-9173-39516529BF42}" destId="{45FC8699-6834-4C85-BF71-EC37F61D1116}" srcOrd="4" destOrd="0" presId="urn:microsoft.com/office/officeart/2008/layout/VerticalCurvedList"/>
    <dgm:cxn modelId="{E583D4AC-C6F1-402F-B57B-5AA6C158F1BA}"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l"/>
          <a:r>
            <a:rPr lang="vi-VN" sz="2000" b="1" i="0" dirty="0">
              <a:solidFill>
                <a:srgbClr val="002060"/>
              </a:solidFill>
            </a:rPr>
            <a:t>c) Đối với cấp huyện</a:t>
          </a:r>
          <a:r>
            <a:rPr lang="vi-VN" sz="2000" b="0" i="0" dirty="0"/>
            <a:t>, số lượng đại biểu Hội đồng nhân dân hoạt động chuyên trách giữ chức vụ Chủ tịch, Phó Chủ tịch Hội đồng nhân dân </a:t>
          </a:r>
          <a:r>
            <a:rPr lang="vi-VN" sz="2000" b="1" i="0" dirty="0">
              <a:solidFill>
                <a:srgbClr val="002060"/>
              </a:solidFill>
            </a:rPr>
            <a:t>tối đa là 02 người</a:t>
          </a:r>
          <a:r>
            <a:rPr lang="vi-VN" sz="2000" b="0" i="0" dirty="0"/>
            <a:t>; số lượng đại biểu Hội đồng nhân dân hoạt động chuyên trách giữ chức vụ Trưởng ban, Phó Trưởng ban </a:t>
          </a:r>
          <a:r>
            <a:rPr lang="vi-VN" sz="2000" b="1" i="0" dirty="0">
              <a:solidFill>
                <a:srgbClr val="002060"/>
              </a:solidFill>
            </a:rPr>
            <a:t>ở mỗi Ban </a:t>
          </a:r>
          <a:r>
            <a:rPr lang="vi-VN" sz="2000" b="0" i="0" dirty="0"/>
            <a:t>của Hội đồng nhân dân </a:t>
          </a:r>
          <a:r>
            <a:rPr lang="vi-VN" sz="2000" b="1" i="0" dirty="0">
              <a:solidFill>
                <a:srgbClr val="002060"/>
              </a:solidFill>
            </a:rPr>
            <a:t>tối đa là 02 người</a:t>
          </a:r>
          <a:r>
            <a:rPr lang="vi-VN" sz="2000" b="0" i="0" dirty="0"/>
            <a:t>;</a:t>
          </a:r>
        </a:p>
        <a:p>
          <a:pPr algn="l"/>
          <a:endParaRPr lang="en-US" sz="20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just"/>
          <a:r>
            <a:rPr lang="vi-VN" sz="2400" b="1" i="0" dirty="0">
              <a:solidFill>
                <a:srgbClr val="002060"/>
              </a:solidFill>
            </a:rPr>
            <a:t>d) Đối với cấp xã</a:t>
          </a:r>
          <a:r>
            <a:rPr lang="vi-VN" sz="2400" b="0" i="0" dirty="0"/>
            <a:t>, số lượng đại biểu Hội đồng nhân dân hoạt động chuyên trách giữ chức vụ </a:t>
          </a:r>
          <a:r>
            <a:rPr lang="vi-VN" sz="2400" b="0" i="0" dirty="0">
              <a:solidFill>
                <a:srgbClr val="FF0000"/>
              </a:solidFill>
            </a:rPr>
            <a:t>Phó Chủ tịch Hội đồng nhân dân là 01 người</a:t>
          </a:r>
          <a:r>
            <a:rPr lang="vi-VN" sz="2400" b="0" i="0" dirty="0"/>
            <a:t>.</a:t>
          </a:r>
        </a:p>
        <a:p>
          <a:pPr algn="l"/>
          <a:endParaRPr lang="en-US" sz="24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custScaleY="95651">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90C85F01-479B-4568-BDC7-21A65A6E24E5}" type="presOf" srcId="{8810BBE6-1AC9-4B78-968F-32367D473C08}" destId="{0A1C3160-5054-4633-A7E9-F22AA17C3772}" srcOrd="0" destOrd="0" presId="urn:microsoft.com/office/officeart/2008/layout/VerticalCurvedList"/>
    <dgm:cxn modelId="{AE407D02-4FF2-4C5A-A254-E33A2141862F}" srcId="{1B3E2CC9-15A8-407C-8F03-2CEDAAD2BCA7}" destId="{CB395DD7-5FE3-4CDA-8AA6-718741B450DB}" srcOrd="0" destOrd="0" parTransId="{E95B1044-2BBC-4720-9CB1-CCFE6FB1A584}" sibTransId="{8810BBE6-1AC9-4B78-968F-32367D473C08}"/>
    <dgm:cxn modelId="{1779012C-7C87-4E20-A8DB-12E7F3C428CB}" type="presOf" srcId="{17D030CC-7DBE-426A-9EE4-94470CFF6098}" destId="{E23F1361-9898-4EC9-9BDD-33180FAE506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8EE636BE-3DC4-4BBB-8BE8-79D9946A7628}" type="presOf" srcId="{CB395DD7-5FE3-4CDA-8AA6-718741B450DB}" destId="{05F85DB2-453B-4BDF-B33A-D5774223F512}" srcOrd="0" destOrd="0" presId="urn:microsoft.com/office/officeart/2008/layout/VerticalCurvedList"/>
    <dgm:cxn modelId="{642BF6C6-3D44-4DB2-A1FD-BCF652B0B498}" type="presOf" srcId="{1B3E2CC9-15A8-407C-8F03-2CEDAAD2BCA7}" destId="{809F35E1-DA24-46C5-A75B-3457BBA1B668}" srcOrd="0" destOrd="0" presId="urn:microsoft.com/office/officeart/2008/layout/VerticalCurvedList"/>
    <dgm:cxn modelId="{EEFD1FC7-7651-43F0-BFFC-1338541E34D7}" type="presParOf" srcId="{809F35E1-DA24-46C5-A75B-3457BBA1B668}" destId="{471EC9B5-CBDA-4ADC-9173-39516529BF42}" srcOrd="0" destOrd="0" presId="urn:microsoft.com/office/officeart/2008/layout/VerticalCurvedList"/>
    <dgm:cxn modelId="{84871F9B-EB0A-4CDE-8157-E652CFABB0C4}" type="presParOf" srcId="{471EC9B5-CBDA-4ADC-9173-39516529BF42}" destId="{E1937796-F081-42EB-8B5C-26860C9A20BA}" srcOrd="0" destOrd="0" presId="urn:microsoft.com/office/officeart/2008/layout/VerticalCurvedList"/>
    <dgm:cxn modelId="{7835A6A9-2CBC-40F9-8D85-BD5CBC2924F0}" type="presParOf" srcId="{E1937796-F081-42EB-8B5C-26860C9A20BA}" destId="{69AA6BA1-BE80-4ED9-AE54-044B1F890CC4}" srcOrd="0" destOrd="0" presId="urn:microsoft.com/office/officeart/2008/layout/VerticalCurvedList"/>
    <dgm:cxn modelId="{A77B6F7C-B612-4152-912D-5FEE65FDF52A}" type="presParOf" srcId="{E1937796-F081-42EB-8B5C-26860C9A20BA}" destId="{0A1C3160-5054-4633-A7E9-F22AA17C3772}" srcOrd="1" destOrd="0" presId="urn:microsoft.com/office/officeart/2008/layout/VerticalCurvedList"/>
    <dgm:cxn modelId="{6066BD26-778D-472E-883C-1370AECF445E}" type="presParOf" srcId="{E1937796-F081-42EB-8B5C-26860C9A20BA}" destId="{92868F2C-F013-4CDD-9288-792A86572668}" srcOrd="2" destOrd="0" presId="urn:microsoft.com/office/officeart/2008/layout/VerticalCurvedList"/>
    <dgm:cxn modelId="{FAF0FCC9-63B2-48A5-B4C4-9B60B790CCC2}" type="presParOf" srcId="{E1937796-F081-42EB-8B5C-26860C9A20BA}" destId="{84FB5B1C-428C-45DA-A367-C9020C0D088B}" srcOrd="3" destOrd="0" presId="urn:microsoft.com/office/officeart/2008/layout/VerticalCurvedList"/>
    <dgm:cxn modelId="{0935C3EC-6CFB-44AA-8B21-9B2AC33DD2E9}" type="presParOf" srcId="{471EC9B5-CBDA-4ADC-9173-39516529BF42}" destId="{05F85DB2-453B-4BDF-B33A-D5774223F512}" srcOrd="1" destOrd="0" presId="urn:microsoft.com/office/officeart/2008/layout/VerticalCurvedList"/>
    <dgm:cxn modelId="{396E91F8-94AD-4C20-9146-835BCA502E4D}" type="presParOf" srcId="{471EC9B5-CBDA-4ADC-9173-39516529BF42}" destId="{68C643FE-4129-4B0D-AA6B-69DC51ED371F}" srcOrd="2" destOrd="0" presId="urn:microsoft.com/office/officeart/2008/layout/VerticalCurvedList"/>
    <dgm:cxn modelId="{2D3DA9DA-B79D-446F-845B-D430E3C4BB04}" type="presParOf" srcId="{68C643FE-4129-4B0D-AA6B-69DC51ED371F}" destId="{6EA76AA9-0932-427F-9400-8AC34674678D}" srcOrd="0" destOrd="0" presId="urn:microsoft.com/office/officeart/2008/layout/VerticalCurvedList"/>
    <dgm:cxn modelId="{F1CE54A0-D17D-41F9-A451-8E695A61BB6B}" type="presParOf" srcId="{471EC9B5-CBDA-4ADC-9173-39516529BF42}" destId="{E23F1361-9898-4EC9-9BDD-33180FAE5062}" srcOrd="3" destOrd="0" presId="urn:microsoft.com/office/officeart/2008/layout/VerticalCurvedList"/>
    <dgm:cxn modelId="{7647A18B-2C54-4B34-B695-992E74474751}" type="presParOf" srcId="{471EC9B5-CBDA-4ADC-9173-39516529BF42}" destId="{45FC8699-6834-4C85-BF71-EC37F61D1116}" srcOrd="4" destOrd="0" presId="urn:microsoft.com/office/officeart/2008/layout/VerticalCurvedList"/>
    <dgm:cxn modelId="{10659D67-35CE-42B0-8F13-8056A962471D}"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just"/>
          <a:r>
            <a:rPr lang="vi-VN" sz="2400" b="0" i="0" dirty="0"/>
            <a:t>a) Bảo đảm </a:t>
          </a:r>
          <a:r>
            <a:rPr lang="vi-VN" sz="2400" b="1" i="0" dirty="0">
              <a:solidFill>
                <a:srgbClr val="FF0000"/>
              </a:solidFill>
            </a:rPr>
            <a:t>có ít nhất là 35% </a:t>
          </a:r>
          <a:r>
            <a:rPr lang="vi-VN" sz="2400" b="0" i="0" dirty="0"/>
            <a:t>tổng số người trong danh sách chính thức những người ứng cử đại biểu Hội đồng nhân dân </a:t>
          </a:r>
          <a:r>
            <a:rPr lang="vi-VN" sz="2400" b="1" i="0" dirty="0">
              <a:solidFill>
                <a:srgbClr val="FF0000"/>
              </a:solidFill>
            </a:rPr>
            <a:t>là phụ nữ</a:t>
          </a:r>
          <a:r>
            <a:rPr lang="vi-VN" sz="2400" b="0" i="0" dirty="0"/>
            <a:t>; phấn đấu tỷ lệ phụ nữ </a:t>
          </a:r>
          <a:r>
            <a:rPr lang="vi-VN" sz="2400" b="1" i="0" dirty="0">
              <a:solidFill>
                <a:srgbClr val="FF0000"/>
              </a:solidFill>
            </a:rPr>
            <a:t>trúng cử là khoảng 30%</a:t>
          </a:r>
          <a:r>
            <a:rPr lang="vi-VN" sz="2400" b="0" i="0" dirty="0"/>
            <a:t> tổng số đại biểu Hội đồng nhân dân;</a:t>
          </a:r>
        </a:p>
        <a:p>
          <a:pPr algn="l"/>
          <a:endParaRPr lang="en-US" sz="20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just"/>
          <a:r>
            <a:rPr lang="vi-VN" sz="2000" b="0" i="0" dirty="0"/>
            <a:t>b) Bảo đảm </a:t>
          </a:r>
          <a:r>
            <a:rPr lang="vi-VN" sz="2000" b="1" i="0" dirty="0">
              <a:solidFill>
                <a:srgbClr val="FF0000"/>
              </a:solidFill>
            </a:rPr>
            <a:t>tỷ lệ hợp lý </a:t>
          </a:r>
          <a:r>
            <a:rPr lang="vi-VN" sz="2000" b="0" i="0" dirty="0"/>
            <a:t>người trong danh sách chính thức những người được giới thiệu ứng cử đại biểu Hội đồng nhân dân </a:t>
          </a:r>
          <a:r>
            <a:rPr lang="vi-VN" sz="2000" b="1" i="0" dirty="0">
              <a:solidFill>
                <a:srgbClr val="FF0000"/>
              </a:solidFill>
            </a:rPr>
            <a:t>là người dân tộc thiểu số, phù hợp với đặc điểm, cơ cấu dân số của từng địa phương</a:t>
          </a:r>
          <a:r>
            <a:rPr lang="vi-VN" sz="2000" b="0" i="0" dirty="0"/>
            <a:t>. Quan tâm đến những dân tộc thiểu số trong nhiều khóa chưa có người tham gia vào hoạt động của Hội đồng nhân dân;</a:t>
          </a:r>
        </a:p>
        <a:p>
          <a:pPr algn="l"/>
          <a:endParaRPr lang="en-US" sz="24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custScaleY="120039" custLinFactNeighborX="366" custLinFactNeighborY="-1287">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E1414C5B-C634-425C-9780-3DDA390640FA}" srcId="{1B3E2CC9-15A8-407C-8F03-2CEDAAD2BCA7}" destId="{17D030CC-7DBE-426A-9EE4-94470CFF6098}" srcOrd="1" destOrd="0" parTransId="{6652848E-02CE-454E-9255-48F79F9D3DB4}" sibTransId="{8D508E83-102C-4236-AA69-10CEA92373E2}"/>
    <dgm:cxn modelId="{B4559893-4102-49F9-AD71-B4AD00AA38CB}" type="presOf" srcId="{1B3E2CC9-15A8-407C-8F03-2CEDAAD2BCA7}" destId="{809F35E1-DA24-46C5-A75B-3457BBA1B668}" srcOrd="0" destOrd="0" presId="urn:microsoft.com/office/officeart/2008/layout/VerticalCurvedList"/>
    <dgm:cxn modelId="{D56C52B5-EF5A-49B2-9572-989654C8D523}" type="presOf" srcId="{8810BBE6-1AC9-4B78-968F-32367D473C08}" destId="{0A1C3160-5054-4633-A7E9-F22AA17C3772}" srcOrd="0" destOrd="0" presId="urn:microsoft.com/office/officeart/2008/layout/VerticalCurvedList"/>
    <dgm:cxn modelId="{4E5F38BD-B68C-42BC-94A2-E31414F4AD4B}" type="presOf" srcId="{17D030CC-7DBE-426A-9EE4-94470CFF6098}" destId="{E23F1361-9898-4EC9-9BDD-33180FAE5062}" srcOrd="0" destOrd="0" presId="urn:microsoft.com/office/officeart/2008/layout/VerticalCurvedList"/>
    <dgm:cxn modelId="{658A58CA-CD4C-44A1-8AC7-5CE1EC69D998}" type="presOf" srcId="{CB395DD7-5FE3-4CDA-8AA6-718741B450DB}" destId="{05F85DB2-453B-4BDF-B33A-D5774223F512}" srcOrd="0" destOrd="0" presId="urn:microsoft.com/office/officeart/2008/layout/VerticalCurvedList"/>
    <dgm:cxn modelId="{EF9C6D1D-36C2-46FF-9A7B-D12DCEDE7BA7}" type="presParOf" srcId="{809F35E1-DA24-46C5-A75B-3457BBA1B668}" destId="{471EC9B5-CBDA-4ADC-9173-39516529BF42}" srcOrd="0" destOrd="0" presId="urn:microsoft.com/office/officeart/2008/layout/VerticalCurvedList"/>
    <dgm:cxn modelId="{66103360-05E4-4D60-BC24-00A33226ACF1}" type="presParOf" srcId="{471EC9B5-CBDA-4ADC-9173-39516529BF42}" destId="{E1937796-F081-42EB-8B5C-26860C9A20BA}" srcOrd="0" destOrd="0" presId="urn:microsoft.com/office/officeart/2008/layout/VerticalCurvedList"/>
    <dgm:cxn modelId="{DAEC45B2-F732-454E-8072-D18E274EC8A3}" type="presParOf" srcId="{E1937796-F081-42EB-8B5C-26860C9A20BA}" destId="{69AA6BA1-BE80-4ED9-AE54-044B1F890CC4}" srcOrd="0" destOrd="0" presId="urn:microsoft.com/office/officeart/2008/layout/VerticalCurvedList"/>
    <dgm:cxn modelId="{2A685386-F937-451F-B2DC-11400ACFFA03}" type="presParOf" srcId="{E1937796-F081-42EB-8B5C-26860C9A20BA}" destId="{0A1C3160-5054-4633-A7E9-F22AA17C3772}" srcOrd="1" destOrd="0" presId="urn:microsoft.com/office/officeart/2008/layout/VerticalCurvedList"/>
    <dgm:cxn modelId="{D176B4C8-3027-440A-BCD5-A521AEE350EC}" type="presParOf" srcId="{E1937796-F081-42EB-8B5C-26860C9A20BA}" destId="{92868F2C-F013-4CDD-9288-792A86572668}" srcOrd="2" destOrd="0" presId="urn:microsoft.com/office/officeart/2008/layout/VerticalCurvedList"/>
    <dgm:cxn modelId="{CBEA0BC5-04A6-4682-92D1-D279CCC1889C}" type="presParOf" srcId="{E1937796-F081-42EB-8B5C-26860C9A20BA}" destId="{84FB5B1C-428C-45DA-A367-C9020C0D088B}" srcOrd="3" destOrd="0" presId="urn:microsoft.com/office/officeart/2008/layout/VerticalCurvedList"/>
    <dgm:cxn modelId="{F8FBCD18-0641-4CAB-8023-4DDECB05EEA8}" type="presParOf" srcId="{471EC9B5-CBDA-4ADC-9173-39516529BF42}" destId="{05F85DB2-453B-4BDF-B33A-D5774223F512}" srcOrd="1" destOrd="0" presId="urn:microsoft.com/office/officeart/2008/layout/VerticalCurvedList"/>
    <dgm:cxn modelId="{D47FB591-B70A-45CC-8C12-2EB293C1F44D}" type="presParOf" srcId="{471EC9B5-CBDA-4ADC-9173-39516529BF42}" destId="{68C643FE-4129-4B0D-AA6B-69DC51ED371F}" srcOrd="2" destOrd="0" presId="urn:microsoft.com/office/officeart/2008/layout/VerticalCurvedList"/>
    <dgm:cxn modelId="{A9432DD7-4511-4F0E-922E-14FB9C336CAD}" type="presParOf" srcId="{68C643FE-4129-4B0D-AA6B-69DC51ED371F}" destId="{6EA76AA9-0932-427F-9400-8AC34674678D}" srcOrd="0" destOrd="0" presId="urn:microsoft.com/office/officeart/2008/layout/VerticalCurvedList"/>
    <dgm:cxn modelId="{4A8DF81E-CF00-4D3C-A046-4CCD29E464DD}" type="presParOf" srcId="{471EC9B5-CBDA-4ADC-9173-39516529BF42}" destId="{E23F1361-9898-4EC9-9BDD-33180FAE5062}" srcOrd="3" destOrd="0" presId="urn:microsoft.com/office/officeart/2008/layout/VerticalCurvedList"/>
    <dgm:cxn modelId="{6F2CF813-272D-4D85-BAAF-4CC564F0020B}" type="presParOf" srcId="{471EC9B5-CBDA-4ADC-9173-39516529BF42}" destId="{45FC8699-6834-4C85-BF71-EC37F61D1116}" srcOrd="4" destOrd="0" presId="urn:microsoft.com/office/officeart/2008/layout/VerticalCurvedList"/>
    <dgm:cxn modelId="{DE673CFB-E101-4C29-B970-3698E576DFFC}"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just"/>
          <a:r>
            <a:rPr lang="vi-VN" sz="2400" b="0" i="0" dirty="0"/>
            <a:t>c) Phấn đấu đạt tỷ lệ người được giới thiệu ứng cử đại biểu Hội đồng nhân dân là </a:t>
          </a:r>
          <a:r>
            <a:rPr lang="vi-VN" sz="2400" b="1" i="0" dirty="0">
              <a:solidFill>
                <a:srgbClr val="FF0000"/>
              </a:solidFill>
            </a:rPr>
            <a:t>người ngoài Đảng không thấp hơn 10% tổng số </a:t>
          </a:r>
          <a:r>
            <a:rPr lang="vi-VN" sz="2400" b="0" i="0" dirty="0"/>
            <a:t>người được giới thiệu ứng cử đại biểu Hội đồng nhân dân;</a:t>
          </a:r>
        </a:p>
        <a:p>
          <a:pPr algn="l"/>
          <a:endParaRPr lang="en-US" sz="20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just"/>
          <a:r>
            <a:rPr lang="vi-VN" sz="2400" b="0" i="0" dirty="0"/>
            <a:t>d) Phấn đấu đạt tỷ lệ người được giới thiệu ứng cử đại biểu Hội đồng nhân dân là </a:t>
          </a:r>
          <a:r>
            <a:rPr lang="vi-VN" sz="2400" b="1" i="0" dirty="0">
              <a:solidFill>
                <a:srgbClr val="FF0000"/>
              </a:solidFill>
            </a:rPr>
            <a:t>đại biểu trẻ tuổi (dưới 40 tuổi) không thấp hơn 15% </a:t>
          </a:r>
          <a:r>
            <a:rPr lang="vi-VN" sz="2400" b="0" i="0" dirty="0"/>
            <a:t>tổng số người được giới thiệu ứng cử đại biểu Hội đồng nhân dân;</a:t>
          </a:r>
        </a:p>
        <a:p>
          <a:pPr algn="l"/>
          <a:endParaRPr lang="en-US" sz="24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custScaleY="120039" custLinFactNeighborX="366" custLinFactNeighborY="-1287">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EEC51B35-5A66-4EDB-B442-4E320AB7E4E2}" type="presOf" srcId="{CB395DD7-5FE3-4CDA-8AA6-718741B450DB}" destId="{05F85DB2-453B-4BDF-B33A-D5774223F51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7C929B60-3D98-4402-8B3D-DF567CCC9013}" type="presOf" srcId="{17D030CC-7DBE-426A-9EE4-94470CFF6098}" destId="{E23F1361-9898-4EC9-9BDD-33180FAE5062}" srcOrd="0" destOrd="0" presId="urn:microsoft.com/office/officeart/2008/layout/VerticalCurvedList"/>
    <dgm:cxn modelId="{AC0DF643-1114-4C1B-A22C-5C162BAA23A3}" type="presOf" srcId="{8810BBE6-1AC9-4B78-968F-32367D473C08}" destId="{0A1C3160-5054-4633-A7E9-F22AA17C3772}" srcOrd="0" destOrd="0" presId="urn:microsoft.com/office/officeart/2008/layout/VerticalCurvedList"/>
    <dgm:cxn modelId="{F592059B-2C76-4865-AD4E-3DC8E3DA6297}" type="presOf" srcId="{1B3E2CC9-15A8-407C-8F03-2CEDAAD2BCA7}" destId="{809F35E1-DA24-46C5-A75B-3457BBA1B668}" srcOrd="0" destOrd="0" presId="urn:microsoft.com/office/officeart/2008/layout/VerticalCurvedList"/>
    <dgm:cxn modelId="{F8D9D4F7-6A5B-440C-A7AE-72E4FE76441E}" type="presParOf" srcId="{809F35E1-DA24-46C5-A75B-3457BBA1B668}" destId="{471EC9B5-CBDA-4ADC-9173-39516529BF42}" srcOrd="0" destOrd="0" presId="urn:microsoft.com/office/officeart/2008/layout/VerticalCurvedList"/>
    <dgm:cxn modelId="{0669CE32-DE86-4151-B76F-4B7D8FD75D0F}" type="presParOf" srcId="{471EC9B5-CBDA-4ADC-9173-39516529BF42}" destId="{E1937796-F081-42EB-8B5C-26860C9A20BA}" srcOrd="0" destOrd="0" presId="urn:microsoft.com/office/officeart/2008/layout/VerticalCurvedList"/>
    <dgm:cxn modelId="{4C5A1FB0-5DB0-4833-BE92-ED6583DE00CD}" type="presParOf" srcId="{E1937796-F081-42EB-8B5C-26860C9A20BA}" destId="{69AA6BA1-BE80-4ED9-AE54-044B1F890CC4}" srcOrd="0" destOrd="0" presId="urn:microsoft.com/office/officeart/2008/layout/VerticalCurvedList"/>
    <dgm:cxn modelId="{6F150225-7FB3-40DE-97F5-62C0BDC1ECDC}" type="presParOf" srcId="{E1937796-F081-42EB-8B5C-26860C9A20BA}" destId="{0A1C3160-5054-4633-A7E9-F22AA17C3772}" srcOrd="1" destOrd="0" presId="urn:microsoft.com/office/officeart/2008/layout/VerticalCurvedList"/>
    <dgm:cxn modelId="{31296E43-594D-4F93-A9CD-35B621CE9B42}" type="presParOf" srcId="{E1937796-F081-42EB-8B5C-26860C9A20BA}" destId="{92868F2C-F013-4CDD-9288-792A86572668}" srcOrd="2" destOrd="0" presId="urn:microsoft.com/office/officeart/2008/layout/VerticalCurvedList"/>
    <dgm:cxn modelId="{3A0148F1-C935-4F9E-B678-67219E814444}" type="presParOf" srcId="{E1937796-F081-42EB-8B5C-26860C9A20BA}" destId="{84FB5B1C-428C-45DA-A367-C9020C0D088B}" srcOrd="3" destOrd="0" presId="urn:microsoft.com/office/officeart/2008/layout/VerticalCurvedList"/>
    <dgm:cxn modelId="{E7CF7C35-2894-4A76-8D82-AA664C4CF478}" type="presParOf" srcId="{471EC9B5-CBDA-4ADC-9173-39516529BF42}" destId="{05F85DB2-453B-4BDF-B33A-D5774223F512}" srcOrd="1" destOrd="0" presId="urn:microsoft.com/office/officeart/2008/layout/VerticalCurvedList"/>
    <dgm:cxn modelId="{AB04F800-F7DD-40E6-A502-92F2D03AC24D}" type="presParOf" srcId="{471EC9B5-CBDA-4ADC-9173-39516529BF42}" destId="{68C643FE-4129-4B0D-AA6B-69DC51ED371F}" srcOrd="2" destOrd="0" presId="urn:microsoft.com/office/officeart/2008/layout/VerticalCurvedList"/>
    <dgm:cxn modelId="{5EA69F47-67E6-49BF-951A-068B090F6D17}" type="presParOf" srcId="{68C643FE-4129-4B0D-AA6B-69DC51ED371F}" destId="{6EA76AA9-0932-427F-9400-8AC34674678D}" srcOrd="0" destOrd="0" presId="urn:microsoft.com/office/officeart/2008/layout/VerticalCurvedList"/>
    <dgm:cxn modelId="{1882CD61-D4ED-4F36-A404-DBC0D2B7D633}" type="presParOf" srcId="{471EC9B5-CBDA-4ADC-9173-39516529BF42}" destId="{E23F1361-9898-4EC9-9BDD-33180FAE5062}" srcOrd="3" destOrd="0" presId="urn:microsoft.com/office/officeart/2008/layout/VerticalCurvedList"/>
    <dgm:cxn modelId="{423D50ED-A246-448F-A1C7-1AC8ABFE0269}" type="presParOf" srcId="{471EC9B5-CBDA-4ADC-9173-39516529BF42}" destId="{45FC8699-6834-4C85-BF71-EC37F61D1116}" srcOrd="4" destOrd="0" presId="urn:microsoft.com/office/officeart/2008/layout/VerticalCurvedList"/>
    <dgm:cxn modelId="{58BDF438-BDD9-47D5-90BC-941BF1DF9147}"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just"/>
          <a:r>
            <a:rPr lang="vi-VN" sz="2800" b="0" i="0" dirty="0"/>
            <a:t>d) Phấn đấu đạt tỷ lệ </a:t>
          </a:r>
          <a:r>
            <a:rPr lang="vi-VN" sz="2800" b="1" i="0" dirty="0">
              <a:solidFill>
                <a:srgbClr val="FF0000"/>
              </a:solidFill>
            </a:rPr>
            <a:t>từ 30% trở </a:t>
          </a:r>
          <a:r>
            <a:rPr lang="vi-VN" sz="2800" b="0" i="0" dirty="0"/>
            <a:t>lên đại biểu Hội đồng nhân dân nhiệm kỳ 2016-2021 </a:t>
          </a:r>
          <a:r>
            <a:rPr lang="vi-VN" sz="2800" b="0" i="0" dirty="0">
              <a:solidFill>
                <a:srgbClr val="FF0000"/>
              </a:solidFill>
            </a:rPr>
            <a:t>tái cử đại biểu Hội đồng nhân dân </a:t>
          </a:r>
          <a:r>
            <a:rPr lang="vi-VN" sz="2800" b="0" i="0" dirty="0"/>
            <a:t>nhiệm kỳ 2021 - 2026 ở từng cấp;</a:t>
          </a:r>
        </a:p>
        <a:p>
          <a:pPr algn="l"/>
          <a:endParaRPr lang="en-US" sz="20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just"/>
          <a:r>
            <a:rPr lang="vi-VN" sz="2800" b="1" i="0" dirty="0">
              <a:solidFill>
                <a:srgbClr val="FF0000"/>
              </a:solidFill>
            </a:rPr>
            <a:t>c) Giảm tỷ lệ </a:t>
          </a:r>
          <a:r>
            <a:rPr lang="vi-VN" sz="2800" b="0" i="0" dirty="0"/>
            <a:t>người được giới thiệu ứng cử đại biểu Hội đồng nhân dân công tác ở các </a:t>
          </a:r>
          <a:r>
            <a:rPr lang="vi-VN" sz="2800" b="1" i="0" dirty="0">
              <a:solidFill>
                <a:srgbClr val="FF0000"/>
              </a:solidFill>
            </a:rPr>
            <a:t>cơ quan quản lý nhà nước so </a:t>
          </a:r>
          <a:r>
            <a:rPr lang="vi-VN" sz="2800" b="0" i="0" dirty="0"/>
            <a:t>với nhiệm kỳ 2016 - 2021;</a:t>
          </a:r>
        </a:p>
        <a:p>
          <a:pPr algn="l"/>
          <a:endParaRPr lang="en-US" sz="24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custLinFactNeighborX="366" custLinFactNeighborY="-578">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custScaleY="120039" custLinFactNeighborX="366" custLinFactNeighborY="-1287">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E1414C5B-C634-425C-9780-3DDA390640FA}" srcId="{1B3E2CC9-15A8-407C-8F03-2CEDAAD2BCA7}" destId="{17D030CC-7DBE-426A-9EE4-94470CFF6098}" srcOrd="1" destOrd="0" parTransId="{6652848E-02CE-454E-9255-48F79F9D3DB4}" sibTransId="{8D508E83-102C-4236-AA69-10CEA92373E2}"/>
    <dgm:cxn modelId="{C886947A-EBE8-4D24-9B04-637077FD1437}" type="presOf" srcId="{8810BBE6-1AC9-4B78-968F-32367D473C08}" destId="{0A1C3160-5054-4633-A7E9-F22AA17C3772}" srcOrd="0" destOrd="0" presId="urn:microsoft.com/office/officeart/2008/layout/VerticalCurvedList"/>
    <dgm:cxn modelId="{B897A1A0-5253-464E-92E9-E204245D03F9}" type="presOf" srcId="{CB395DD7-5FE3-4CDA-8AA6-718741B450DB}" destId="{05F85DB2-453B-4BDF-B33A-D5774223F512}" srcOrd="0" destOrd="0" presId="urn:microsoft.com/office/officeart/2008/layout/VerticalCurvedList"/>
    <dgm:cxn modelId="{2C3362B5-9634-40DA-989E-3CE74E780E55}" type="presOf" srcId="{17D030CC-7DBE-426A-9EE4-94470CFF6098}" destId="{E23F1361-9898-4EC9-9BDD-33180FAE5062}" srcOrd="0" destOrd="0" presId="urn:microsoft.com/office/officeart/2008/layout/VerticalCurvedList"/>
    <dgm:cxn modelId="{8A6D3BF1-2964-41AE-ADC8-FDE662C50E8C}" type="presOf" srcId="{1B3E2CC9-15A8-407C-8F03-2CEDAAD2BCA7}" destId="{809F35E1-DA24-46C5-A75B-3457BBA1B668}" srcOrd="0" destOrd="0" presId="urn:microsoft.com/office/officeart/2008/layout/VerticalCurvedList"/>
    <dgm:cxn modelId="{526F47AA-667B-4DAF-A58B-A7C7B18EC5D5}" type="presParOf" srcId="{809F35E1-DA24-46C5-A75B-3457BBA1B668}" destId="{471EC9B5-CBDA-4ADC-9173-39516529BF42}" srcOrd="0" destOrd="0" presId="urn:microsoft.com/office/officeart/2008/layout/VerticalCurvedList"/>
    <dgm:cxn modelId="{09FE5D49-7A69-4112-A3D4-6A764C70F03D}" type="presParOf" srcId="{471EC9B5-CBDA-4ADC-9173-39516529BF42}" destId="{E1937796-F081-42EB-8B5C-26860C9A20BA}" srcOrd="0" destOrd="0" presId="urn:microsoft.com/office/officeart/2008/layout/VerticalCurvedList"/>
    <dgm:cxn modelId="{CE7C64DD-B44F-43C6-B554-D2F024B2ECFE}" type="presParOf" srcId="{E1937796-F081-42EB-8B5C-26860C9A20BA}" destId="{69AA6BA1-BE80-4ED9-AE54-044B1F890CC4}" srcOrd="0" destOrd="0" presId="urn:microsoft.com/office/officeart/2008/layout/VerticalCurvedList"/>
    <dgm:cxn modelId="{C7501C0F-543D-4D9C-A026-81D8B47587C0}" type="presParOf" srcId="{E1937796-F081-42EB-8B5C-26860C9A20BA}" destId="{0A1C3160-5054-4633-A7E9-F22AA17C3772}" srcOrd="1" destOrd="0" presId="urn:microsoft.com/office/officeart/2008/layout/VerticalCurvedList"/>
    <dgm:cxn modelId="{C7844A51-0C92-41DA-90FE-1D241CA90700}" type="presParOf" srcId="{E1937796-F081-42EB-8B5C-26860C9A20BA}" destId="{92868F2C-F013-4CDD-9288-792A86572668}" srcOrd="2" destOrd="0" presId="urn:microsoft.com/office/officeart/2008/layout/VerticalCurvedList"/>
    <dgm:cxn modelId="{30B21AE9-5DBD-484F-B59E-14F97BCF0779}" type="presParOf" srcId="{E1937796-F081-42EB-8B5C-26860C9A20BA}" destId="{84FB5B1C-428C-45DA-A367-C9020C0D088B}" srcOrd="3" destOrd="0" presId="urn:microsoft.com/office/officeart/2008/layout/VerticalCurvedList"/>
    <dgm:cxn modelId="{67FE00B2-DAE1-484B-AE35-D2828FCF696C}" type="presParOf" srcId="{471EC9B5-CBDA-4ADC-9173-39516529BF42}" destId="{05F85DB2-453B-4BDF-B33A-D5774223F512}" srcOrd="1" destOrd="0" presId="urn:microsoft.com/office/officeart/2008/layout/VerticalCurvedList"/>
    <dgm:cxn modelId="{D78AD368-31C9-4FB6-9017-B2DD1E77F183}" type="presParOf" srcId="{471EC9B5-CBDA-4ADC-9173-39516529BF42}" destId="{68C643FE-4129-4B0D-AA6B-69DC51ED371F}" srcOrd="2" destOrd="0" presId="urn:microsoft.com/office/officeart/2008/layout/VerticalCurvedList"/>
    <dgm:cxn modelId="{ABC764E9-7E5D-41AF-A097-D89392A1A5F4}" type="presParOf" srcId="{68C643FE-4129-4B0D-AA6B-69DC51ED371F}" destId="{6EA76AA9-0932-427F-9400-8AC34674678D}" srcOrd="0" destOrd="0" presId="urn:microsoft.com/office/officeart/2008/layout/VerticalCurvedList"/>
    <dgm:cxn modelId="{489C7E34-D815-484F-A636-24106876B7E2}" type="presParOf" srcId="{471EC9B5-CBDA-4ADC-9173-39516529BF42}" destId="{E23F1361-9898-4EC9-9BDD-33180FAE5062}" srcOrd="3" destOrd="0" presId="urn:microsoft.com/office/officeart/2008/layout/VerticalCurvedList"/>
    <dgm:cxn modelId="{4BE36D78-05B4-4023-8117-92FAEC7B8585}" type="presParOf" srcId="{471EC9B5-CBDA-4ADC-9173-39516529BF42}" destId="{45FC8699-6834-4C85-BF71-EC37F61D1116}" srcOrd="4" destOrd="0" presId="urn:microsoft.com/office/officeart/2008/layout/VerticalCurvedList"/>
    <dgm:cxn modelId="{CDAA8275-4FCD-420D-A80B-FCD3D44D3320}"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dgm:spPr/>
      <dgm:t>
        <a:bodyPr/>
        <a:lstStyle/>
        <a:p>
          <a:r>
            <a:rPr lang="vi-VN" b="0" i="0" dirty="0"/>
            <a:t>Bảo đảm để mọi công dân không phân biệt dân tộc, nam, nữ, thành phần xã hội, tín ngưỡng, tôn giáo, trình độ văn hoá, nghề nghiệp, thời hạn cư trú, (trừ những người mất trí hay những người bị tước quyền bầu cử trên cơ sở của pháp luật), đến tuổi trưởng thành </a:t>
          </a:r>
          <a:r>
            <a:rPr lang="vi-VN" b="1" i="0" dirty="0">
              <a:solidFill>
                <a:srgbClr val="FF0000"/>
              </a:solidFill>
            </a:rPr>
            <a:t>đều được trao quyền bầu cử.</a:t>
          </a:r>
          <a:endParaRPr lang="en-US" b="1" dirty="0">
            <a:solidFill>
              <a:srgbClr val="FF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dgm:spPr/>
      <dgm:t>
        <a:bodyPr/>
        <a:lstStyle/>
        <a:p>
          <a:pPr algn="just"/>
          <a:r>
            <a:rPr lang="vi-VN" b="0" i="0" dirty="0"/>
            <a:t> Nhà nước phải bảo đảm để cuộc bầu cử </a:t>
          </a:r>
          <a:r>
            <a:rPr lang="vi-VN" b="1" i="0" dirty="0">
              <a:solidFill>
                <a:srgbClr val="FF0000"/>
              </a:solidFill>
            </a:rPr>
            <a:t>thực sự trở thành một cuộc sinh hoạt chính trị rộng lớn</a:t>
          </a:r>
          <a:r>
            <a:rPr lang="vi-VN" b="0" i="0" dirty="0"/>
            <a:t>, tạo điều kiện thuận lợi để công dân thực hiện quyền bầu cử của mình, bảo đảm tính dân chủ, công khai và sự tham gia rộng rãi của các tầng lớp nhân dân trong bầu cử</a:t>
          </a:r>
          <a:endParaRPr lang="en-US" b="1" dirty="0"/>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custLinFactNeighborX="-1176" custLinFactNeighborY="-3211"/>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E1414C5B-C634-425C-9780-3DDA390640FA}" srcId="{1B3E2CC9-15A8-407C-8F03-2CEDAAD2BCA7}" destId="{17D030CC-7DBE-426A-9EE4-94470CFF6098}" srcOrd="1" destOrd="0" parTransId="{6652848E-02CE-454E-9255-48F79F9D3DB4}" sibTransId="{8D508E83-102C-4236-AA69-10CEA92373E2}"/>
    <dgm:cxn modelId="{F879DE83-9DF3-4976-B8FE-29F9F14A9A26}" type="presOf" srcId="{CB395DD7-5FE3-4CDA-8AA6-718741B450DB}" destId="{05F85DB2-453B-4BDF-B33A-D5774223F512}" srcOrd="0" destOrd="0" presId="urn:microsoft.com/office/officeart/2008/layout/VerticalCurvedList"/>
    <dgm:cxn modelId="{C6EF70BD-2138-4A06-9A91-995575C15A8D}" type="presOf" srcId="{17D030CC-7DBE-426A-9EE4-94470CFF6098}" destId="{E23F1361-9898-4EC9-9BDD-33180FAE5062}" srcOrd="0" destOrd="0" presId="urn:microsoft.com/office/officeart/2008/layout/VerticalCurvedList"/>
    <dgm:cxn modelId="{78F7BCE2-BAF9-4415-A1F0-05BC02F6C07C}" type="presOf" srcId="{1B3E2CC9-15A8-407C-8F03-2CEDAAD2BCA7}" destId="{809F35E1-DA24-46C5-A75B-3457BBA1B668}" srcOrd="0" destOrd="0" presId="urn:microsoft.com/office/officeart/2008/layout/VerticalCurvedList"/>
    <dgm:cxn modelId="{EDC76CED-F3C7-4C0A-B6FD-F87A42753F09}" type="presOf" srcId="{8810BBE6-1AC9-4B78-968F-32367D473C08}" destId="{0A1C3160-5054-4633-A7E9-F22AA17C3772}" srcOrd="0" destOrd="0" presId="urn:microsoft.com/office/officeart/2008/layout/VerticalCurvedList"/>
    <dgm:cxn modelId="{034FEB6A-899C-4D6F-86C5-5C20EF838BB1}" type="presParOf" srcId="{809F35E1-DA24-46C5-A75B-3457BBA1B668}" destId="{471EC9B5-CBDA-4ADC-9173-39516529BF42}" srcOrd="0" destOrd="0" presId="urn:microsoft.com/office/officeart/2008/layout/VerticalCurvedList"/>
    <dgm:cxn modelId="{FFC2B0D6-9685-4E62-9273-189DB91F4DE4}" type="presParOf" srcId="{471EC9B5-CBDA-4ADC-9173-39516529BF42}" destId="{E1937796-F081-42EB-8B5C-26860C9A20BA}" srcOrd="0" destOrd="0" presId="urn:microsoft.com/office/officeart/2008/layout/VerticalCurvedList"/>
    <dgm:cxn modelId="{3683BA6E-93B7-4A09-BDE2-9691A2FF84EB}" type="presParOf" srcId="{E1937796-F081-42EB-8B5C-26860C9A20BA}" destId="{69AA6BA1-BE80-4ED9-AE54-044B1F890CC4}" srcOrd="0" destOrd="0" presId="urn:microsoft.com/office/officeart/2008/layout/VerticalCurvedList"/>
    <dgm:cxn modelId="{7BD20258-FB37-4D6F-91C9-F2938AC2BD78}" type="presParOf" srcId="{E1937796-F081-42EB-8B5C-26860C9A20BA}" destId="{0A1C3160-5054-4633-A7E9-F22AA17C3772}" srcOrd="1" destOrd="0" presId="urn:microsoft.com/office/officeart/2008/layout/VerticalCurvedList"/>
    <dgm:cxn modelId="{947109D2-65D5-40D3-85CF-90152C990257}" type="presParOf" srcId="{E1937796-F081-42EB-8B5C-26860C9A20BA}" destId="{92868F2C-F013-4CDD-9288-792A86572668}" srcOrd="2" destOrd="0" presId="urn:microsoft.com/office/officeart/2008/layout/VerticalCurvedList"/>
    <dgm:cxn modelId="{B2961057-6AFD-4682-A086-282E8F161FCC}" type="presParOf" srcId="{E1937796-F081-42EB-8B5C-26860C9A20BA}" destId="{84FB5B1C-428C-45DA-A367-C9020C0D088B}" srcOrd="3" destOrd="0" presId="urn:microsoft.com/office/officeart/2008/layout/VerticalCurvedList"/>
    <dgm:cxn modelId="{3FDC26C7-BF8F-4F99-9830-AA62EFAC0069}" type="presParOf" srcId="{471EC9B5-CBDA-4ADC-9173-39516529BF42}" destId="{05F85DB2-453B-4BDF-B33A-D5774223F512}" srcOrd="1" destOrd="0" presId="urn:microsoft.com/office/officeart/2008/layout/VerticalCurvedList"/>
    <dgm:cxn modelId="{03E3CD1E-2DE6-424A-AA8E-4958FC5676B5}" type="presParOf" srcId="{471EC9B5-CBDA-4ADC-9173-39516529BF42}" destId="{68C643FE-4129-4B0D-AA6B-69DC51ED371F}" srcOrd="2" destOrd="0" presId="urn:microsoft.com/office/officeart/2008/layout/VerticalCurvedList"/>
    <dgm:cxn modelId="{9084F01D-B183-49D3-9801-D242B371576F}" type="presParOf" srcId="{68C643FE-4129-4B0D-AA6B-69DC51ED371F}" destId="{6EA76AA9-0932-427F-9400-8AC34674678D}" srcOrd="0" destOrd="0" presId="urn:microsoft.com/office/officeart/2008/layout/VerticalCurvedList"/>
    <dgm:cxn modelId="{E8B84462-19BE-4C2E-85BA-C80979EB1AD5}" type="presParOf" srcId="{471EC9B5-CBDA-4ADC-9173-39516529BF42}" destId="{E23F1361-9898-4EC9-9BDD-33180FAE5062}" srcOrd="3" destOrd="0" presId="urn:microsoft.com/office/officeart/2008/layout/VerticalCurvedList"/>
    <dgm:cxn modelId="{A3983C0E-F80A-40AF-85B9-7595E3400250}" type="presParOf" srcId="{471EC9B5-CBDA-4ADC-9173-39516529BF42}" destId="{45FC8699-6834-4C85-BF71-EC37F61D1116}" srcOrd="4" destOrd="0" presId="urn:microsoft.com/office/officeart/2008/layout/VerticalCurvedList"/>
    <dgm:cxn modelId="{30CE840A-A03B-40A0-8297-DD486ADD29F6}"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just"/>
          <a:r>
            <a:rPr lang="vi-VN" sz="2000" b="0" i="0" dirty="0"/>
            <a:t> </a:t>
          </a:r>
          <a:r>
            <a:rPr lang="vi-VN" sz="2000" b="1" i="0" dirty="0">
              <a:solidFill>
                <a:srgbClr val="FF0000"/>
              </a:solidFill>
            </a:rPr>
            <a:t>Chính phủ chỉ đạo các bộ, cơ quan ngang bộ, cơ quan thuộc Chính phủ, Ủy ban nhân dân các cấp </a:t>
          </a:r>
          <a:r>
            <a:rPr lang="vi-VN" sz="2000" b="0" i="0" dirty="0"/>
            <a:t>thực hiện công tác bầu cử theo quy định của pháp luật; tổ chức thực hiện các biện pháp bảo đảm kinh phí, hướng dẫn việc quản lý và sử dụng kinh phí tổ chức bầu cử, bảo đảm công tác thông tin, tuyên truyền, an ninh, an toàn và các điều kiện cần thiết khác phục vụ cuộc bầu cử.</a:t>
          </a:r>
        </a:p>
        <a:p>
          <a:pPr algn="l"/>
          <a:endParaRPr lang="en-US" sz="20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r>
            <a:rPr lang="vi-VN" sz="2000" b="0" i="0" dirty="0"/>
            <a:t> </a:t>
          </a:r>
        </a:p>
        <a:p>
          <a:pPr algn="just"/>
          <a:r>
            <a:rPr lang="vi-VN" sz="2000" b="1" i="0" dirty="0">
              <a:solidFill>
                <a:srgbClr val="FF0000"/>
              </a:solidFill>
            </a:rPr>
            <a:t>Mặt trận Tổ quốc Việt Nam </a:t>
          </a:r>
          <a:r>
            <a:rPr lang="vi-VN" sz="2000" b="0" i="0" dirty="0"/>
            <a:t>tổ chức hiệp thương lựa chọn, giới thiệu người ứng cử đại biểu Quốc hội và đại biểu Hội đồng nhân dân các cấp; tham gia giám sát việc bầu cử đại biểu Quốc hội và đại biểu Hội đồng nhân dân các cấp.</a:t>
          </a:r>
        </a:p>
        <a:p>
          <a:pPr algn="l"/>
          <a:endParaRPr lang="en-US" sz="24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custScaleY="150715" custLinFactNeighborX="366" custLinFactNeighborY="-578">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custScaleY="120039" custLinFactNeighborX="366" custLinFactNeighborY="-1287">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E1414C5B-C634-425C-9780-3DDA390640FA}" srcId="{1B3E2CC9-15A8-407C-8F03-2CEDAAD2BCA7}" destId="{17D030CC-7DBE-426A-9EE4-94470CFF6098}" srcOrd="1" destOrd="0" parTransId="{6652848E-02CE-454E-9255-48F79F9D3DB4}" sibTransId="{8D508E83-102C-4236-AA69-10CEA92373E2}"/>
    <dgm:cxn modelId="{911FC388-C480-4350-813B-66226771EACF}" type="presOf" srcId="{CB395DD7-5FE3-4CDA-8AA6-718741B450DB}" destId="{05F85DB2-453B-4BDF-B33A-D5774223F512}" srcOrd="0" destOrd="0" presId="urn:microsoft.com/office/officeart/2008/layout/VerticalCurvedList"/>
    <dgm:cxn modelId="{73E62A98-71BD-49C9-A02D-C7AC14BCA4A0}" type="presOf" srcId="{17D030CC-7DBE-426A-9EE4-94470CFF6098}" destId="{E23F1361-9898-4EC9-9BDD-33180FAE5062}" srcOrd="0" destOrd="0" presId="urn:microsoft.com/office/officeart/2008/layout/VerticalCurvedList"/>
    <dgm:cxn modelId="{7E7B219D-2ED2-46DA-A247-D5C359866AE8}" type="presOf" srcId="{8810BBE6-1AC9-4B78-968F-32367D473C08}" destId="{0A1C3160-5054-4633-A7E9-F22AA17C3772}" srcOrd="0" destOrd="0" presId="urn:microsoft.com/office/officeart/2008/layout/VerticalCurvedList"/>
    <dgm:cxn modelId="{12F48FE4-5347-4FE4-A274-A306667885A3}" type="presOf" srcId="{1B3E2CC9-15A8-407C-8F03-2CEDAAD2BCA7}" destId="{809F35E1-DA24-46C5-A75B-3457BBA1B668}" srcOrd="0" destOrd="0" presId="urn:microsoft.com/office/officeart/2008/layout/VerticalCurvedList"/>
    <dgm:cxn modelId="{D6314E4B-0047-40A1-BBB1-875B28764B68}" type="presParOf" srcId="{809F35E1-DA24-46C5-A75B-3457BBA1B668}" destId="{471EC9B5-CBDA-4ADC-9173-39516529BF42}" srcOrd="0" destOrd="0" presId="urn:microsoft.com/office/officeart/2008/layout/VerticalCurvedList"/>
    <dgm:cxn modelId="{35C67E5E-BD18-440D-8F38-6DD5D91CA40A}" type="presParOf" srcId="{471EC9B5-CBDA-4ADC-9173-39516529BF42}" destId="{E1937796-F081-42EB-8B5C-26860C9A20BA}" srcOrd="0" destOrd="0" presId="urn:microsoft.com/office/officeart/2008/layout/VerticalCurvedList"/>
    <dgm:cxn modelId="{EBDDECC6-0C09-48BB-AB3C-D84ED2CDFA46}" type="presParOf" srcId="{E1937796-F081-42EB-8B5C-26860C9A20BA}" destId="{69AA6BA1-BE80-4ED9-AE54-044B1F890CC4}" srcOrd="0" destOrd="0" presId="urn:microsoft.com/office/officeart/2008/layout/VerticalCurvedList"/>
    <dgm:cxn modelId="{89DE81DB-6929-42BD-A816-0D2D02CDC8E5}" type="presParOf" srcId="{E1937796-F081-42EB-8B5C-26860C9A20BA}" destId="{0A1C3160-5054-4633-A7E9-F22AA17C3772}" srcOrd="1" destOrd="0" presId="urn:microsoft.com/office/officeart/2008/layout/VerticalCurvedList"/>
    <dgm:cxn modelId="{AC7E756D-8450-4946-B93C-2BD20C15F1B5}" type="presParOf" srcId="{E1937796-F081-42EB-8B5C-26860C9A20BA}" destId="{92868F2C-F013-4CDD-9288-792A86572668}" srcOrd="2" destOrd="0" presId="urn:microsoft.com/office/officeart/2008/layout/VerticalCurvedList"/>
    <dgm:cxn modelId="{4B2B2D0E-7347-43C9-97E1-4BF869AD1330}" type="presParOf" srcId="{E1937796-F081-42EB-8B5C-26860C9A20BA}" destId="{84FB5B1C-428C-45DA-A367-C9020C0D088B}" srcOrd="3" destOrd="0" presId="urn:microsoft.com/office/officeart/2008/layout/VerticalCurvedList"/>
    <dgm:cxn modelId="{21AAE89B-0E6D-4982-AC80-5ED34C41910A}" type="presParOf" srcId="{471EC9B5-CBDA-4ADC-9173-39516529BF42}" destId="{05F85DB2-453B-4BDF-B33A-D5774223F512}" srcOrd="1" destOrd="0" presId="urn:microsoft.com/office/officeart/2008/layout/VerticalCurvedList"/>
    <dgm:cxn modelId="{C0471122-0D82-4178-AAE7-4ED88CBA9241}" type="presParOf" srcId="{471EC9B5-CBDA-4ADC-9173-39516529BF42}" destId="{68C643FE-4129-4B0D-AA6B-69DC51ED371F}" srcOrd="2" destOrd="0" presId="urn:microsoft.com/office/officeart/2008/layout/VerticalCurvedList"/>
    <dgm:cxn modelId="{306F3152-998C-4124-898E-F549E07D5BED}" type="presParOf" srcId="{68C643FE-4129-4B0D-AA6B-69DC51ED371F}" destId="{6EA76AA9-0932-427F-9400-8AC34674678D}" srcOrd="0" destOrd="0" presId="urn:microsoft.com/office/officeart/2008/layout/VerticalCurvedList"/>
    <dgm:cxn modelId="{9FDF847F-1C6B-4158-9277-8C7FE77B16C1}" type="presParOf" srcId="{471EC9B5-CBDA-4ADC-9173-39516529BF42}" destId="{E23F1361-9898-4EC9-9BDD-33180FAE5062}" srcOrd="3" destOrd="0" presId="urn:microsoft.com/office/officeart/2008/layout/VerticalCurvedList"/>
    <dgm:cxn modelId="{A9B7C9DC-3ADD-4D56-A1BE-AB3653AED356}" type="presParOf" srcId="{471EC9B5-CBDA-4ADC-9173-39516529BF42}" destId="{45FC8699-6834-4C85-BF71-EC37F61D1116}" srcOrd="4" destOrd="0" presId="urn:microsoft.com/office/officeart/2008/layout/VerticalCurvedList"/>
    <dgm:cxn modelId="{6F9C6EB0-737B-42C2-9B2B-C451319F695F}"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just"/>
          <a:r>
            <a:rPr lang="vi-VN" sz="2000" b="0" i="0" dirty="0"/>
            <a:t> </a:t>
          </a:r>
          <a:r>
            <a:rPr lang="vi-VN" sz="2000" b="1" i="0" dirty="0">
              <a:solidFill>
                <a:srgbClr val="FF0000"/>
              </a:solidFill>
            </a:rPr>
            <a:t>Chính phủ chỉ đạo các bộ, cơ quan ngang bộ, cơ quan thuộc Chính phủ, Ủy ban nhân dân các cấp </a:t>
          </a:r>
          <a:r>
            <a:rPr lang="vi-VN" sz="2000" b="0" i="0" dirty="0"/>
            <a:t>thực hiện công tác bầu cử theo quy định của pháp luật; tổ chức thực hiện các biện pháp bảo đảm kinh phí, hướng dẫn việc quản lý và sử dụng kinh phí tổ chức bầu cử, bảo đảm công tác thông tin, tuyên truyền, an ninh, an toàn và các điều kiện cần thiết khác phục vụ cuộc bầu cử.</a:t>
          </a:r>
        </a:p>
        <a:p>
          <a:pPr algn="l"/>
          <a:endParaRPr lang="en-US" sz="20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r>
            <a:rPr lang="vi-VN" sz="2000" b="0" i="0" dirty="0"/>
            <a:t> </a:t>
          </a:r>
        </a:p>
        <a:p>
          <a:pPr algn="just"/>
          <a:r>
            <a:rPr lang="vi-VN" sz="2000" b="1" i="0" dirty="0">
              <a:solidFill>
                <a:srgbClr val="FF0000"/>
              </a:solidFill>
            </a:rPr>
            <a:t>Mặt trận Tổ quốc Việt Nam </a:t>
          </a:r>
          <a:r>
            <a:rPr lang="vi-VN" sz="2000" b="0" i="0" dirty="0"/>
            <a:t>tổ chức hiệp thương lựa chọn, giới thiệu người ứng cử đại biểu Quốc hội và đại biểu Hội đồng nhân dân các cấp; tham gia giám sát việc bầu cử đại biểu Quốc hội và đại biểu Hội đồng nhân dân các cấp.</a:t>
          </a:r>
        </a:p>
        <a:p>
          <a:pPr algn="l"/>
          <a:endParaRPr lang="en-US" sz="24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custScaleY="150715" custLinFactNeighborX="366" custLinFactNeighborY="-578">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custScaleY="120039" custLinFactNeighborX="366" custLinFactNeighborY="-1287">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E3709726-B559-4561-982F-9B7206FAA62E}" type="presOf" srcId="{CB395DD7-5FE3-4CDA-8AA6-718741B450DB}" destId="{05F85DB2-453B-4BDF-B33A-D5774223F512}" srcOrd="0" destOrd="0" presId="urn:microsoft.com/office/officeart/2008/layout/VerticalCurvedList"/>
    <dgm:cxn modelId="{60F00532-AC69-4C2B-8B8C-736F2A90A876}" type="presOf" srcId="{1B3E2CC9-15A8-407C-8F03-2CEDAAD2BCA7}" destId="{809F35E1-DA24-46C5-A75B-3457BBA1B668}" srcOrd="0" destOrd="0" presId="urn:microsoft.com/office/officeart/2008/layout/VerticalCurvedList"/>
    <dgm:cxn modelId="{648BC038-65AB-4F6C-A85A-0B7DC02D55F2}" type="presOf" srcId="{8810BBE6-1AC9-4B78-968F-32367D473C08}" destId="{0A1C3160-5054-4633-A7E9-F22AA17C377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19DE48B9-3212-4DF5-9393-3F5B524D4510}" type="presOf" srcId="{17D030CC-7DBE-426A-9EE4-94470CFF6098}" destId="{E23F1361-9898-4EC9-9BDD-33180FAE5062}" srcOrd="0" destOrd="0" presId="urn:microsoft.com/office/officeart/2008/layout/VerticalCurvedList"/>
    <dgm:cxn modelId="{B14281F9-7A18-4871-9872-D06DEF9A5847}" type="presParOf" srcId="{809F35E1-DA24-46C5-A75B-3457BBA1B668}" destId="{471EC9B5-CBDA-4ADC-9173-39516529BF42}" srcOrd="0" destOrd="0" presId="urn:microsoft.com/office/officeart/2008/layout/VerticalCurvedList"/>
    <dgm:cxn modelId="{D500A30A-1A6C-4F56-8939-62BAC6C41E34}" type="presParOf" srcId="{471EC9B5-CBDA-4ADC-9173-39516529BF42}" destId="{E1937796-F081-42EB-8B5C-26860C9A20BA}" srcOrd="0" destOrd="0" presId="urn:microsoft.com/office/officeart/2008/layout/VerticalCurvedList"/>
    <dgm:cxn modelId="{CD4482A4-866F-4AAB-A790-BCABB4D181C7}" type="presParOf" srcId="{E1937796-F081-42EB-8B5C-26860C9A20BA}" destId="{69AA6BA1-BE80-4ED9-AE54-044B1F890CC4}" srcOrd="0" destOrd="0" presId="urn:microsoft.com/office/officeart/2008/layout/VerticalCurvedList"/>
    <dgm:cxn modelId="{032D9879-DDD2-47AB-A888-200C0A2F4818}" type="presParOf" srcId="{E1937796-F081-42EB-8B5C-26860C9A20BA}" destId="{0A1C3160-5054-4633-A7E9-F22AA17C3772}" srcOrd="1" destOrd="0" presId="urn:microsoft.com/office/officeart/2008/layout/VerticalCurvedList"/>
    <dgm:cxn modelId="{A9C078A0-6D05-4948-AACA-D720D849D85D}" type="presParOf" srcId="{E1937796-F081-42EB-8B5C-26860C9A20BA}" destId="{92868F2C-F013-4CDD-9288-792A86572668}" srcOrd="2" destOrd="0" presId="urn:microsoft.com/office/officeart/2008/layout/VerticalCurvedList"/>
    <dgm:cxn modelId="{C39DFB76-8623-4A1D-B662-EE2BCA26B65B}" type="presParOf" srcId="{E1937796-F081-42EB-8B5C-26860C9A20BA}" destId="{84FB5B1C-428C-45DA-A367-C9020C0D088B}" srcOrd="3" destOrd="0" presId="urn:microsoft.com/office/officeart/2008/layout/VerticalCurvedList"/>
    <dgm:cxn modelId="{36104B76-42B2-489A-A9C7-9A72BCF3B4F0}" type="presParOf" srcId="{471EC9B5-CBDA-4ADC-9173-39516529BF42}" destId="{05F85DB2-453B-4BDF-B33A-D5774223F512}" srcOrd="1" destOrd="0" presId="urn:microsoft.com/office/officeart/2008/layout/VerticalCurvedList"/>
    <dgm:cxn modelId="{80CC1527-394C-4178-B4D7-8A124785ADBF}" type="presParOf" srcId="{471EC9B5-CBDA-4ADC-9173-39516529BF42}" destId="{68C643FE-4129-4B0D-AA6B-69DC51ED371F}" srcOrd="2" destOrd="0" presId="urn:microsoft.com/office/officeart/2008/layout/VerticalCurvedList"/>
    <dgm:cxn modelId="{C5E5356F-A9BB-4276-AC3A-695CBFDBF911}" type="presParOf" srcId="{68C643FE-4129-4B0D-AA6B-69DC51ED371F}" destId="{6EA76AA9-0932-427F-9400-8AC34674678D}" srcOrd="0" destOrd="0" presId="urn:microsoft.com/office/officeart/2008/layout/VerticalCurvedList"/>
    <dgm:cxn modelId="{2002548D-44E5-41C5-AD77-64E770186E8E}" type="presParOf" srcId="{471EC9B5-CBDA-4ADC-9173-39516529BF42}" destId="{E23F1361-9898-4EC9-9BDD-33180FAE5062}" srcOrd="3" destOrd="0" presId="urn:microsoft.com/office/officeart/2008/layout/VerticalCurvedList"/>
    <dgm:cxn modelId="{321B335F-4004-4026-83F9-4479817291F0}" type="presParOf" srcId="{471EC9B5-CBDA-4ADC-9173-39516529BF42}" destId="{45FC8699-6834-4C85-BF71-EC37F61D1116}" srcOrd="4" destOrd="0" presId="urn:microsoft.com/office/officeart/2008/layout/VerticalCurvedList"/>
    <dgm:cxn modelId="{A6D540E9-C7DF-4409-8D41-5DBCD097436A}"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just"/>
          <a:r>
            <a:rPr lang="vi-VN" sz="1800" b="1" i="0" dirty="0">
              <a:solidFill>
                <a:srgbClr val="FF0000"/>
              </a:solidFill>
            </a:rPr>
            <a:t>Ủy ban bầu cử ở tỉnh, thành phố trực thuộc trung ương </a:t>
          </a:r>
          <a:r>
            <a:rPr lang="vi-VN" sz="1800" b="0" i="0" dirty="0"/>
            <a:t>tổ chức bầu cử đại biểu Quốc hội tại địa phương; </a:t>
          </a:r>
          <a:r>
            <a:rPr lang="vi-VN" sz="1800" b="1" i="0" dirty="0">
              <a:solidFill>
                <a:srgbClr val="FF0000"/>
              </a:solidFill>
            </a:rPr>
            <a:t>Ủy ban bầu cử ở tỉnh, thành phố trực thuộc trung ương, Ủy ban bầu cử ở huyện, quận, thị xã, thành phố thuộc tỉnh, thành phố thuộc thành phố trực thuộc trung ương, Ủy ban bầu cử ở xã, phường, thị trấn tổ chức bầu cử</a:t>
          </a:r>
          <a:r>
            <a:rPr lang="vi-VN" sz="1800" b="0" i="0" dirty="0"/>
            <a:t> đại biểu Hội đồng nhân dân cấp tỉnh, đại biểu Hội đồng nhân dân cấp huyện, đại biểu Hội đồng nhân dân cấp xã tương ứng; các Ban bầu cử, Tổ bầu cử thực hiện công tác bầu cử đại biểu Quốc hội, đại biểu Hội đồng nhân dân các cấp theo quy định của Luật này.</a:t>
          </a:r>
          <a:endParaRPr lang="en-US" sz="18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r>
            <a:rPr lang="vi-VN" sz="2000" b="0" i="0" dirty="0"/>
            <a:t> </a:t>
          </a:r>
        </a:p>
        <a:p>
          <a:pPr algn="just"/>
          <a:r>
            <a:rPr lang="vi-VN" sz="2000" b="0" i="0" dirty="0"/>
            <a:t> </a:t>
          </a:r>
          <a:r>
            <a:rPr lang="vi-VN" sz="2000" b="1" i="0" dirty="0">
              <a:solidFill>
                <a:srgbClr val="FF0000"/>
              </a:solidFill>
            </a:rPr>
            <a:t>Thường trực Hội đồng nhân dân </a:t>
          </a:r>
          <a:r>
            <a:rPr lang="vi-VN" sz="2000" b="0" i="0" dirty="0"/>
            <a:t>dự kiến cơ cấu, thành phần, số lượng đại biểu Hội đồng nhân dân của cấp mình; Thường trực Hội đồng nhân dân, Ủy ban nhân dân các cấp trong phạm vi nhiệm vụ, quyền hạn của mình có trách nhiệm giám sát, kiểm tra và thực hiện công tác bầu cử theo quy định của Luật này và các văn bản quy phạm pháp luật khác có liên quan.</a:t>
          </a:r>
        </a:p>
        <a:p>
          <a:pPr algn="l"/>
          <a:endParaRPr lang="en-US" sz="2400" b="1" dirty="0">
            <a:solidFill>
              <a:srgbClr val="FF000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custScaleY="150715" custLinFactNeighborX="414" custLinFactNeighborY="-2190">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custScaleY="120039" custLinFactNeighborX="366" custLinFactNeighborY="-1287">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F6CA1A1F-A347-428D-92F3-D98B8BE71B59}" type="presOf" srcId="{8810BBE6-1AC9-4B78-968F-32367D473C08}" destId="{0A1C3160-5054-4633-A7E9-F22AA17C377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66C5F390-7B99-4293-BB46-D2660DCF4A14}" type="presOf" srcId="{1B3E2CC9-15A8-407C-8F03-2CEDAAD2BCA7}" destId="{809F35E1-DA24-46C5-A75B-3457BBA1B668}" srcOrd="0" destOrd="0" presId="urn:microsoft.com/office/officeart/2008/layout/VerticalCurvedList"/>
    <dgm:cxn modelId="{E6CF39A1-CBD9-4A0E-B0EA-9E98A75E7BAA}" type="presOf" srcId="{17D030CC-7DBE-426A-9EE4-94470CFF6098}" destId="{E23F1361-9898-4EC9-9BDD-33180FAE5062}" srcOrd="0" destOrd="0" presId="urn:microsoft.com/office/officeart/2008/layout/VerticalCurvedList"/>
    <dgm:cxn modelId="{DF672DAF-E143-4636-99AF-3E7E2E4EB4AA}" type="presOf" srcId="{CB395DD7-5FE3-4CDA-8AA6-718741B450DB}" destId="{05F85DB2-453B-4BDF-B33A-D5774223F512}" srcOrd="0" destOrd="0" presId="urn:microsoft.com/office/officeart/2008/layout/VerticalCurvedList"/>
    <dgm:cxn modelId="{5DEF0454-D62D-4272-9873-EAFC800D9165}" type="presParOf" srcId="{809F35E1-DA24-46C5-A75B-3457BBA1B668}" destId="{471EC9B5-CBDA-4ADC-9173-39516529BF42}" srcOrd="0" destOrd="0" presId="urn:microsoft.com/office/officeart/2008/layout/VerticalCurvedList"/>
    <dgm:cxn modelId="{A5736A14-ED48-4F49-8CC9-3A662888A0F6}" type="presParOf" srcId="{471EC9B5-CBDA-4ADC-9173-39516529BF42}" destId="{E1937796-F081-42EB-8B5C-26860C9A20BA}" srcOrd="0" destOrd="0" presId="urn:microsoft.com/office/officeart/2008/layout/VerticalCurvedList"/>
    <dgm:cxn modelId="{3B2948F2-567C-4441-9E88-F9A967847594}" type="presParOf" srcId="{E1937796-F081-42EB-8B5C-26860C9A20BA}" destId="{69AA6BA1-BE80-4ED9-AE54-044B1F890CC4}" srcOrd="0" destOrd="0" presId="urn:microsoft.com/office/officeart/2008/layout/VerticalCurvedList"/>
    <dgm:cxn modelId="{7D016E5A-A1BD-4414-9926-6CF6A7E11987}" type="presParOf" srcId="{E1937796-F081-42EB-8B5C-26860C9A20BA}" destId="{0A1C3160-5054-4633-A7E9-F22AA17C3772}" srcOrd="1" destOrd="0" presId="urn:microsoft.com/office/officeart/2008/layout/VerticalCurvedList"/>
    <dgm:cxn modelId="{F74AD48F-1CCF-4AF2-B8D2-7682817B9D9E}" type="presParOf" srcId="{E1937796-F081-42EB-8B5C-26860C9A20BA}" destId="{92868F2C-F013-4CDD-9288-792A86572668}" srcOrd="2" destOrd="0" presId="urn:microsoft.com/office/officeart/2008/layout/VerticalCurvedList"/>
    <dgm:cxn modelId="{58E12FC6-2901-49EE-AF6A-04FC17AFB81C}" type="presParOf" srcId="{E1937796-F081-42EB-8B5C-26860C9A20BA}" destId="{84FB5B1C-428C-45DA-A367-C9020C0D088B}" srcOrd="3" destOrd="0" presId="urn:microsoft.com/office/officeart/2008/layout/VerticalCurvedList"/>
    <dgm:cxn modelId="{F4686A40-D1C1-45FB-9D78-44DEC90D77DC}" type="presParOf" srcId="{471EC9B5-CBDA-4ADC-9173-39516529BF42}" destId="{05F85DB2-453B-4BDF-B33A-D5774223F512}" srcOrd="1" destOrd="0" presId="urn:microsoft.com/office/officeart/2008/layout/VerticalCurvedList"/>
    <dgm:cxn modelId="{AB62BB89-E383-4F31-8AB1-03E6D76FA580}" type="presParOf" srcId="{471EC9B5-CBDA-4ADC-9173-39516529BF42}" destId="{68C643FE-4129-4B0D-AA6B-69DC51ED371F}" srcOrd="2" destOrd="0" presId="urn:microsoft.com/office/officeart/2008/layout/VerticalCurvedList"/>
    <dgm:cxn modelId="{CCE14068-09CD-468C-8E34-B73E13987DF2}" type="presParOf" srcId="{68C643FE-4129-4B0D-AA6B-69DC51ED371F}" destId="{6EA76AA9-0932-427F-9400-8AC34674678D}" srcOrd="0" destOrd="0" presId="urn:microsoft.com/office/officeart/2008/layout/VerticalCurvedList"/>
    <dgm:cxn modelId="{FDD58CAF-1B4B-441B-82CD-AD9681D36938}" type="presParOf" srcId="{471EC9B5-CBDA-4ADC-9173-39516529BF42}" destId="{E23F1361-9898-4EC9-9BDD-33180FAE5062}" srcOrd="3" destOrd="0" presId="urn:microsoft.com/office/officeart/2008/layout/VerticalCurvedList"/>
    <dgm:cxn modelId="{F0C31BA2-9662-4AE4-8B15-86A102E152D3}" type="presParOf" srcId="{471EC9B5-CBDA-4ADC-9173-39516529BF42}" destId="{45FC8699-6834-4C85-BF71-EC37F61D1116}" srcOrd="4" destOrd="0" presId="urn:microsoft.com/office/officeart/2008/layout/VerticalCurvedList"/>
    <dgm:cxn modelId="{F6C6A758-DA19-4B4B-B0F0-E0985577E4F9}"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r>
            <a:rPr lang="vi-VN" sz="2000" b="0" i="0" dirty="0"/>
            <a:t>Căn cứ tình hình thực tế tại địa phương và khả năng cân đối ngân sách địa phương, </a:t>
          </a:r>
          <a:r>
            <a:rPr lang="vi-VN" sz="2000" b="1" i="0" dirty="0">
              <a:solidFill>
                <a:srgbClr val="FF0000"/>
              </a:solidFill>
            </a:rPr>
            <a:t>Chủ tịch Uỷ ban bầu cử cấp tỉnh, thành phố trực thuộc Trung ương thống nhất với Chủ tịch Uỷ ban nhân dân cùng cấp </a:t>
          </a:r>
          <a:r>
            <a:rPr lang="vi-VN" sz="2000" b="0" i="0" dirty="0"/>
            <a:t>trình Hội đồng nhân dân cấp tỉnh, thành phố </a:t>
          </a:r>
          <a:r>
            <a:rPr lang="vi-VN" sz="2000" b="0" i="0" dirty="0">
              <a:solidFill>
                <a:srgbClr val="FF0000"/>
              </a:solidFill>
            </a:rPr>
            <a:t>quyết định về mức chi, thời gian được hưởng hỗ trợ cụ thể tại địa phương</a:t>
          </a:r>
          <a:r>
            <a:rPr lang="vi-VN" sz="2000" b="0" i="0" dirty="0"/>
            <a:t>.</a:t>
          </a:r>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r>
            <a:rPr lang="vi-VN" sz="1600" b="0" i="0" dirty="0"/>
            <a:t>Đối với các nhiệm vụ chi có tính đặc thù ở địa phương ngoài các chế độ, tiêu chuẩn, định mức chi tiêu đã quy định: Căn cứ mức kinh phí phục vụ cho công tác bầu cử do ngân sách Trung ương đảm bảo theo thông báo và quy định tại Thông tư này, căn cứ tình hình thực tế tại địa phương và khả năng cân đối ngân sách địa phương, </a:t>
          </a:r>
          <a:r>
            <a:rPr lang="vi-VN" sz="1600" b="1" i="0" dirty="0">
              <a:solidFill>
                <a:srgbClr val="FF0000"/>
              </a:solidFill>
            </a:rPr>
            <a:t>Chủ tịch Uỷ ban bầu cử cấp tỉnh, thành phố trực thuộc Trung ương thống nhất với Chủ tịch Uỷ ban nhân dân cùng cấp trình Hội đồng nhân dân cấp tỉnh, thành phố quyết định về mức chi cụ thể tại địa phương.</a:t>
          </a:r>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2"/>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2"/>
      <dgm:spPr/>
    </dgm:pt>
    <dgm:pt modelId="{C9FE3971-507D-4008-82A2-C6A8A29635F9}" type="pres">
      <dgm:prSet presAssocID="{52744F47-0F35-4C14-A70E-847CC5808541}" presName="dstNode" presStyleLbl="node1" presStyleIdx="0" presStyleCnt="2"/>
      <dgm:spPr/>
    </dgm:pt>
    <dgm:pt modelId="{FFD7E8E9-B493-453E-B5BF-3BF49467B1F1}" type="pres">
      <dgm:prSet presAssocID="{BB4788A1-6B93-4A09-B334-44B24037628D}" presName="text_1" presStyleLbl="node1" presStyleIdx="0" presStyleCnt="2"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2"/>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2"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2"/>
      <dgm:spPr>
        <a:blipFill rotWithShape="0">
          <a:blip xmlns:r="http://schemas.openxmlformats.org/officeDocument/2006/relationships" r:embed="rId1"/>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318BCF39-3F14-4FE3-8304-B17C047DD295}" type="presOf" srcId="{BB4788A1-6B93-4A09-B334-44B24037628D}" destId="{FFD7E8E9-B493-453E-B5BF-3BF49467B1F1}"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EA7644B5-35E2-433B-92C3-B594CABE7E5B}" type="presOf" srcId="{09795FC3-E1C0-43E2-96EC-1A5E0604F358}" destId="{76EEBA22-7744-401D-AC54-E2D45759DB11}" srcOrd="0" destOrd="0" presId="urn:microsoft.com/office/officeart/2008/layout/VerticalCurvedList"/>
    <dgm:cxn modelId="{D46130D2-63BB-4E62-AA43-6CA115B39AEE}" type="presOf" srcId="{9235A8A3-837A-462F-802D-6B70FFE6767F}" destId="{7FEF580B-2C19-40D4-BF1E-428CFE3018D2}" srcOrd="0" destOrd="0" presId="urn:microsoft.com/office/officeart/2008/layout/VerticalCurvedList"/>
    <dgm:cxn modelId="{93827AE4-A323-468D-9AFF-2D62AA5C828B}" type="presOf" srcId="{52744F47-0F35-4C14-A70E-847CC5808541}" destId="{2C0B2076-4FBD-4FC0-8891-736FE3EF45C1}" srcOrd="0" destOrd="0" presId="urn:microsoft.com/office/officeart/2008/layout/VerticalCurvedList"/>
    <dgm:cxn modelId="{B0E67E62-F803-42F4-B5F8-3BD508B09303}" type="presParOf" srcId="{2C0B2076-4FBD-4FC0-8891-736FE3EF45C1}" destId="{FB5BB241-223D-40EF-A7D8-4098A2A26457}" srcOrd="0" destOrd="0" presId="urn:microsoft.com/office/officeart/2008/layout/VerticalCurvedList"/>
    <dgm:cxn modelId="{14982B04-AE73-4A89-91A1-D15F210773BD}" type="presParOf" srcId="{FB5BB241-223D-40EF-A7D8-4098A2A26457}" destId="{0E5E6916-6F33-4A69-A4F0-3A5E0E1D7553}" srcOrd="0" destOrd="0" presId="urn:microsoft.com/office/officeart/2008/layout/VerticalCurvedList"/>
    <dgm:cxn modelId="{87CDAA98-981C-4E3B-BD1B-9542C10B6549}" type="presParOf" srcId="{0E5E6916-6F33-4A69-A4F0-3A5E0E1D7553}" destId="{4FABF881-E1E7-467D-A7F2-CFECCF50D562}" srcOrd="0" destOrd="0" presId="urn:microsoft.com/office/officeart/2008/layout/VerticalCurvedList"/>
    <dgm:cxn modelId="{087E818F-C80C-445B-AB29-5819B56E134D}" type="presParOf" srcId="{0E5E6916-6F33-4A69-A4F0-3A5E0E1D7553}" destId="{76EEBA22-7744-401D-AC54-E2D45759DB11}" srcOrd="1" destOrd="0" presId="urn:microsoft.com/office/officeart/2008/layout/VerticalCurvedList"/>
    <dgm:cxn modelId="{F2C5D0DE-E7A2-4A96-A201-35CF563B916D}" type="presParOf" srcId="{0E5E6916-6F33-4A69-A4F0-3A5E0E1D7553}" destId="{0C766B9D-06E8-465A-BA48-0D3315C85C62}" srcOrd="2" destOrd="0" presId="urn:microsoft.com/office/officeart/2008/layout/VerticalCurvedList"/>
    <dgm:cxn modelId="{E2E6418D-4CCA-4E7F-9302-F7543450D8F9}" type="presParOf" srcId="{0E5E6916-6F33-4A69-A4F0-3A5E0E1D7553}" destId="{C9FE3971-507D-4008-82A2-C6A8A29635F9}" srcOrd="3" destOrd="0" presId="urn:microsoft.com/office/officeart/2008/layout/VerticalCurvedList"/>
    <dgm:cxn modelId="{3F7AEDCB-0491-48EC-A8B9-5CCE151E206F}" type="presParOf" srcId="{FB5BB241-223D-40EF-A7D8-4098A2A26457}" destId="{FFD7E8E9-B493-453E-B5BF-3BF49467B1F1}" srcOrd="1" destOrd="0" presId="urn:microsoft.com/office/officeart/2008/layout/VerticalCurvedList"/>
    <dgm:cxn modelId="{F867735B-5FAA-4B3A-A2D0-0BC4EA8BC964}" type="presParOf" srcId="{FB5BB241-223D-40EF-A7D8-4098A2A26457}" destId="{8740F3D9-4808-4678-93AB-0C494FD3A172}" srcOrd="2" destOrd="0" presId="urn:microsoft.com/office/officeart/2008/layout/VerticalCurvedList"/>
    <dgm:cxn modelId="{6E14B31D-4D96-47DF-BAF4-65AEF554315E}" type="presParOf" srcId="{8740F3D9-4808-4678-93AB-0C494FD3A172}" destId="{DA2203F8-6210-4510-AF95-4E154666DBE7}" srcOrd="0" destOrd="0" presId="urn:microsoft.com/office/officeart/2008/layout/VerticalCurvedList"/>
    <dgm:cxn modelId="{39F53A2E-3A70-49E3-B29C-47F559C03DBC}" type="presParOf" srcId="{FB5BB241-223D-40EF-A7D8-4098A2A26457}" destId="{7FEF580B-2C19-40D4-BF1E-428CFE3018D2}" srcOrd="3" destOrd="0" presId="urn:microsoft.com/office/officeart/2008/layout/VerticalCurvedList"/>
    <dgm:cxn modelId="{543B2A0D-5B24-4926-8D11-BE3F5724C0AF}" type="presParOf" srcId="{FB5BB241-223D-40EF-A7D8-4098A2A26457}" destId="{82BAA892-CE33-4B84-8554-A248AA2B894E}" srcOrd="4" destOrd="0" presId="urn:microsoft.com/office/officeart/2008/layout/VerticalCurvedList"/>
    <dgm:cxn modelId="{C6CB4743-4A3E-47E9-9AF6-D2E999BC2FA2}" type="presParOf" srcId="{82BAA892-CE33-4B84-8554-A248AA2B894E}" destId="{3D62B5B3-223C-454B-A488-063B6E1A4E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r>
            <a:rPr lang="vi-VN" sz="2000" b="0" i="0" dirty="0">
              <a:solidFill>
                <a:srgbClr val="FF0000"/>
              </a:solidFill>
            </a:rPr>
            <a:t>- Các cơ quan Đảng </a:t>
          </a:r>
          <a:r>
            <a:rPr lang="vi-VN" sz="2000" b="0" i="0" dirty="0"/>
            <a:t>: 10 đại biểu (2,0%).</a:t>
          </a:r>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2000" b="0" i="0" dirty="0">
              <a:solidFill>
                <a:srgbClr val="FF0000"/>
              </a:solidFill>
            </a:rPr>
            <a:t>- Cơ quan Chủ tịch nước </a:t>
          </a:r>
          <a:r>
            <a:rPr lang="vi-VN" sz="2000" b="0" i="0" dirty="0"/>
            <a:t>: 03 đại biểu (0,6%).</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815FD5DB-1F65-4216-BC7D-D14814091828}">
      <dgm:prSet phldrT="[Text]" custT="1"/>
      <dgm:spPr/>
      <dgm:t>
        <a:bodyPr/>
        <a:lstStyle/>
        <a:p>
          <a:endParaRPr lang="vi-VN" sz="1600" b="0" i="0" dirty="0"/>
        </a:p>
        <a:p>
          <a:r>
            <a:rPr lang="vi-VN" sz="1600" b="0" i="0" dirty="0">
              <a:solidFill>
                <a:srgbClr val="FF0000"/>
              </a:solidFill>
            </a:rPr>
            <a:t>- Các cơ quan của Quốc hội, cơ quan thuộc Ủy ban Thường vụ Quốc hội, Văn phòng Quốc hội </a:t>
          </a:r>
          <a:r>
            <a:rPr lang="vi-VN" sz="1600" b="0" i="0" dirty="0"/>
            <a:t>(đại biểu Quốc hội chuyên trách ở trung ương): 133 đại biểu (26,6%).</a:t>
          </a:r>
        </a:p>
        <a:p>
          <a:endParaRPr lang="vi-VN" sz="1600" b="1" dirty="0">
            <a:solidFill>
              <a:srgbClr val="FF0000"/>
            </a:solidFill>
          </a:endParaRPr>
        </a:p>
      </dgm:t>
    </dgm:pt>
    <dgm:pt modelId="{1F5C66C6-B23E-4E12-814E-17CC390C7C6B}" type="parTrans" cxnId="{F06046AC-2E37-4AEE-9F93-884EE592B9FD}">
      <dgm:prSet/>
      <dgm:spPr/>
      <dgm:t>
        <a:bodyPr/>
        <a:lstStyle/>
        <a:p>
          <a:endParaRPr lang="vi-VN"/>
        </a:p>
      </dgm:t>
    </dgm:pt>
    <dgm:pt modelId="{2EF0BC1A-BBCA-43E9-8A3B-A68F56F37CDC}" type="sibTrans" cxnId="{F06046AC-2E37-4AEE-9F93-884EE592B9FD}">
      <dgm:prSet/>
      <dgm:spPr/>
      <dgm:t>
        <a:bodyPr/>
        <a:lstStyle/>
        <a:p>
          <a:endParaRPr lang="vi-VN"/>
        </a:p>
      </dgm:t>
    </dgm:pt>
    <dgm:pt modelId="{173EEEF6-4455-45D6-8197-DBD61A13EE3E}">
      <dgm:prSet phldrT="[Text]" custT="1"/>
      <dgm:spPr/>
      <dgm:t>
        <a:bodyPr/>
        <a:lstStyle/>
        <a:p>
          <a:endParaRPr lang="vi-VN" sz="1800" b="0" i="0" dirty="0"/>
        </a:p>
        <a:p>
          <a:r>
            <a:rPr lang="vi-VN" sz="1800" b="0" i="0" dirty="0">
              <a:solidFill>
                <a:srgbClr val="FF0000"/>
              </a:solidFill>
            </a:rPr>
            <a:t>- Chính phủ, cơ quan thuộc Chính phủ </a:t>
          </a:r>
          <a:r>
            <a:rPr lang="vi-VN" sz="1800" b="0" i="0" dirty="0"/>
            <a:t>(bao gồm cả Bộ trưởng Bộ Quốc phòng và Bộ trưởng Bộ Công an): 15 đại biểu (3,0%).</a:t>
          </a:r>
        </a:p>
        <a:p>
          <a:endParaRPr lang="vi-VN" sz="1800" b="1" dirty="0">
            <a:solidFill>
              <a:srgbClr val="FF0000"/>
            </a:solidFill>
          </a:endParaRPr>
        </a:p>
      </dgm:t>
    </dgm:pt>
    <dgm:pt modelId="{3C592496-95D3-4E97-92C6-417D11176BA0}" type="parTrans" cxnId="{EB208D08-F10C-40BB-A1AE-A79B33085BB3}">
      <dgm:prSet/>
      <dgm:spPr/>
      <dgm:t>
        <a:bodyPr/>
        <a:lstStyle/>
        <a:p>
          <a:endParaRPr lang="vi-VN"/>
        </a:p>
      </dgm:t>
    </dgm:pt>
    <dgm:pt modelId="{C2EC0A42-8B68-467A-B979-CB0184E08103}" type="sibTrans" cxnId="{EB208D08-F10C-40BB-A1AE-A79B33085BB3}">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4"/>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4"/>
      <dgm:spPr/>
    </dgm:pt>
    <dgm:pt modelId="{C9FE3971-507D-4008-82A2-C6A8A29635F9}" type="pres">
      <dgm:prSet presAssocID="{52744F47-0F35-4C14-A70E-847CC5808541}" presName="dstNode" presStyleLbl="node1" presStyleIdx="0" presStyleCnt="4"/>
      <dgm:spPr/>
    </dgm:pt>
    <dgm:pt modelId="{FFD7E8E9-B493-453E-B5BF-3BF49467B1F1}" type="pres">
      <dgm:prSet presAssocID="{BB4788A1-6B93-4A09-B334-44B24037628D}" presName="text_1" presStyleLbl="node1" presStyleIdx="0" presStyleCnt="4"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4"/>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4"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4"/>
      <dgm:spPr>
        <a:blipFill rotWithShape="0">
          <a:blip xmlns:r="http://schemas.openxmlformats.org/officeDocument/2006/relationships" r:embed="rId1"/>
          <a:stretch>
            <a:fillRect/>
          </a:stretch>
        </a:blipFill>
      </dgm:spPr>
    </dgm:pt>
    <dgm:pt modelId="{E4D91572-90E9-4548-A620-D953C915C2DD}" type="pres">
      <dgm:prSet presAssocID="{815FD5DB-1F65-4216-BC7D-D14814091828}" presName="text_3" presStyleLbl="node1" presStyleIdx="2" presStyleCnt="4" custScaleY="125763">
        <dgm:presLayoutVars>
          <dgm:bulletEnabled val="1"/>
        </dgm:presLayoutVars>
      </dgm:prSet>
      <dgm:spPr/>
    </dgm:pt>
    <dgm:pt modelId="{FCE22ED8-7F4C-46CA-9157-5FC5EE3DF576}" type="pres">
      <dgm:prSet presAssocID="{815FD5DB-1F65-4216-BC7D-D14814091828}" presName="accent_3" presStyleCnt="0"/>
      <dgm:spPr/>
    </dgm:pt>
    <dgm:pt modelId="{BB348AA9-61E4-43D8-A1A6-2AE032A6141B}" type="pres">
      <dgm:prSet presAssocID="{815FD5DB-1F65-4216-BC7D-D14814091828}" presName="accentRepeatNode" presStyleLbl="solidFgAcc1" presStyleIdx="2" presStyleCnt="4"/>
      <dgm:spPr>
        <a:blipFill rotWithShape="0">
          <a:blip xmlns:r="http://schemas.openxmlformats.org/officeDocument/2006/relationships" r:embed="rId2"/>
          <a:stretch>
            <a:fillRect/>
          </a:stretch>
        </a:blipFill>
      </dgm:spPr>
    </dgm:pt>
    <dgm:pt modelId="{4D00BD4E-DA00-40E4-A420-8D4232B33235}" type="pres">
      <dgm:prSet presAssocID="{173EEEF6-4455-45D6-8197-DBD61A13EE3E}" presName="text_4" presStyleLbl="node1" presStyleIdx="3" presStyleCnt="4" custScaleY="125763">
        <dgm:presLayoutVars>
          <dgm:bulletEnabled val="1"/>
        </dgm:presLayoutVars>
      </dgm:prSet>
      <dgm:spPr/>
    </dgm:pt>
    <dgm:pt modelId="{09138D25-ABED-4407-8DC6-7634A1B45433}" type="pres">
      <dgm:prSet presAssocID="{173EEEF6-4455-45D6-8197-DBD61A13EE3E}" presName="accent_4" presStyleCnt="0"/>
      <dgm:spPr/>
    </dgm:pt>
    <dgm:pt modelId="{E53AFF7E-11B4-4964-A04F-4783DF20C113}" type="pres">
      <dgm:prSet presAssocID="{173EEEF6-4455-45D6-8197-DBD61A13EE3E}" presName="accentRepeatNode" presStyleLbl="solidFgAcc1" presStyleIdx="3" presStyleCnt="4"/>
      <dgm:spPr>
        <a:blipFill rotWithShape="0">
          <a:blip xmlns:r="http://schemas.openxmlformats.org/officeDocument/2006/relationships" r:embed="rId2"/>
          <a:stretch>
            <a:fillRect/>
          </a:stretch>
        </a:blipFill>
      </dgm:spPr>
    </dgm:pt>
  </dgm:ptLst>
  <dgm:cxnLst>
    <dgm:cxn modelId="{A30F8906-AB8D-42AF-B8EA-31ECDE24ACC3}" type="presOf" srcId="{09795FC3-E1C0-43E2-96EC-1A5E0604F358}" destId="{76EEBA22-7744-401D-AC54-E2D45759DB11}" srcOrd="0" destOrd="0" presId="urn:microsoft.com/office/officeart/2008/layout/VerticalCurvedList"/>
    <dgm:cxn modelId="{EB208D08-F10C-40BB-A1AE-A79B33085BB3}" srcId="{52744F47-0F35-4C14-A70E-847CC5808541}" destId="{173EEEF6-4455-45D6-8197-DBD61A13EE3E}" srcOrd="3" destOrd="0" parTransId="{3C592496-95D3-4E97-92C6-417D11176BA0}" sibTransId="{C2EC0A42-8B68-467A-B979-CB0184E08103}"/>
    <dgm:cxn modelId="{C5629139-A376-4208-AB4A-1DC08E38FDC8}" srcId="{52744F47-0F35-4C14-A70E-847CC5808541}" destId="{BB4788A1-6B93-4A09-B334-44B24037628D}" srcOrd="0" destOrd="0" parTransId="{9748C32B-B69A-45EA-8785-6A51CF6F3CC2}" sibTransId="{09795FC3-E1C0-43E2-96EC-1A5E0604F358}"/>
    <dgm:cxn modelId="{0712CB3E-C752-4FE2-9A51-90D033E0898D}" type="presOf" srcId="{52744F47-0F35-4C14-A70E-847CC5808541}" destId="{2C0B2076-4FBD-4FC0-8891-736FE3EF45C1}" srcOrd="0" destOrd="0" presId="urn:microsoft.com/office/officeart/2008/layout/VerticalCurvedList"/>
    <dgm:cxn modelId="{9808B849-3E8D-4E23-8010-D98675E73BFD}" type="presOf" srcId="{BB4788A1-6B93-4A09-B334-44B24037628D}" destId="{FFD7E8E9-B493-453E-B5BF-3BF49467B1F1}" srcOrd="0" destOrd="0" presId="urn:microsoft.com/office/officeart/2008/layout/VerticalCurvedList"/>
    <dgm:cxn modelId="{9188F370-7446-4550-878F-6D98AD4F5A05}" type="presOf" srcId="{173EEEF6-4455-45D6-8197-DBD61A13EE3E}" destId="{4D00BD4E-DA00-40E4-A420-8D4232B33235}" srcOrd="0" destOrd="0" presId="urn:microsoft.com/office/officeart/2008/layout/VerticalCurvedList"/>
    <dgm:cxn modelId="{5C18D37D-96D9-43CC-AC1D-CD3723F22109}" type="presOf" srcId="{815FD5DB-1F65-4216-BC7D-D14814091828}" destId="{E4D91572-90E9-4548-A620-D953C915C2DD}" srcOrd="0" destOrd="0" presId="urn:microsoft.com/office/officeart/2008/layout/VerticalCurvedList"/>
    <dgm:cxn modelId="{3D6B6F89-A5B4-427D-BDCD-7E76D53D7075}" type="presOf" srcId="{9235A8A3-837A-462F-802D-6B70FFE6767F}" destId="{7FEF580B-2C19-40D4-BF1E-428CFE3018D2}" srcOrd="0" destOrd="0" presId="urn:microsoft.com/office/officeart/2008/layout/VerticalCurvedList"/>
    <dgm:cxn modelId="{F06046AC-2E37-4AEE-9F93-884EE592B9FD}" srcId="{52744F47-0F35-4C14-A70E-847CC5808541}" destId="{815FD5DB-1F65-4216-BC7D-D14814091828}" srcOrd="2" destOrd="0" parTransId="{1F5C66C6-B23E-4E12-814E-17CC390C7C6B}" sibTransId="{2EF0BC1A-BBCA-43E9-8A3B-A68F56F37CDC}"/>
    <dgm:cxn modelId="{FD8AF9B1-9EFC-480E-880C-1693C56532F7}" srcId="{52744F47-0F35-4C14-A70E-847CC5808541}" destId="{9235A8A3-837A-462F-802D-6B70FFE6767F}" srcOrd="1" destOrd="0" parTransId="{4F4D0002-029E-42D8-BB32-A68EE87AE287}" sibTransId="{3C7535CC-F3A6-4924-AC47-858E53D692C6}"/>
    <dgm:cxn modelId="{77E8BF25-11E8-4DC1-BB9B-4EA534AF9A6D}" type="presParOf" srcId="{2C0B2076-4FBD-4FC0-8891-736FE3EF45C1}" destId="{FB5BB241-223D-40EF-A7D8-4098A2A26457}" srcOrd="0" destOrd="0" presId="urn:microsoft.com/office/officeart/2008/layout/VerticalCurvedList"/>
    <dgm:cxn modelId="{E6F60D9D-E51F-4DE6-99DB-67611A14D506}" type="presParOf" srcId="{FB5BB241-223D-40EF-A7D8-4098A2A26457}" destId="{0E5E6916-6F33-4A69-A4F0-3A5E0E1D7553}" srcOrd="0" destOrd="0" presId="urn:microsoft.com/office/officeart/2008/layout/VerticalCurvedList"/>
    <dgm:cxn modelId="{2D45126D-26C1-40C3-9E63-8BA77CA1A353}" type="presParOf" srcId="{0E5E6916-6F33-4A69-A4F0-3A5E0E1D7553}" destId="{4FABF881-E1E7-467D-A7F2-CFECCF50D562}" srcOrd="0" destOrd="0" presId="urn:microsoft.com/office/officeart/2008/layout/VerticalCurvedList"/>
    <dgm:cxn modelId="{F69021FF-E7F7-4692-9832-03BA27B8069E}" type="presParOf" srcId="{0E5E6916-6F33-4A69-A4F0-3A5E0E1D7553}" destId="{76EEBA22-7744-401D-AC54-E2D45759DB11}" srcOrd="1" destOrd="0" presId="urn:microsoft.com/office/officeart/2008/layout/VerticalCurvedList"/>
    <dgm:cxn modelId="{E6C4CCA3-ECC4-4996-A844-E75A4B06C1CD}" type="presParOf" srcId="{0E5E6916-6F33-4A69-A4F0-3A5E0E1D7553}" destId="{0C766B9D-06E8-465A-BA48-0D3315C85C62}" srcOrd="2" destOrd="0" presId="urn:microsoft.com/office/officeart/2008/layout/VerticalCurvedList"/>
    <dgm:cxn modelId="{9B4F1094-1351-4958-A647-AB46D4658B4D}" type="presParOf" srcId="{0E5E6916-6F33-4A69-A4F0-3A5E0E1D7553}" destId="{C9FE3971-507D-4008-82A2-C6A8A29635F9}" srcOrd="3" destOrd="0" presId="urn:microsoft.com/office/officeart/2008/layout/VerticalCurvedList"/>
    <dgm:cxn modelId="{85274603-2F59-4F84-8F58-B6AC4C0A88B7}" type="presParOf" srcId="{FB5BB241-223D-40EF-A7D8-4098A2A26457}" destId="{FFD7E8E9-B493-453E-B5BF-3BF49467B1F1}" srcOrd="1" destOrd="0" presId="urn:microsoft.com/office/officeart/2008/layout/VerticalCurvedList"/>
    <dgm:cxn modelId="{099BFD3D-208D-496B-81F2-D60F2AEF3397}" type="presParOf" srcId="{FB5BB241-223D-40EF-A7D8-4098A2A26457}" destId="{8740F3D9-4808-4678-93AB-0C494FD3A172}" srcOrd="2" destOrd="0" presId="urn:microsoft.com/office/officeart/2008/layout/VerticalCurvedList"/>
    <dgm:cxn modelId="{0604B7D0-8187-431E-8A1F-351CF330A321}" type="presParOf" srcId="{8740F3D9-4808-4678-93AB-0C494FD3A172}" destId="{DA2203F8-6210-4510-AF95-4E154666DBE7}" srcOrd="0" destOrd="0" presId="urn:microsoft.com/office/officeart/2008/layout/VerticalCurvedList"/>
    <dgm:cxn modelId="{4AFAEE67-C6F8-457C-9295-FC9400F0866B}" type="presParOf" srcId="{FB5BB241-223D-40EF-A7D8-4098A2A26457}" destId="{7FEF580B-2C19-40D4-BF1E-428CFE3018D2}" srcOrd="3" destOrd="0" presId="urn:microsoft.com/office/officeart/2008/layout/VerticalCurvedList"/>
    <dgm:cxn modelId="{73F41160-D99B-4957-8ADC-2DF5652B3440}" type="presParOf" srcId="{FB5BB241-223D-40EF-A7D8-4098A2A26457}" destId="{82BAA892-CE33-4B84-8554-A248AA2B894E}" srcOrd="4" destOrd="0" presId="urn:microsoft.com/office/officeart/2008/layout/VerticalCurvedList"/>
    <dgm:cxn modelId="{CEDD6AC4-ECBA-48CD-85FC-B1A15C32C2B0}" type="presParOf" srcId="{82BAA892-CE33-4B84-8554-A248AA2B894E}" destId="{3D62B5B3-223C-454B-A488-063B6E1A4E25}" srcOrd="0" destOrd="0" presId="urn:microsoft.com/office/officeart/2008/layout/VerticalCurvedList"/>
    <dgm:cxn modelId="{6FE0C052-7028-4F7B-86B8-0B8CD2199B21}" type="presParOf" srcId="{FB5BB241-223D-40EF-A7D8-4098A2A26457}" destId="{E4D91572-90E9-4548-A620-D953C915C2DD}" srcOrd="5" destOrd="0" presId="urn:microsoft.com/office/officeart/2008/layout/VerticalCurvedList"/>
    <dgm:cxn modelId="{ECC3C9E8-8DBC-446F-B43C-07DA7F32ECEA}" type="presParOf" srcId="{FB5BB241-223D-40EF-A7D8-4098A2A26457}" destId="{FCE22ED8-7F4C-46CA-9157-5FC5EE3DF576}" srcOrd="6" destOrd="0" presId="urn:microsoft.com/office/officeart/2008/layout/VerticalCurvedList"/>
    <dgm:cxn modelId="{472F36AC-7F52-4C73-8FDE-0F3A95E816BB}" type="presParOf" srcId="{FCE22ED8-7F4C-46CA-9157-5FC5EE3DF576}" destId="{BB348AA9-61E4-43D8-A1A6-2AE032A6141B}" srcOrd="0" destOrd="0" presId="urn:microsoft.com/office/officeart/2008/layout/VerticalCurvedList"/>
    <dgm:cxn modelId="{620DA2F1-F5EB-4E5C-9956-41D32FDB9221}" type="presParOf" srcId="{FB5BB241-223D-40EF-A7D8-4098A2A26457}" destId="{4D00BD4E-DA00-40E4-A420-8D4232B33235}" srcOrd="7" destOrd="0" presId="urn:microsoft.com/office/officeart/2008/layout/VerticalCurvedList"/>
    <dgm:cxn modelId="{3B7803F5-D48C-4512-A93E-A7EEA93CDB56}" type="presParOf" srcId="{FB5BB241-223D-40EF-A7D8-4098A2A26457}" destId="{09138D25-ABED-4407-8DC6-7634A1B45433}" srcOrd="8" destOrd="0" presId="urn:microsoft.com/office/officeart/2008/layout/VerticalCurvedList"/>
    <dgm:cxn modelId="{A0DEDED0-E8F8-4E25-B825-B552FE40772B}" type="presParOf" srcId="{09138D25-ABED-4407-8DC6-7634A1B45433}" destId="{E53AFF7E-11B4-4964-A04F-4783DF20C1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p>
        <a:p>
          <a:pPr algn="just"/>
          <a:r>
            <a:rPr lang="vi-VN" sz="1800" b="1" i="0" dirty="0">
              <a:solidFill>
                <a:srgbClr val="FF0000"/>
              </a:solidFill>
            </a:rPr>
            <a:t>- Lực lượng vũ trang</a:t>
          </a:r>
          <a:r>
            <a:rPr lang="vi-VN" sz="1800" b="0" i="0" dirty="0"/>
            <a:t>:  </a:t>
          </a:r>
          <a:r>
            <a:rPr lang="vi-VN" sz="1800" b="1" i="0" dirty="0">
              <a:solidFill>
                <a:srgbClr val="0070C0"/>
              </a:solidFill>
            </a:rPr>
            <a:t>Quân đội </a:t>
          </a:r>
          <a:r>
            <a:rPr lang="vi-VN" sz="1800" b="0" i="0" dirty="0"/>
            <a:t>(cơ quan Bộ, các quân khu, quân chủng và lĩnh vực trọng yếu): </a:t>
          </a:r>
          <a:r>
            <a:rPr lang="vi-VN" sz="1800" b="0" i="0" dirty="0">
              <a:solidFill>
                <a:srgbClr val="FF0000"/>
              </a:solidFill>
            </a:rPr>
            <a:t>12 đại biểu </a:t>
          </a:r>
          <a:r>
            <a:rPr lang="vi-VN" sz="1800" b="0" i="0" dirty="0"/>
            <a:t>(2,4%);  </a:t>
          </a:r>
          <a:r>
            <a:rPr lang="de-DE" sz="1800" b="0" i="0" dirty="0"/>
            <a:t> </a:t>
          </a:r>
          <a:r>
            <a:rPr lang="de-DE" sz="1800" b="1" i="0" dirty="0">
              <a:solidFill>
                <a:srgbClr val="FF0000"/>
              </a:solidFill>
            </a:rPr>
            <a:t>Công an</a:t>
          </a:r>
          <a:r>
            <a:rPr lang="de-DE" sz="1800" b="0" i="0" dirty="0"/>
            <a:t>: 02 đại biểu (0,4%).</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1800" b="0" i="0" dirty="0">
              <a:solidFill>
                <a:srgbClr val="FF0000"/>
              </a:solidFill>
            </a:rPr>
            <a:t>- Tòa án nhân dân tối cao </a:t>
          </a:r>
          <a:r>
            <a:rPr lang="vi-VN" sz="1800" b="0" i="0" dirty="0"/>
            <a:t>: 01 đại biểu (0,2%).</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815FD5DB-1F65-4216-BC7D-D14814091828}">
      <dgm:prSet phldrT="[Text]" custT="1"/>
      <dgm:spPr/>
      <dgm:t>
        <a:bodyPr/>
        <a:lstStyle/>
        <a:p>
          <a:endParaRPr lang="vi-VN" sz="1600" b="0" i="0" dirty="0"/>
        </a:p>
        <a:p>
          <a:r>
            <a:rPr lang="vi-VN" sz="1800" b="0" i="0" dirty="0">
              <a:solidFill>
                <a:srgbClr val="FF0000"/>
              </a:solidFill>
            </a:rPr>
            <a:t>- Viện kiểm sát nhân dân tối cao: </a:t>
          </a:r>
          <a:r>
            <a:rPr lang="vi-VN" sz="1800" b="0" i="0" dirty="0"/>
            <a:t>01 đại biểu (0,2%).</a:t>
          </a:r>
        </a:p>
        <a:p>
          <a:endParaRPr lang="vi-VN" sz="1600" b="1" dirty="0">
            <a:solidFill>
              <a:srgbClr val="FF0000"/>
            </a:solidFill>
          </a:endParaRPr>
        </a:p>
      </dgm:t>
    </dgm:pt>
    <dgm:pt modelId="{1F5C66C6-B23E-4E12-814E-17CC390C7C6B}" type="parTrans" cxnId="{F06046AC-2E37-4AEE-9F93-884EE592B9FD}">
      <dgm:prSet/>
      <dgm:spPr/>
      <dgm:t>
        <a:bodyPr/>
        <a:lstStyle/>
        <a:p>
          <a:endParaRPr lang="vi-VN"/>
        </a:p>
      </dgm:t>
    </dgm:pt>
    <dgm:pt modelId="{2EF0BC1A-BBCA-43E9-8A3B-A68F56F37CDC}" type="sibTrans" cxnId="{F06046AC-2E37-4AEE-9F93-884EE592B9FD}">
      <dgm:prSet/>
      <dgm:spPr/>
      <dgm:t>
        <a:bodyPr/>
        <a:lstStyle/>
        <a:p>
          <a:endParaRPr lang="vi-VN"/>
        </a:p>
      </dgm:t>
    </dgm:pt>
    <dgm:pt modelId="{173EEEF6-4455-45D6-8197-DBD61A13EE3E}">
      <dgm:prSet phldrT="[Text]" custT="1"/>
      <dgm:spPr/>
      <dgm:t>
        <a:bodyPr/>
        <a:lstStyle/>
        <a:p>
          <a:endParaRPr lang="vi-VN" sz="1800" b="0" i="0" dirty="0"/>
        </a:p>
        <a:p>
          <a:r>
            <a:rPr lang="vi-VN" sz="2000" b="0" i="0" dirty="0">
              <a:solidFill>
                <a:srgbClr val="FF0000"/>
              </a:solidFill>
            </a:rPr>
            <a:t>- Kiểm toán nhà nước : </a:t>
          </a:r>
          <a:r>
            <a:rPr lang="vi-VN" sz="2000" b="0" i="0" dirty="0"/>
            <a:t>01 đại biểu (0,2%).</a:t>
          </a:r>
        </a:p>
        <a:p>
          <a:endParaRPr lang="vi-VN" sz="1800" b="1" dirty="0">
            <a:solidFill>
              <a:srgbClr val="FF0000"/>
            </a:solidFill>
          </a:endParaRPr>
        </a:p>
      </dgm:t>
    </dgm:pt>
    <dgm:pt modelId="{3C592496-95D3-4E97-92C6-417D11176BA0}" type="parTrans" cxnId="{EB208D08-F10C-40BB-A1AE-A79B33085BB3}">
      <dgm:prSet/>
      <dgm:spPr/>
      <dgm:t>
        <a:bodyPr/>
        <a:lstStyle/>
        <a:p>
          <a:endParaRPr lang="vi-VN"/>
        </a:p>
      </dgm:t>
    </dgm:pt>
    <dgm:pt modelId="{C2EC0A42-8B68-467A-B979-CB0184E08103}" type="sibTrans" cxnId="{EB208D08-F10C-40BB-A1AE-A79B33085BB3}">
      <dgm:prSet/>
      <dgm:spPr/>
      <dgm:t>
        <a:bodyPr/>
        <a:lstStyle/>
        <a:p>
          <a:endParaRPr lang="vi-VN"/>
        </a:p>
      </dgm:t>
    </dgm:pt>
    <dgm:pt modelId="{822E7ABE-40AC-41EA-97FC-E6BD4FF8B6DF}">
      <dgm:prSet phldrT="[Text]" custT="1"/>
      <dgm:spPr/>
      <dgm:t>
        <a:bodyPr/>
        <a:lstStyle/>
        <a:p>
          <a:endParaRPr lang="vi-VN" sz="1100" b="0" i="0" dirty="0"/>
        </a:p>
        <a:p>
          <a:r>
            <a:rPr lang="vi-VN" sz="1800" b="0" i="0" dirty="0">
              <a:solidFill>
                <a:srgbClr val="FF0000"/>
              </a:solidFill>
            </a:rPr>
            <a:t>- Mặt trận Tổ quốc Việt Nam và các tổ chức thành viên: </a:t>
          </a:r>
          <a:r>
            <a:rPr lang="vi-VN" sz="1800" b="0" i="0" dirty="0"/>
            <a:t>29 đại biểu (5,8%).</a:t>
          </a:r>
        </a:p>
        <a:p>
          <a:endParaRPr lang="vi-VN" sz="1100" b="1" dirty="0">
            <a:solidFill>
              <a:srgbClr val="FF0000"/>
            </a:solidFill>
          </a:endParaRPr>
        </a:p>
      </dgm:t>
    </dgm:pt>
    <dgm:pt modelId="{960090E3-E5F2-4868-A6AF-F294D5E593B0}" type="parTrans" cxnId="{D995CD55-5ACF-409D-AA99-BEAC3C71CB4F}">
      <dgm:prSet/>
      <dgm:spPr/>
      <dgm:t>
        <a:bodyPr/>
        <a:lstStyle/>
        <a:p>
          <a:endParaRPr lang="vi-VN"/>
        </a:p>
      </dgm:t>
    </dgm:pt>
    <dgm:pt modelId="{8570FA10-48D5-4495-BC4E-084436252C9F}" type="sibTrans" cxnId="{D995CD55-5ACF-409D-AA99-BEAC3C71CB4F}">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5"/>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5"/>
      <dgm:spPr/>
    </dgm:pt>
    <dgm:pt modelId="{C9FE3971-507D-4008-82A2-C6A8A29635F9}" type="pres">
      <dgm:prSet presAssocID="{52744F47-0F35-4C14-A70E-847CC5808541}" presName="dstNode" presStyleLbl="node1" presStyleIdx="0" presStyleCnt="5"/>
      <dgm:spPr/>
    </dgm:pt>
    <dgm:pt modelId="{FFD7E8E9-B493-453E-B5BF-3BF49467B1F1}" type="pres">
      <dgm:prSet presAssocID="{BB4788A1-6B93-4A09-B334-44B24037628D}" presName="text_1" presStyleLbl="node1" presStyleIdx="0" presStyleCnt="5"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5"/>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5"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5"/>
      <dgm:spPr>
        <a:blipFill rotWithShape="0">
          <a:blip xmlns:r="http://schemas.openxmlformats.org/officeDocument/2006/relationships" r:embed="rId1"/>
          <a:stretch>
            <a:fillRect/>
          </a:stretch>
        </a:blipFill>
      </dgm:spPr>
    </dgm:pt>
    <dgm:pt modelId="{E4D91572-90E9-4548-A620-D953C915C2DD}" type="pres">
      <dgm:prSet presAssocID="{815FD5DB-1F65-4216-BC7D-D14814091828}" presName="text_3" presStyleLbl="node1" presStyleIdx="2" presStyleCnt="5" custScaleY="125763" custLinFactNeighborX="665" custLinFactNeighborY="-17766">
        <dgm:presLayoutVars>
          <dgm:bulletEnabled val="1"/>
        </dgm:presLayoutVars>
      </dgm:prSet>
      <dgm:spPr/>
    </dgm:pt>
    <dgm:pt modelId="{FCE22ED8-7F4C-46CA-9157-5FC5EE3DF576}" type="pres">
      <dgm:prSet presAssocID="{815FD5DB-1F65-4216-BC7D-D14814091828}" presName="accent_3" presStyleCnt="0"/>
      <dgm:spPr/>
    </dgm:pt>
    <dgm:pt modelId="{BB348AA9-61E4-43D8-A1A6-2AE032A6141B}" type="pres">
      <dgm:prSet presAssocID="{815FD5DB-1F65-4216-BC7D-D14814091828}" presName="accentRepeatNode" presStyleLbl="solidFgAcc1" presStyleIdx="2" presStyleCnt="5"/>
      <dgm:spPr>
        <a:blipFill rotWithShape="0">
          <a:blip xmlns:r="http://schemas.openxmlformats.org/officeDocument/2006/relationships" r:embed="rId2"/>
          <a:stretch>
            <a:fillRect/>
          </a:stretch>
        </a:blipFill>
      </dgm:spPr>
    </dgm:pt>
    <dgm:pt modelId="{4D00BD4E-DA00-40E4-A420-8D4232B33235}" type="pres">
      <dgm:prSet presAssocID="{173EEEF6-4455-45D6-8197-DBD61A13EE3E}" presName="text_4" presStyleLbl="node1" presStyleIdx="3" presStyleCnt="5" custScaleY="125763">
        <dgm:presLayoutVars>
          <dgm:bulletEnabled val="1"/>
        </dgm:presLayoutVars>
      </dgm:prSet>
      <dgm:spPr/>
    </dgm:pt>
    <dgm:pt modelId="{09138D25-ABED-4407-8DC6-7634A1B45433}" type="pres">
      <dgm:prSet presAssocID="{173EEEF6-4455-45D6-8197-DBD61A13EE3E}" presName="accent_4" presStyleCnt="0"/>
      <dgm:spPr/>
    </dgm:pt>
    <dgm:pt modelId="{E53AFF7E-11B4-4964-A04F-4783DF20C113}" type="pres">
      <dgm:prSet presAssocID="{173EEEF6-4455-45D6-8197-DBD61A13EE3E}" presName="accentRepeatNode" presStyleLbl="solidFgAcc1" presStyleIdx="3" presStyleCnt="5"/>
      <dgm:spPr>
        <a:blipFill rotWithShape="0">
          <a:blip xmlns:r="http://schemas.openxmlformats.org/officeDocument/2006/relationships" r:embed="rId2"/>
          <a:stretch>
            <a:fillRect/>
          </a:stretch>
        </a:blipFill>
      </dgm:spPr>
    </dgm:pt>
    <dgm:pt modelId="{A41C0C21-D459-4EC1-AEA0-1398CDC6A7FE}" type="pres">
      <dgm:prSet presAssocID="{822E7ABE-40AC-41EA-97FC-E6BD4FF8B6DF}" presName="text_5" presStyleLbl="node1" presStyleIdx="4" presStyleCnt="5" custScaleY="125763">
        <dgm:presLayoutVars>
          <dgm:bulletEnabled val="1"/>
        </dgm:presLayoutVars>
      </dgm:prSet>
      <dgm:spPr/>
    </dgm:pt>
    <dgm:pt modelId="{FFB2BE65-30B3-473A-86D1-FFFF9EE2ECFA}" type="pres">
      <dgm:prSet presAssocID="{822E7ABE-40AC-41EA-97FC-E6BD4FF8B6DF}" presName="accent_5" presStyleCnt="0"/>
      <dgm:spPr/>
    </dgm:pt>
    <dgm:pt modelId="{329A754A-7DF5-4FEC-97D9-788ADB00FD67}" type="pres">
      <dgm:prSet presAssocID="{822E7ABE-40AC-41EA-97FC-E6BD4FF8B6DF}" presName="accentRepeatNode" presStyleLbl="solidFgAcc1" presStyleIdx="4" presStyleCnt="5"/>
      <dgm:spPr>
        <a:blipFill rotWithShape="0">
          <a:blip xmlns:r="http://schemas.openxmlformats.org/officeDocument/2006/relationships" r:embed="rId3"/>
          <a:stretch>
            <a:fillRect/>
          </a:stretch>
        </a:blipFill>
      </dgm:spPr>
    </dgm:pt>
  </dgm:ptLst>
  <dgm:cxnLst>
    <dgm:cxn modelId="{EB208D08-F10C-40BB-A1AE-A79B33085BB3}" srcId="{52744F47-0F35-4C14-A70E-847CC5808541}" destId="{173EEEF6-4455-45D6-8197-DBD61A13EE3E}" srcOrd="3" destOrd="0" parTransId="{3C592496-95D3-4E97-92C6-417D11176BA0}" sibTransId="{C2EC0A42-8B68-467A-B979-CB0184E08103}"/>
    <dgm:cxn modelId="{C5629139-A376-4208-AB4A-1DC08E38FDC8}" srcId="{52744F47-0F35-4C14-A70E-847CC5808541}" destId="{BB4788A1-6B93-4A09-B334-44B24037628D}" srcOrd="0" destOrd="0" parTransId="{9748C32B-B69A-45EA-8785-6A51CF6F3CC2}" sibTransId="{09795FC3-E1C0-43E2-96EC-1A5E0604F358}"/>
    <dgm:cxn modelId="{DB900D64-3236-41CB-8BDB-AB4D5378F7D1}" type="presOf" srcId="{173EEEF6-4455-45D6-8197-DBD61A13EE3E}" destId="{4D00BD4E-DA00-40E4-A420-8D4232B33235}" srcOrd="0" destOrd="0" presId="urn:microsoft.com/office/officeart/2008/layout/VerticalCurvedList"/>
    <dgm:cxn modelId="{D995CD55-5ACF-409D-AA99-BEAC3C71CB4F}" srcId="{52744F47-0F35-4C14-A70E-847CC5808541}" destId="{822E7ABE-40AC-41EA-97FC-E6BD4FF8B6DF}" srcOrd="4" destOrd="0" parTransId="{960090E3-E5F2-4868-A6AF-F294D5E593B0}" sibTransId="{8570FA10-48D5-4495-BC4E-084436252C9F}"/>
    <dgm:cxn modelId="{F06046AC-2E37-4AEE-9F93-884EE592B9FD}" srcId="{52744F47-0F35-4C14-A70E-847CC5808541}" destId="{815FD5DB-1F65-4216-BC7D-D14814091828}" srcOrd="2" destOrd="0" parTransId="{1F5C66C6-B23E-4E12-814E-17CC390C7C6B}" sibTransId="{2EF0BC1A-BBCA-43E9-8A3B-A68F56F37CDC}"/>
    <dgm:cxn modelId="{FD8AF9B1-9EFC-480E-880C-1693C56532F7}" srcId="{52744F47-0F35-4C14-A70E-847CC5808541}" destId="{9235A8A3-837A-462F-802D-6B70FFE6767F}" srcOrd="1" destOrd="0" parTransId="{4F4D0002-029E-42D8-BB32-A68EE87AE287}" sibTransId="{3C7535CC-F3A6-4924-AC47-858E53D692C6}"/>
    <dgm:cxn modelId="{93B3DCB6-C77E-41E9-800C-91058B14DF7C}" type="presOf" srcId="{09795FC3-E1C0-43E2-96EC-1A5E0604F358}" destId="{76EEBA22-7744-401D-AC54-E2D45759DB11}" srcOrd="0" destOrd="0" presId="urn:microsoft.com/office/officeart/2008/layout/VerticalCurvedList"/>
    <dgm:cxn modelId="{AC6488CC-B6E4-4A75-B1E0-1351DF18F262}" type="presOf" srcId="{BB4788A1-6B93-4A09-B334-44B24037628D}" destId="{FFD7E8E9-B493-453E-B5BF-3BF49467B1F1}" srcOrd="0" destOrd="0" presId="urn:microsoft.com/office/officeart/2008/layout/VerticalCurvedList"/>
    <dgm:cxn modelId="{2177D9CC-5A2D-46F0-BCF6-5B2B038D6FBC}" type="presOf" srcId="{815FD5DB-1F65-4216-BC7D-D14814091828}" destId="{E4D91572-90E9-4548-A620-D953C915C2DD}" srcOrd="0" destOrd="0" presId="urn:microsoft.com/office/officeart/2008/layout/VerticalCurvedList"/>
    <dgm:cxn modelId="{284D8CE2-EBDA-4FC0-B264-534D50E3945E}" type="presOf" srcId="{822E7ABE-40AC-41EA-97FC-E6BD4FF8B6DF}" destId="{A41C0C21-D459-4EC1-AEA0-1398CDC6A7FE}" srcOrd="0" destOrd="0" presId="urn:microsoft.com/office/officeart/2008/layout/VerticalCurvedList"/>
    <dgm:cxn modelId="{83991FEB-78BE-4D06-83F1-77A6C57BEACD}" type="presOf" srcId="{52744F47-0F35-4C14-A70E-847CC5808541}" destId="{2C0B2076-4FBD-4FC0-8891-736FE3EF45C1}" srcOrd="0" destOrd="0" presId="urn:microsoft.com/office/officeart/2008/layout/VerticalCurvedList"/>
    <dgm:cxn modelId="{D3CD1BEE-7276-4BA4-8226-2BACA582E9C5}" type="presOf" srcId="{9235A8A3-837A-462F-802D-6B70FFE6767F}" destId="{7FEF580B-2C19-40D4-BF1E-428CFE3018D2}" srcOrd="0" destOrd="0" presId="urn:microsoft.com/office/officeart/2008/layout/VerticalCurvedList"/>
    <dgm:cxn modelId="{5A8ADAF2-2D23-4EC5-81E8-053B7E8B1B9D}" type="presParOf" srcId="{2C0B2076-4FBD-4FC0-8891-736FE3EF45C1}" destId="{FB5BB241-223D-40EF-A7D8-4098A2A26457}" srcOrd="0" destOrd="0" presId="urn:microsoft.com/office/officeart/2008/layout/VerticalCurvedList"/>
    <dgm:cxn modelId="{5E873539-181B-4ED4-8E78-788FB64189AF}" type="presParOf" srcId="{FB5BB241-223D-40EF-A7D8-4098A2A26457}" destId="{0E5E6916-6F33-4A69-A4F0-3A5E0E1D7553}" srcOrd="0" destOrd="0" presId="urn:microsoft.com/office/officeart/2008/layout/VerticalCurvedList"/>
    <dgm:cxn modelId="{530C0D00-DF2E-49C6-87F9-3CF09988690C}" type="presParOf" srcId="{0E5E6916-6F33-4A69-A4F0-3A5E0E1D7553}" destId="{4FABF881-E1E7-467D-A7F2-CFECCF50D562}" srcOrd="0" destOrd="0" presId="urn:microsoft.com/office/officeart/2008/layout/VerticalCurvedList"/>
    <dgm:cxn modelId="{FABE705A-D743-4412-93F7-EB8294639641}" type="presParOf" srcId="{0E5E6916-6F33-4A69-A4F0-3A5E0E1D7553}" destId="{76EEBA22-7744-401D-AC54-E2D45759DB11}" srcOrd="1" destOrd="0" presId="urn:microsoft.com/office/officeart/2008/layout/VerticalCurvedList"/>
    <dgm:cxn modelId="{D1ACBB8A-886E-4F7D-9C66-BCEDF2B125FB}" type="presParOf" srcId="{0E5E6916-6F33-4A69-A4F0-3A5E0E1D7553}" destId="{0C766B9D-06E8-465A-BA48-0D3315C85C62}" srcOrd="2" destOrd="0" presId="urn:microsoft.com/office/officeart/2008/layout/VerticalCurvedList"/>
    <dgm:cxn modelId="{FE4B82F8-8149-4095-A573-480D0EDB1942}" type="presParOf" srcId="{0E5E6916-6F33-4A69-A4F0-3A5E0E1D7553}" destId="{C9FE3971-507D-4008-82A2-C6A8A29635F9}" srcOrd="3" destOrd="0" presId="urn:microsoft.com/office/officeart/2008/layout/VerticalCurvedList"/>
    <dgm:cxn modelId="{911C4F30-225B-401B-ABF8-16FB90D44828}" type="presParOf" srcId="{FB5BB241-223D-40EF-A7D8-4098A2A26457}" destId="{FFD7E8E9-B493-453E-B5BF-3BF49467B1F1}" srcOrd="1" destOrd="0" presId="urn:microsoft.com/office/officeart/2008/layout/VerticalCurvedList"/>
    <dgm:cxn modelId="{F119B9C6-0971-4761-A986-BEDECFD4CBDC}" type="presParOf" srcId="{FB5BB241-223D-40EF-A7D8-4098A2A26457}" destId="{8740F3D9-4808-4678-93AB-0C494FD3A172}" srcOrd="2" destOrd="0" presId="urn:microsoft.com/office/officeart/2008/layout/VerticalCurvedList"/>
    <dgm:cxn modelId="{9224E2DA-0377-493D-8EFE-62E874E4A637}" type="presParOf" srcId="{8740F3D9-4808-4678-93AB-0C494FD3A172}" destId="{DA2203F8-6210-4510-AF95-4E154666DBE7}" srcOrd="0" destOrd="0" presId="urn:microsoft.com/office/officeart/2008/layout/VerticalCurvedList"/>
    <dgm:cxn modelId="{5F5827D5-B5D0-4DCA-8192-DBC879D0F0A7}" type="presParOf" srcId="{FB5BB241-223D-40EF-A7D8-4098A2A26457}" destId="{7FEF580B-2C19-40D4-BF1E-428CFE3018D2}" srcOrd="3" destOrd="0" presId="urn:microsoft.com/office/officeart/2008/layout/VerticalCurvedList"/>
    <dgm:cxn modelId="{F7FF8801-AD2C-4B2D-867D-BF0913809E20}" type="presParOf" srcId="{FB5BB241-223D-40EF-A7D8-4098A2A26457}" destId="{82BAA892-CE33-4B84-8554-A248AA2B894E}" srcOrd="4" destOrd="0" presId="urn:microsoft.com/office/officeart/2008/layout/VerticalCurvedList"/>
    <dgm:cxn modelId="{2EA84DED-5868-4013-AE68-0366E98C6450}" type="presParOf" srcId="{82BAA892-CE33-4B84-8554-A248AA2B894E}" destId="{3D62B5B3-223C-454B-A488-063B6E1A4E25}" srcOrd="0" destOrd="0" presId="urn:microsoft.com/office/officeart/2008/layout/VerticalCurvedList"/>
    <dgm:cxn modelId="{2A33009A-DB90-4CFA-B5FF-BE5F8FCAF972}" type="presParOf" srcId="{FB5BB241-223D-40EF-A7D8-4098A2A26457}" destId="{E4D91572-90E9-4548-A620-D953C915C2DD}" srcOrd="5" destOrd="0" presId="urn:microsoft.com/office/officeart/2008/layout/VerticalCurvedList"/>
    <dgm:cxn modelId="{5B071400-7C10-475A-AEC7-B7B42CFE2BB4}" type="presParOf" srcId="{FB5BB241-223D-40EF-A7D8-4098A2A26457}" destId="{FCE22ED8-7F4C-46CA-9157-5FC5EE3DF576}" srcOrd="6" destOrd="0" presId="urn:microsoft.com/office/officeart/2008/layout/VerticalCurvedList"/>
    <dgm:cxn modelId="{BBCF0D26-360C-47CA-92EE-DE9DFABEFBA8}" type="presParOf" srcId="{FCE22ED8-7F4C-46CA-9157-5FC5EE3DF576}" destId="{BB348AA9-61E4-43D8-A1A6-2AE032A6141B}" srcOrd="0" destOrd="0" presId="urn:microsoft.com/office/officeart/2008/layout/VerticalCurvedList"/>
    <dgm:cxn modelId="{9493D6B1-00C0-48AA-A64C-4D259C8611CE}" type="presParOf" srcId="{FB5BB241-223D-40EF-A7D8-4098A2A26457}" destId="{4D00BD4E-DA00-40E4-A420-8D4232B33235}" srcOrd="7" destOrd="0" presId="urn:microsoft.com/office/officeart/2008/layout/VerticalCurvedList"/>
    <dgm:cxn modelId="{CE36C6DA-2478-4BA5-BDBE-F6DF6B35E4D8}" type="presParOf" srcId="{FB5BB241-223D-40EF-A7D8-4098A2A26457}" destId="{09138D25-ABED-4407-8DC6-7634A1B45433}" srcOrd="8" destOrd="0" presId="urn:microsoft.com/office/officeart/2008/layout/VerticalCurvedList"/>
    <dgm:cxn modelId="{DFB54908-B0D7-4AA5-B102-4BAC441C890D}" type="presParOf" srcId="{09138D25-ABED-4407-8DC6-7634A1B45433}" destId="{E53AFF7E-11B4-4964-A04F-4783DF20C113}" srcOrd="0" destOrd="0" presId="urn:microsoft.com/office/officeart/2008/layout/VerticalCurvedList"/>
    <dgm:cxn modelId="{83FF351F-5079-4753-9121-62ADD431ACEB}" type="presParOf" srcId="{FB5BB241-223D-40EF-A7D8-4098A2A26457}" destId="{A41C0C21-D459-4EC1-AEA0-1398CDC6A7FE}" srcOrd="9" destOrd="0" presId="urn:microsoft.com/office/officeart/2008/layout/VerticalCurvedList"/>
    <dgm:cxn modelId="{E4BA97CA-B9BA-4099-BCD8-1BC7D9B587E1}" type="presParOf" srcId="{FB5BB241-223D-40EF-A7D8-4098A2A26457}" destId="{FFB2BE65-30B3-473A-86D1-FFFF9EE2ECFA}" srcOrd="10" destOrd="0" presId="urn:microsoft.com/office/officeart/2008/layout/VerticalCurvedList"/>
    <dgm:cxn modelId="{8816AD8F-41E3-4568-A62F-6ED65E896FCB}" type="presParOf" srcId="{FFB2BE65-30B3-473A-86D1-FFFF9EE2ECFA}" destId="{329A754A-7DF5-4FEC-97D9-788ADB00FD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1" dirty="0">
              <a:solidFill>
                <a:srgbClr val="FF0000"/>
              </a:solidFill>
            </a:rPr>
            <a:t>a) Cơ cấu định hướng </a:t>
          </a:r>
          <a:r>
            <a:rPr lang="vi-VN" sz="2000" b="0" i="1" dirty="0"/>
            <a:t>gồm 220 đại biểu (44%)</a:t>
          </a:r>
          <a:endParaRPr lang="vi-VN" sz="2000" b="0" i="0" dirty="0"/>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1600" b="0" i="1" dirty="0">
              <a:solidFill>
                <a:srgbClr val="FF0000"/>
              </a:solidFill>
            </a:rPr>
            <a:t>b) Cơ cấu hướng dẫn </a:t>
          </a:r>
          <a:r>
            <a:rPr lang="vi-VN" sz="1600" b="0" i="1" dirty="0"/>
            <a:t>do các địa phương giới thiệu 73 đại biểu (14,6%).</a:t>
          </a:r>
          <a:endParaRPr lang="vi-VN" sz="1600" b="0" i="0" dirty="0"/>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2"/>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2"/>
      <dgm:spPr/>
    </dgm:pt>
    <dgm:pt modelId="{C9FE3971-507D-4008-82A2-C6A8A29635F9}" type="pres">
      <dgm:prSet presAssocID="{52744F47-0F35-4C14-A70E-847CC5808541}" presName="dstNode" presStyleLbl="node1" presStyleIdx="0" presStyleCnt="2"/>
      <dgm:spPr/>
    </dgm:pt>
    <dgm:pt modelId="{FFD7E8E9-B493-453E-B5BF-3BF49467B1F1}" type="pres">
      <dgm:prSet presAssocID="{BB4788A1-6B93-4A09-B334-44B24037628D}" presName="text_1" presStyleLbl="node1" presStyleIdx="0" presStyleCnt="2"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2"/>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2"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2"/>
      <dgm:spPr>
        <a:blipFill rotWithShape="0">
          <a:blip xmlns:r="http://schemas.openxmlformats.org/officeDocument/2006/relationships" r:embed="rId1"/>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0E7F8868-5B21-474B-9C31-4DDB61311F92}" type="presOf" srcId="{BB4788A1-6B93-4A09-B334-44B24037628D}" destId="{FFD7E8E9-B493-453E-B5BF-3BF49467B1F1}" srcOrd="0" destOrd="0" presId="urn:microsoft.com/office/officeart/2008/layout/VerticalCurvedList"/>
    <dgm:cxn modelId="{4891948D-ADE9-4B42-A5CA-2AEDB8192B43}" type="presOf" srcId="{9235A8A3-837A-462F-802D-6B70FFE6767F}" destId="{7FEF580B-2C19-40D4-BF1E-428CFE3018D2}" srcOrd="0" destOrd="0" presId="urn:microsoft.com/office/officeart/2008/layout/VerticalCurvedList"/>
    <dgm:cxn modelId="{A66328A8-3052-4D96-8FC6-0CE90C322380}" type="presOf" srcId="{52744F47-0F35-4C14-A70E-847CC5808541}" destId="{2C0B2076-4FBD-4FC0-8891-736FE3EF45C1}"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2BF1DCD4-600D-40D7-99E7-D1CCC4CAC9DA}" type="presOf" srcId="{09795FC3-E1C0-43E2-96EC-1A5E0604F358}" destId="{76EEBA22-7744-401D-AC54-E2D45759DB11}" srcOrd="0" destOrd="0" presId="urn:microsoft.com/office/officeart/2008/layout/VerticalCurvedList"/>
    <dgm:cxn modelId="{5C40217A-2096-4A86-AB5C-D38D5DF89AE1}" type="presParOf" srcId="{2C0B2076-4FBD-4FC0-8891-736FE3EF45C1}" destId="{FB5BB241-223D-40EF-A7D8-4098A2A26457}" srcOrd="0" destOrd="0" presId="urn:microsoft.com/office/officeart/2008/layout/VerticalCurvedList"/>
    <dgm:cxn modelId="{34373E8C-5487-4026-9486-755C70F5BEBB}" type="presParOf" srcId="{FB5BB241-223D-40EF-A7D8-4098A2A26457}" destId="{0E5E6916-6F33-4A69-A4F0-3A5E0E1D7553}" srcOrd="0" destOrd="0" presId="urn:microsoft.com/office/officeart/2008/layout/VerticalCurvedList"/>
    <dgm:cxn modelId="{16732CE1-4BFE-448E-9E3E-AD6A07371C36}" type="presParOf" srcId="{0E5E6916-6F33-4A69-A4F0-3A5E0E1D7553}" destId="{4FABF881-E1E7-467D-A7F2-CFECCF50D562}" srcOrd="0" destOrd="0" presId="urn:microsoft.com/office/officeart/2008/layout/VerticalCurvedList"/>
    <dgm:cxn modelId="{EC7160CE-16D0-4732-848A-5CE312514C88}" type="presParOf" srcId="{0E5E6916-6F33-4A69-A4F0-3A5E0E1D7553}" destId="{76EEBA22-7744-401D-AC54-E2D45759DB11}" srcOrd="1" destOrd="0" presId="urn:microsoft.com/office/officeart/2008/layout/VerticalCurvedList"/>
    <dgm:cxn modelId="{10B4FA9B-8D0B-4131-96D1-8787401E1A1C}" type="presParOf" srcId="{0E5E6916-6F33-4A69-A4F0-3A5E0E1D7553}" destId="{0C766B9D-06E8-465A-BA48-0D3315C85C62}" srcOrd="2" destOrd="0" presId="urn:microsoft.com/office/officeart/2008/layout/VerticalCurvedList"/>
    <dgm:cxn modelId="{228225CE-B6A8-4944-B9B0-8B47C235D655}" type="presParOf" srcId="{0E5E6916-6F33-4A69-A4F0-3A5E0E1D7553}" destId="{C9FE3971-507D-4008-82A2-C6A8A29635F9}" srcOrd="3" destOrd="0" presId="urn:microsoft.com/office/officeart/2008/layout/VerticalCurvedList"/>
    <dgm:cxn modelId="{B77F3E3E-61B8-4D7C-9461-69A72B373614}" type="presParOf" srcId="{FB5BB241-223D-40EF-A7D8-4098A2A26457}" destId="{FFD7E8E9-B493-453E-B5BF-3BF49467B1F1}" srcOrd="1" destOrd="0" presId="urn:microsoft.com/office/officeart/2008/layout/VerticalCurvedList"/>
    <dgm:cxn modelId="{1AE9AADE-FCC2-46BB-98CB-D4A8A0F2DEEE}" type="presParOf" srcId="{FB5BB241-223D-40EF-A7D8-4098A2A26457}" destId="{8740F3D9-4808-4678-93AB-0C494FD3A172}" srcOrd="2" destOrd="0" presId="urn:microsoft.com/office/officeart/2008/layout/VerticalCurvedList"/>
    <dgm:cxn modelId="{28FC7B58-D739-4B0E-9A7A-E3709F1FFFB5}" type="presParOf" srcId="{8740F3D9-4808-4678-93AB-0C494FD3A172}" destId="{DA2203F8-6210-4510-AF95-4E154666DBE7}" srcOrd="0" destOrd="0" presId="urn:microsoft.com/office/officeart/2008/layout/VerticalCurvedList"/>
    <dgm:cxn modelId="{EFDAB28F-6BD3-4947-A191-ADAAE82A55F4}" type="presParOf" srcId="{FB5BB241-223D-40EF-A7D8-4098A2A26457}" destId="{7FEF580B-2C19-40D4-BF1E-428CFE3018D2}" srcOrd="3" destOrd="0" presId="urn:microsoft.com/office/officeart/2008/layout/VerticalCurvedList"/>
    <dgm:cxn modelId="{348466EC-E299-400A-A92A-EF4F18A5AFEC}" type="presParOf" srcId="{FB5BB241-223D-40EF-A7D8-4098A2A26457}" destId="{82BAA892-CE33-4B84-8554-A248AA2B894E}" srcOrd="4" destOrd="0" presId="urn:microsoft.com/office/officeart/2008/layout/VerticalCurvedList"/>
    <dgm:cxn modelId="{8E031532-0233-4848-953C-B28B08F9ACA4}" type="presParOf" srcId="{82BAA892-CE33-4B84-8554-A248AA2B894E}" destId="{3D62B5B3-223C-454B-A488-063B6E1A4E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t>- </a:t>
          </a:r>
          <a:r>
            <a:rPr lang="vi-VN" sz="2000" b="0" i="0" dirty="0">
              <a:solidFill>
                <a:srgbClr val="FF0000"/>
              </a:solidFill>
            </a:rPr>
            <a:t>Đại biểu là Ủy viên Ban Chấp hành Trung ương Đảng</a:t>
          </a:r>
          <a:r>
            <a:rPr lang="vi-VN" sz="2000" b="0" i="0" dirty="0"/>
            <a:t> khoảng 95 đồng chí (14%), trong đó có 12-14 đồng chí là Ủy viên Bộ Chính trị, Bí thư Trung ương Đảng.</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2000" b="0" i="0" dirty="0">
              <a:solidFill>
                <a:srgbClr val="FF0000"/>
              </a:solidFill>
            </a:rPr>
            <a:t>- Đại biểu là người ngoài Đảng </a:t>
          </a:r>
          <a:r>
            <a:rPr lang="vi-VN" sz="2000" b="0" i="0" dirty="0"/>
            <a:t>: từ 25-50 đại biểu (5%-10%).</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endParaRPr lang="vi-VN" sz="1500" b="0" i="0" dirty="0"/>
        </a:p>
        <a:p>
          <a:r>
            <a:rPr lang="vi-VN" sz="2000" b="0" i="0" dirty="0">
              <a:solidFill>
                <a:srgbClr val="FF0000"/>
              </a:solidFill>
            </a:rPr>
            <a:t>- Đại biểu trẻ tuổi (dưới 40 tuổi) </a:t>
          </a:r>
          <a:r>
            <a:rPr lang="vi-VN" sz="2000" b="0" i="0" dirty="0"/>
            <a:t>: khoảng 50 đại biểu (10%).</a:t>
          </a:r>
        </a:p>
        <a:p>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A04EFC12-E3EE-485E-AE82-4F990A75A684}" type="presOf" srcId="{09795FC3-E1C0-43E2-96EC-1A5E0604F358}" destId="{76EEBA22-7744-401D-AC54-E2D45759DB11}" srcOrd="0" destOrd="0" presId="urn:microsoft.com/office/officeart/2008/layout/VerticalCurvedList"/>
    <dgm:cxn modelId="{63885A21-39AC-43A3-AD79-46BF05485EA2}" type="presOf" srcId="{52744F47-0F35-4C14-A70E-847CC5808541}" destId="{2C0B2076-4FBD-4FC0-8891-736FE3EF45C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F6320286-63FB-4614-BBE1-7770473CF0F5}" type="presOf" srcId="{9235A8A3-837A-462F-802D-6B70FFE6767F}" destId="{7FEF580B-2C19-40D4-BF1E-428CFE3018D2}"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FD8AF9B1-9EFC-480E-880C-1693C56532F7}" srcId="{52744F47-0F35-4C14-A70E-847CC5808541}" destId="{9235A8A3-837A-462F-802D-6B70FFE6767F}" srcOrd="1" destOrd="0" parTransId="{4F4D0002-029E-42D8-BB32-A68EE87AE287}" sibTransId="{3C7535CC-F3A6-4924-AC47-858E53D692C6}"/>
    <dgm:cxn modelId="{66098CC2-9C5F-494F-BAED-ACDF4E038263}" type="presOf" srcId="{BB4788A1-6B93-4A09-B334-44B24037628D}" destId="{FFD7E8E9-B493-453E-B5BF-3BF49467B1F1}" srcOrd="0" destOrd="0" presId="urn:microsoft.com/office/officeart/2008/layout/VerticalCurvedList"/>
    <dgm:cxn modelId="{0AB66AE7-BB01-464C-BC5D-9EC112C6AC29}" type="presOf" srcId="{9C4F3BA6-C945-4489-9FFD-634DB6D36268}" destId="{4E2E5D7C-A0B3-426D-B648-92AD24AC85A0}" srcOrd="0" destOrd="0" presId="urn:microsoft.com/office/officeart/2008/layout/VerticalCurvedList"/>
    <dgm:cxn modelId="{F185A503-D934-45B0-82AF-DBFF112960E7}" type="presParOf" srcId="{2C0B2076-4FBD-4FC0-8891-736FE3EF45C1}" destId="{FB5BB241-223D-40EF-A7D8-4098A2A26457}" srcOrd="0" destOrd="0" presId="urn:microsoft.com/office/officeart/2008/layout/VerticalCurvedList"/>
    <dgm:cxn modelId="{B18D6D66-922A-4BA6-8552-F3425954E661}" type="presParOf" srcId="{FB5BB241-223D-40EF-A7D8-4098A2A26457}" destId="{0E5E6916-6F33-4A69-A4F0-3A5E0E1D7553}" srcOrd="0" destOrd="0" presId="urn:microsoft.com/office/officeart/2008/layout/VerticalCurvedList"/>
    <dgm:cxn modelId="{317039AF-053F-4358-89D3-5FD74D21780A}" type="presParOf" srcId="{0E5E6916-6F33-4A69-A4F0-3A5E0E1D7553}" destId="{4FABF881-E1E7-467D-A7F2-CFECCF50D562}" srcOrd="0" destOrd="0" presId="urn:microsoft.com/office/officeart/2008/layout/VerticalCurvedList"/>
    <dgm:cxn modelId="{2A6597DE-107F-4D2B-86DB-AAFF483F38CC}" type="presParOf" srcId="{0E5E6916-6F33-4A69-A4F0-3A5E0E1D7553}" destId="{76EEBA22-7744-401D-AC54-E2D45759DB11}" srcOrd="1" destOrd="0" presId="urn:microsoft.com/office/officeart/2008/layout/VerticalCurvedList"/>
    <dgm:cxn modelId="{DE27502B-883E-4F33-A4F1-26218D972E40}" type="presParOf" srcId="{0E5E6916-6F33-4A69-A4F0-3A5E0E1D7553}" destId="{0C766B9D-06E8-465A-BA48-0D3315C85C62}" srcOrd="2" destOrd="0" presId="urn:microsoft.com/office/officeart/2008/layout/VerticalCurvedList"/>
    <dgm:cxn modelId="{968F5E11-4E5F-4BCD-8BB9-40520D9E81EC}" type="presParOf" srcId="{0E5E6916-6F33-4A69-A4F0-3A5E0E1D7553}" destId="{C9FE3971-507D-4008-82A2-C6A8A29635F9}" srcOrd="3" destOrd="0" presId="urn:microsoft.com/office/officeart/2008/layout/VerticalCurvedList"/>
    <dgm:cxn modelId="{6102788F-485E-4FA0-A62E-1E924981BE12}" type="presParOf" srcId="{FB5BB241-223D-40EF-A7D8-4098A2A26457}" destId="{FFD7E8E9-B493-453E-B5BF-3BF49467B1F1}" srcOrd="1" destOrd="0" presId="urn:microsoft.com/office/officeart/2008/layout/VerticalCurvedList"/>
    <dgm:cxn modelId="{72FB1F25-4B59-4174-A7A1-017C800A3115}" type="presParOf" srcId="{FB5BB241-223D-40EF-A7D8-4098A2A26457}" destId="{8740F3D9-4808-4678-93AB-0C494FD3A172}" srcOrd="2" destOrd="0" presId="urn:microsoft.com/office/officeart/2008/layout/VerticalCurvedList"/>
    <dgm:cxn modelId="{BAF53DFE-6AFC-4B0C-AE3B-D527FF4D9CC4}" type="presParOf" srcId="{8740F3D9-4808-4678-93AB-0C494FD3A172}" destId="{DA2203F8-6210-4510-AF95-4E154666DBE7}" srcOrd="0" destOrd="0" presId="urn:microsoft.com/office/officeart/2008/layout/VerticalCurvedList"/>
    <dgm:cxn modelId="{83743C34-AA4B-40BA-93F3-A933E61459FC}" type="presParOf" srcId="{FB5BB241-223D-40EF-A7D8-4098A2A26457}" destId="{7FEF580B-2C19-40D4-BF1E-428CFE3018D2}" srcOrd="3" destOrd="0" presId="urn:microsoft.com/office/officeart/2008/layout/VerticalCurvedList"/>
    <dgm:cxn modelId="{B76EF7EE-F608-482E-90E4-33E6AD1FCF52}" type="presParOf" srcId="{FB5BB241-223D-40EF-A7D8-4098A2A26457}" destId="{82BAA892-CE33-4B84-8554-A248AA2B894E}" srcOrd="4" destOrd="0" presId="urn:microsoft.com/office/officeart/2008/layout/VerticalCurvedList"/>
    <dgm:cxn modelId="{4CB6B622-8A71-405E-A17C-FFF35568BB3A}" type="presParOf" srcId="{82BAA892-CE33-4B84-8554-A248AA2B894E}" destId="{3D62B5B3-223C-454B-A488-063B6E1A4E25}" srcOrd="0" destOrd="0" presId="urn:microsoft.com/office/officeart/2008/layout/VerticalCurvedList"/>
    <dgm:cxn modelId="{98CFE463-F587-4300-9711-D57E7E385BBC}" type="presParOf" srcId="{FB5BB241-223D-40EF-A7D8-4098A2A26457}" destId="{4E2E5D7C-A0B3-426D-B648-92AD24AC85A0}" srcOrd="5" destOrd="0" presId="urn:microsoft.com/office/officeart/2008/layout/VerticalCurvedList"/>
    <dgm:cxn modelId="{132FFA1D-3E14-4D34-80E4-A69764624E84}" type="presParOf" srcId="{FB5BB241-223D-40EF-A7D8-4098A2A26457}" destId="{26F5ECAF-9B6E-40A5-94BC-B159CFF87A29}" srcOrd="6" destOrd="0" presId="urn:microsoft.com/office/officeart/2008/layout/VerticalCurvedList"/>
    <dgm:cxn modelId="{852C55E4-B181-4F6E-A6D3-70071DB63F8E}"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solidFill>
                <a:srgbClr val="FF0000"/>
              </a:solidFill>
            </a:rPr>
            <a:t>- Đại biểu tái cử </a:t>
          </a:r>
          <a:r>
            <a:rPr lang="vi-VN" sz="2000" b="0" i="0" dirty="0"/>
            <a:t>: khoảng 160 đại biểu (32%).</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1800" b="1" i="0" dirty="0">
              <a:solidFill>
                <a:srgbClr val="FF0000"/>
              </a:solidFill>
            </a:rPr>
            <a:t>- Đại biểu là người dân tộc thiểu số bảo đảm tỷ lệ ít nhất 18% </a:t>
          </a:r>
          <a:r>
            <a:rPr lang="vi-VN" sz="1800" b="0" i="0" dirty="0"/>
            <a:t>tổng số người trong danh sách chính thức những người ứng cử đại biểu Quốc hội.</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endParaRPr lang="vi-VN" sz="1500" b="1" i="0" dirty="0">
            <a:solidFill>
              <a:srgbClr val="FF0000"/>
            </a:solidFill>
          </a:endParaRPr>
        </a:p>
        <a:p>
          <a:r>
            <a:rPr lang="vi-VN" sz="1800" b="1" i="0" dirty="0">
              <a:solidFill>
                <a:srgbClr val="FF0000"/>
              </a:solidFill>
            </a:rPr>
            <a:t>- Đại biểu là phụ nữ bảo đảm tỷ lệ ít nhất 35% </a:t>
          </a:r>
          <a:r>
            <a:rPr lang="vi-VN" sz="1800" b="0" i="0" dirty="0"/>
            <a:t>tổng số người trong danh sách chính thức những người ứng cử đại biểu Quốc hội.</a:t>
          </a:r>
        </a:p>
        <a:p>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53D59A62-2BE9-4165-A086-F725818371F0}" type="presOf" srcId="{09795FC3-E1C0-43E2-96EC-1A5E0604F358}" destId="{76EEBA22-7744-401D-AC54-E2D45759DB11}"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AB7870A9-D2F8-4BAA-90E0-094BF652BFBD}" type="presOf" srcId="{9235A8A3-837A-462F-802D-6B70FFE6767F}" destId="{7FEF580B-2C19-40D4-BF1E-428CFE3018D2}"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6988FEC7-7BCA-4199-91CB-8BB10D7D10C9}" type="presOf" srcId="{9C4F3BA6-C945-4489-9FFD-634DB6D36268}" destId="{4E2E5D7C-A0B3-426D-B648-92AD24AC85A0}" srcOrd="0" destOrd="0" presId="urn:microsoft.com/office/officeart/2008/layout/VerticalCurvedList"/>
    <dgm:cxn modelId="{E530D1CD-348A-4236-A5D4-66B271AC4860}" type="presOf" srcId="{BB4788A1-6B93-4A09-B334-44B24037628D}" destId="{FFD7E8E9-B493-453E-B5BF-3BF49467B1F1}" srcOrd="0" destOrd="0" presId="urn:microsoft.com/office/officeart/2008/layout/VerticalCurvedList"/>
    <dgm:cxn modelId="{E3BD5DE7-AF52-4E28-8997-8AB9E49C2016}" type="presOf" srcId="{52744F47-0F35-4C14-A70E-847CC5808541}" destId="{2C0B2076-4FBD-4FC0-8891-736FE3EF45C1}" srcOrd="0" destOrd="0" presId="urn:microsoft.com/office/officeart/2008/layout/VerticalCurvedList"/>
    <dgm:cxn modelId="{8A40FA60-62DF-4AC5-97DD-88344D8980C7}" type="presParOf" srcId="{2C0B2076-4FBD-4FC0-8891-736FE3EF45C1}" destId="{FB5BB241-223D-40EF-A7D8-4098A2A26457}" srcOrd="0" destOrd="0" presId="urn:microsoft.com/office/officeart/2008/layout/VerticalCurvedList"/>
    <dgm:cxn modelId="{CBB34A28-6777-437C-8C6E-312F78C5F6CD}" type="presParOf" srcId="{FB5BB241-223D-40EF-A7D8-4098A2A26457}" destId="{0E5E6916-6F33-4A69-A4F0-3A5E0E1D7553}" srcOrd="0" destOrd="0" presId="urn:microsoft.com/office/officeart/2008/layout/VerticalCurvedList"/>
    <dgm:cxn modelId="{C1F70775-1E4B-400C-94EC-4408DDD77411}" type="presParOf" srcId="{0E5E6916-6F33-4A69-A4F0-3A5E0E1D7553}" destId="{4FABF881-E1E7-467D-A7F2-CFECCF50D562}" srcOrd="0" destOrd="0" presId="urn:microsoft.com/office/officeart/2008/layout/VerticalCurvedList"/>
    <dgm:cxn modelId="{D36D394F-CD3B-4992-9BD1-9222787E0B08}" type="presParOf" srcId="{0E5E6916-6F33-4A69-A4F0-3A5E0E1D7553}" destId="{76EEBA22-7744-401D-AC54-E2D45759DB11}" srcOrd="1" destOrd="0" presId="urn:microsoft.com/office/officeart/2008/layout/VerticalCurvedList"/>
    <dgm:cxn modelId="{F9CDA76F-14A9-466E-9257-56492E4FD178}" type="presParOf" srcId="{0E5E6916-6F33-4A69-A4F0-3A5E0E1D7553}" destId="{0C766B9D-06E8-465A-BA48-0D3315C85C62}" srcOrd="2" destOrd="0" presId="urn:microsoft.com/office/officeart/2008/layout/VerticalCurvedList"/>
    <dgm:cxn modelId="{09337A0A-BDC0-43D7-8AD4-D7427DBC7450}" type="presParOf" srcId="{0E5E6916-6F33-4A69-A4F0-3A5E0E1D7553}" destId="{C9FE3971-507D-4008-82A2-C6A8A29635F9}" srcOrd="3" destOrd="0" presId="urn:microsoft.com/office/officeart/2008/layout/VerticalCurvedList"/>
    <dgm:cxn modelId="{7FF604C8-A062-40F6-B8D1-0B7AC2F6C865}" type="presParOf" srcId="{FB5BB241-223D-40EF-A7D8-4098A2A26457}" destId="{FFD7E8E9-B493-453E-B5BF-3BF49467B1F1}" srcOrd="1" destOrd="0" presId="urn:microsoft.com/office/officeart/2008/layout/VerticalCurvedList"/>
    <dgm:cxn modelId="{EAA702BF-5BFB-4C24-BCAA-609AE3939BAC}" type="presParOf" srcId="{FB5BB241-223D-40EF-A7D8-4098A2A26457}" destId="{8740F3D9-4808-4678-93AB-0C494FD3A172}" srcOrd="2" destOrd="0" presId="urn:microsoft.com/office/officeart/2008/layout/VerticalCurvedList"/>
    <dgm:cxn modelId="{C0FA4440-903E-4F4D-9D29-654B120533B9}" type="presParOf" srcId="{8740F3D9-4808-4678-93AB-0C494FD3A172}" destId="{DA2203F8-6210-4510-AF95-4E154666DBE7}" srcOrd="0" destOrd="0" presId="urn:microsoft.com/office/officeart/2008/layout/VerticalCurvedList"/>
    <dgm:cxn modelId="{0398C9A7-30CA-4D8E-A132-83EE9735533C}" type="presParOf" srcId="{FB5BB241-223D-40EF-A7D8-4098A2A26457}" destId="{7FEF580B-2C19-40D4-BF1E-428CFE3018D2}" srcOrd="3" destOrd="0" presId="urn:microsoft.com/office/officeart/2008/layout/VerticalCurvedList"/>
    <dgm:cxn modelId="{0C42199B-A1A5-4296-8DBD-55E4A8EB6822}" type="presParOf" srcId="{FB5BB241-223D-40EF-A7D8-4098A2A26457}" destId="{82BAA892-CE33-4B84-8554-A248AA2B894E}" srcOrd="4" destOrd="0" presId="urn:microsoft.com/office/officeart/2008/layout/VerticalCurvedList"/>
    <dgm:cxn modelId="{11BDF57F-2B27-48AD-95A5-DFB87860B69A}" type="presParOf" srcId="{82BAA892-CE33-4B84-8554-A248AA2B894E}" destId="{3D62B5B3-223C-454B-A488-063B6E1A4E25}" srcOrd="0" destOrd="0" presId="urn:microsoft.com/office/officeart/2008/layout/VerticalCurvedList"/>
    <dgm:cxn modelId="{EB5C2A32-CE65-4DF7-8F26-6B930AFE4F73}" type="presParOf" srcId="{FB5BB241-223D-40EF-A7D8-4098A2A26457}" destId="{4E2E5D7C-A0B3-426D-B648-92AD24AC85A0}" srcOrd="5" destOrd="0" presId="urn:microsoft.com/office/officeart/2008/layout/VerticalCurvedList"/>
    <dgm:cxn modelId="{A1D1D426-DA9A-4E52-B27C-A4C731504721}" type="presParOf" srcId="{FB5BB241-223D-40EF-A7D8-4098A2A26457}" destId="{26F5ECAF-9B6E-40A5-94BC-B159CFF87A29}" srcOrd="6" destOrd="0" presId="urn:microsoft.com/office/officeart/2008/layout/VerticalCurvedList"/>
    <dgm:cxn modelId="{81CC96B6-063F-4570-8D43-BCE9480D1A6E}"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solidFill>
                <a:srgbClr val="FF0000"/>
              </a:solidFill>
            </a:rPr>
            <a:t>1. Mỗi đơn vị bầu cử đại biểu Quốc hội, đơn vị bầu cử đại biểu Hội đồng nhân dân chia thành các khu vực bỏ phiếu</a:t>
          </a:r>
          <a:r>
            <a:rPr lang="vi-VN" sz="2000" b="0" i="0" dirty="0"/>
            <a:t>. Khu vực bỏ phiếu bầu cử đại biểu Quốc hội </a:t>
          </a:r>
          <a:r>
            <a:rPr lang="vi-VN" sz="2000" b="0" i="0" dirty="0">
              <a:solidFill>
                <a:srgbClr val="FF0000"/>
              </a:solidFill>
            </a:rPr>
            <a:t>đồng thời </a:t>
          </a:r>
          <a:r>
            <a:rPr lang="vi-VN" sz="2000" b="0" i="0" dirty="0"/>
            <a:t>là khu vực bỏ phiếu bầu cử đại biểu Hội đồng nhân dân các cấp.</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2000" b="0" i="0" dirty="0"/>
            <a:t>2. Mỗi khu vực bỏ phiếu có </a:t>
          </a:r>
          <a:r>
            <a:rPr lang="vi-VN" sz="2000" b="1" i="0" dirty="0">
              <a:solidFill>
                <a:srgbClr val="FF0000"/>
              </a:solidFill>
            </a:rPr>
            <a:t>từ ba trăm đến bốn nghìn cử tri</a:t>
          </a:r>
          <a:r>
            <a:rPr lang="vi-VN" sz="2000" b="0" i="0" dirty="0"/>
            <a:t>. Ở miền núi, vùng cao, hải đảo và những nơi dân cư không tập trung thì dù </a:t>
          </a:r>
          <a:r>
            <a:rPr lang="vi-VN" sz="2000" b="1" i="0" dirty="0">
              <a:solidFill>
                <a:srgbClr val="FF0000"/>
              </a:solidFill>
            </a:rPr>
            <a:t>chưa có đủ ba trăm cử tri </a:t>
          </a:r>
          <a:r>
            <a:rPr lang="vi-VN" sz="2000" b="0" i="0" dirty="0"/>
            <a:t>cũng được thành lập một khu vực bỏ phiếu.</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1800" b="0" i="0" dirty="0">
              <a:solidFill>
                <a:srgbClr val="FF0000"/>
              </a:solidFill>
            </a:rPr>
            <a:t>3. Các trường hợp có thể thành lập khu vực bỏ phiếu riêng</a:t>
          </a:r>
          <a:r>
            <a:rPr lang="vi-VN" sz="1800" b="0" i="0" dirty="0"/>
            <a:t>: a) Đơn vị vũ trang nhân dân; </a:t>
          </a:r>
          <a:r>
            <a:rPr lang="vi-VN" sz="1800" b="0" i="0" dirty="0">
              <a:solidFill>
                <a:srgbClr val="0070C0"/>
              </a:solidFill>
            </a:rPr>
            <a:t>b) Bệnh viện, nhà hộ sinh, nhà an dưỡng, cơ sở chăm sóc người khuyết tật, cơ sở chăm sóc người cao tuổi có từ năm mươi cử tri trở lên</a:t>
          </a:r>
          <a:r>
            <a:rPr lang="vi-VN" sz="1800" b="0" i="0" dirty="0"/>
            <a:t>; c) Cơ sở giáo dục bắt buộc, cơ sở cai nghiện bắt buộc, trại tạm giam.</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0659417F-3615-42DD-A974-7BD19CD82411}" type="presOf" srcId="{09795FC3-E1C0-43E2-96EC-1A5E0604F358}" destId="{76EEBA22-7744-401D-AC54-E2D45759DB11}" srcOrd="0" destOrd="0" presId="urn:microsoft.com/office/officeart/2008/layout/VerticalCurvedList"/>
    <dgm:cxn modelId="{F35F2B85-F159-406A-B73B-7D67D6D0F1A8}" type="presOf" srcId="{BB4788A1-6B93-4A09-B334-44B24037628D}" destId="{FFD7E8E9-B493-453E-B5BF-3BF49467B1F1}"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F09F48A3-A695-4FE7-BCA5-5BE02C660E63}" type="presOf" srcId="{9235A8A3-837A-462F-802D-6B70FFE6767F}" destId="{7FEF580B-2C19-40D4-BF1E-428CFE3018D2}"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4447DCC8-7515-402E-88D0-B6BE3140B0A6}" type="presOf" srcId="{9C4F3BA6-C945-4489-9FFD-634DB6D36268}" destId="{4E2E5D7C-A0B3-426D-B648-92AD24AC85A0}" srcOrd="0" destOrd="0" presId="urn:microsoft.com/office/officeart/2008/layout/VerticalCurvedList"/>
    <dgm:cxn modelId="{CABA9ADB-0447-47A6-80AE-32AD0DA5A8C6}" type="presOf" srcId="{52744F47-0F35-4C14-A70E-847CC5808541}" destId="{2C0B2076-4FBD-4FC0-8891-736FE3EF45C1}" srcOrd="0" destOrd="0" presId="urn:microsoft.com/office/officeart/2008/layout/VerticalCurvedList"/>
    <dgm:cxn modelId="{D56471D3-4CC1-4F03-87DA-304C2D8568B6}" type="presParOf" srcId="{2C0B2076-4FBD-4FC0-8891-736FE3EF45C1}" destId="{FB5BB241-223D-40EF-A7D8-4098A2A26457}" srcOrd="0" destOrd="0" presId="urn:microsoft.com/office/officeart/2008/layout/VerticalCurvedList"/>
    <dgm:cxn modelId="{D3BF7177-A743-46FD-8FD2-760384D59919}" type="presParOf" srcId="{FB5BB241-223D-40EF-A7D8-4098A2A26457}" destId="{0E5E6916-6F33-4A69-A4F0-3A5E0E1D7553}" srcOrd="0" destOrd="0" presId="urn:microsoft.com/office/officeart/2008/layout/VerticalCurvedList"/>
    <dgm:cxn modelId="{DCBC95B6-1975-4851-983F-4AE7694A9C23}" type="presParOf" srcId="{0E5E6916-6F33-4A69-A4F0-3A5E0E1D7553}" destId="{4FABF881-E1E7-467D-A7F2-CFECCF50D562}" srcOrd="0" destOrd="0" presId="urn:microsoft.com/office/officeart/2008/layout/VerticalCurvedList"/>
    <dgm:cxn modelId="{5D2B6C03-036E-4AA0-ACC1-6FB24BE85EB3}" type="presParOf" srcId="{0E5E6916-6F33-4A69-A4F0-3A5E0E1D7553}" destId="{76EEBA22-7744-401D-AC54-E2D45759DB11}" srcOrd="1" destOrd="0" presId="urn:microsoft.com/office/officeart/2008/layout/VerticalCurvedList"/>
    <dgm:cxn modelId="{F9676B3D-D818-4800-84B4-168B5EF7121D}" type="presParOf" srcId="{0E5E6916-6F33-4A69-A4F0-3A5E0E1D7553}" destId="{0C766B9D-06E8-465A-BA48-0D3315C85C62}" srcOrd="2" destOrd="0" presId="urn:microsoft.com/office/officeart/2008/layout/VerticalCurvedList"/>
    <dgm:cxn modelId="{373235E3-B864-423C-AE20-836A426C7549}" type="presParOf" srcId="{0E5E6916-6F33-4A69-A4F0-3A5E0E1D7553}" destId="{C9FE3971-507D-4008-82A2-C6A8A29635F9}" srcOrd="3" destOrd="0" presId="urn:microsoft.com/office/officeart/2008/layout/VerticalCurvedList"/>
    <dgm:cxn modelId="{3D018242-36BF-4922-8C68-0D02D9AD5A3A}" type="presParOf" srcId="{FB5BB241-223D-40EF-A7D8-4098A2A26457}" destId="{FFD7E8E9-B493-453E-B5BF-3BF49467B1F1}" srcOrd="1" destOrd="0" presId="urn:microsoft.com/office/officeart/2008/layout/VerticalCurvedList"/>
    <dgm:cxn modelId="{8FB53F09-26DD-45EC-9F5B-2C19EA507B5B}" type="presParOf" srcId="{FB5BB241-223D-40EF-A7D8-4098A2A26457}" destId="{8740F3D9-4808-4678-93AB-0C494FD3A172}" srcOrd="2" destOrd="0" presId="urn:microsoft.com/office/officeart/2008/layout/VerticalCurvedList"/>
    <dgm:cxn modelId="{CE5ED697-C807-4C4B-A989-0056D4218C07}" type="presParOf" srcId="{8740F3D9-4808-4678-93AB-0C494FD3A172}" destId="{DA2203F8-6210-4510-AF95-4E154666DBE7}" srcOrd="0" destOrd="0" presId="urn:microsoft.com/office/officeart/2008/layout/VerticalCurvedList"/>
    <dgm:cxn modelId="{0F802323-2582-4AEB-A51D-BD5953B735CA}" type="presParOf" srcId="{FB5BB241-223D-40EF-A7D8-4098A2A26457}" destId="{7FEF580B-2C19-40D4-BF1E-428CFE3018D2}" srcOrd="3" destOrd="0" presId="urn:microsoft.com/office/officeart/2008/layout/VerticalCurvedList"/>
    <dgm:cxn modelId="{CABB2096-37F0-47B5-8D37-D083C13F0071}" type="presParOf" srcId="{FB5BB241-223D-40EF-A7D8-4098A2A26457}" destId="{82BAA892-CE33-4B84-8554-A248AA2B894E}" srcOrd="4" destOrd="0" presId="urn:microsoft.com/office/officeart/2008/layout/VerticalCurvedList"/>
    <dgm:cxn modelId="{1CC261F5-CA33-4F7E-8915-E452D90F89E8}" type="presParOf" srcId="{82BAA892-CE33-4B84-8554-A248AA2B894E}" destId="{3D62B5B3-223C-454B-A488-063B6E1A4E25}" srcOrd="0" destOrd="0" presId="urn:microsoft.com/office/officeart/2008/layout/VerticalCurvedList"/>
    <dgm:cxn modelId="{1F70ACA1-E064-4563-8FF8-732E9195A065}" type="presParOf" srcId="{FB5BB241-223D-40EF-A7D8-4098A2A26457}" destId="{4E2E5D7C-A0B3-426D-B648-92AD24AC85A0}" srcOrd="5" destOrd="0" presId="urn:microsoft.com/office/officeart/2008/layout/VerticalCurvedList"/>
    <dgm:cxn modelId="{065E1514-B0C3-404C-8FA8-E9D41AA8E57E}" type="presParOf" srcId="{FB5BB241-223D-40EF-A7D8-4098A2A26457}" destId="{26F5ECAF-9B6E-40A5-94BC-B159CFF87A29}" srcOrd="6" destOrd="0" presId="urn:microsoft.com/office/officeart/2008/layout/VerticalCurvedList"/>
    <dgm:cxn modelId="{13851634-EA30-4E41-AF54-E3F99F9778A7}"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endParaRPr lang="vi-VN" sz="1800" b="0" i="0" dirty="0"/>
        </a:p>
        <a:p>
          <a:r>
            <a:rPr lang="vi-VN" sz="2000" b="0" i="0" dirty="0"/>
            <a:t>Bảo đảm để mọi công dân đều </a:t>
          </a:r>
          <a:r>
            <a:rPr lang="vi-VN" sz="2000" b="1" i="0" dirty="0">
              <a:solidFill>
                <a:srgbClr val="FF0000"/>
              </a:solidFill>
            </a:rPr>
            <a:t>có cơ hội ngang nhau tham gia bầu cử</a:t>
          </a:r>
          <a:r>
            <a:rPr lang="vi-VN" sz="2000" b="0" i="0" dirty="0"/>
            <a:t>, nghiêm cấm mọi sự phân biệt dưới bất cứ hình thức nào.</a:t>
          </a:r>
        </a:p>
        <a:p>
          <a:endParaRPr lang="en-US" sz="1300" b="1" dirty="0">
            <a:solidFill>
              <a:srgbClr val="FF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r>
            <a:rPr lang="vi-VN" sz="2000" b="0" i="0" dirty="0"/>
            <a:t> </a:t>
          </a:r>
        </a:p>
        <a:p>
          <a:pPr algn="just"/>
          <a:r>
            <a:rPr lang="vi-VN" sz="2000" b="0" i="0" dirty="0"/>
            <a:t>Mỗi cử tri có một phiếu bầu đối với một cuộc bầu cử và </a:t>
          </a:r>
          <a:r>
            <a:rPr lang="vi-VN" sz="2000" b="1" i="0" dirty="0">
              <a:solidFill>
                <a:srgbClr val="FF0000"/>
              </a:solidFill>
            </a:rPr>
            <a:t>giá trị phiếu bầu như nhau không phụ thuộc vào giới tính</a:t>
          </a:r>
          <a:r>
            <a:rPr lang="vi-VN" sz="2000" b="0" i="0" dirty="0"/>
            <a:t>, địa vị xã hội, sắc tộc, tôn giáo ...</a:t>
          </a:r>
        </a:p>
        <a:p>
          <a:pPr algn="just"/>
          <a:endParaRPr lang="en-US" sz="2000" b="1" dirty="0"/>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B77314FC-8A9A-457D-98F6-50B6CA78B24E}">
      <dgm:prSet phldrT="[Text]" custT="1"/>
      <dgm:spPr/>
      <dgm:t>
        <a:bodyPr/>
        <a:lstStyle/>
        <a:p>
          <a:r>
            <a:rPr lang="vi-VN" sz="1800" b="0" i="0" dirty="0"/>
            <a:t> </a:t>
          </a:r>
        </a:p>
        <a:p>
          <a:r>
            <a:rPr lang="vi-VN" sz="1800" b="0" i="0" dirty="0">
              <a:solidFill>
                <a:srgbClr val="002060"/>
              </a:solidFill>
            </a:rPr>
            <a:t>Mỗi cử tri chỉ được ghi tên vào danh sách cử tri ở một nơi cư trú; Mỗi ứng cử viên chỉ được ghi tên ứng cử ở một đơn vị bầu cử; Mỗi cử tri chỉ được bỏ một phiếu bầu.</a:t>
          </a:r>
        </a:p>
        <a:p>
          <a:endParaRPr lang="en-US" sz="1800" b="1" dirty="0"/>
        </a:p>
      </dgm:t>
    </dgm:pt>
    <dgm:pt modelId="{7EC66B51-0478-4490-B493-3A44FD1FA3BB}" type="parTrans" cxnId="{9586FB76-4FC1-4B99-A824-AB36DD899886}">
      <dgm:prSet/>
      <dgm:spPr/>
      <dgm:t>
        <a:bodyPr/>
        <a:lstStyle/>
        <a:p>
          <a:endParaRPr lang="vi-VN"/>
        </a:p>
      </dgm:t>
    </dgm:pt>
    <dgm:pt modelId="{13C5A269-23F4-4D57-A443-2679FF58A045}" type="sibTrans" cxnId="{9586FB76-4FC1-4B99-A824-AB36DD899886}">
      <dgm:prSet/>
      <dgm:spPr/>
      <dgm:t>
        <a:bodyPr/>
        <a:lstStyle/>
        <a:p>
          <a:endParaRPr lang="vi-VN"/>
        </a:p>
      </dgm:t>
    </dgm:pt>
    <dgm:pt modelId="{241E242F-06D2-4A04-A49B-B2D7A5F04525}">
      <dgm:prSet phldrT="[Text]" custT="1"/>
      <dgm:spPr/>
      <dgm:t>
        <a:bodyPr/>
        <a:lstStyle/>
        <a:p>
          <a:pPr algn="just"/>
          <a:r>
            <a:rPr lang="vi-VN" sz="1800" b="0" i="0" dirty="0"/>
            <a:t> </a:t>
          </a:r>
        </a:p>
        <a:p>
          <a:pPr algn="just"/>
          <a:r>
            <a:rPr lang="vi-VN" sz="1800" b="0" i="0" dirty="0"/>
            <a:t>Phải có sự phân bổ hợp lý </a:t>
          </a:r>
          <a:r>
            <a:rPr lang="vi-VN" sz="1800" b="1" i="0" dirty="0">
              <a:solidFill>
                <a:srgbClr val="FF0000"/>
              </a:solidFill>
            </a:rPr>
            <a:t>cơ cấu, thành phần, số lượng đại biểu </a:t>
          </a:r>
          <a:r>
            <a:rPr lang="vi-VN" sz="1800" b="0" i="0" dirty="0"/>
            <a:t>để bảo đảm tiếng nói đại diện của các vùng, miền, địa phương, các tầng lớp xã hội, các dân tộc thiểu số và </a:t>
          </a:r>
          <a:r>
            <a:rPr lang="vi-VN" sz="1800" b="1" i="0" dirty="0">
              <a:solidFill>
                <a:srgbClr val="FF0000"/>
              </a:solidFill>
            </a:rPr>
            <a:t>phụ nữ phải có tỷ lệ đại biểu thích đáng</a:t>
          </a:r>
          <a:r>
            <a:rPr lang="vi-VN" sz="1800" b="0" i="0" dirty="0"/>
            <a:t>.</a:t>
          </a:r>
        </a:p>
        <a:p>
          <a:pPr algn="just"/>
          <a:endParaRPr lang="en-US" sz="1800" b="1" dirty="0"/>
        </a:p>
      </dgm:t>
    </dgm:pt>
    <dgm:pt modelId="{6370AAD5-0A26-4931-AB51-F788B3F2E443}" type="parTrans" cxnId="{4D77A33E-BC6B-4E8D-98D2-AEFA99ECEC70}">
      <dgm:prSet/>
      <dgm:spPr/>
      <dgm:t>
        <a:bodyPr/>
        <a:lstStyle/>
        <a:p>
          <a:endParaRPr lang="vi-VN"/>
        </a:p>
      </dgm:t>
    </dgm:pt>
    <dgm:pt modelId="{3401F5B6-B16B-4DA7-B57A-2B0CA14E0A13}" type="sibTrans" cxnId="{4D77A33E-BC6B-4E8D-98D2-AEFA99ECEC70}">
      <dgm:prSet/>
      <dgm:spPr/>
      <dgm:t>
        <a:bodyPr/>
        <a:lstStyle/>
        <a:p>
          <a:endParaRPr lang="vi-VN"/>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4"/>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4"/>
      <dgm:spPr/>
    </dgm:pt>
    <dgm:pt modelId="{84FB5B1C-428C-45DA-A367-C9020C0D088B}" type="pres">
      <dgm:prSet presAssocID="{1B3E2CC9-15A8-407C-8F03-2CEDAAD2BCA7}" presName="dstNode" presStyleLbl="node1" presStyleIdx="0" presStyleCnt="4"/>
      <dgm:spPr/>
    </dgm:pt>
    <dgm:pt modelId="{05F85DB2-453B-4BDF-B33A-D5774223F512}" type="pres">
      <dgm:prSet presAssocID="{CB395DD7-5FE3-4CDA-8AA6-718741B450DB}" presName="text_1" presStyleLbl="node1" presStyleIdx="0" presStyleCnt="4">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4"/>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4">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4"/>
      <dgm:spPr>
        <a:blipFill rotWithShape="0">
          <a:blip xmlns:r="http://schemas.openxmlformats.org/officeDocument/2006/relationships" r:embed="rId1"/>
          <a:stretch>
            <a:fillRect/>
          </a:stretch>
        </a:blipFill>
      </dgm:spPr>
    </dgm:pt>
    <dgm:pt modelId="{81569A72-A128-41F8-A1B6-23C9F0A9E4F6}" type="pres">
      <dgm:prSet presAssocID="{B77314FC-8A9A-457D-98F6-50B6CA78B24E}" presName="text_3" presStyleLbl="node1" presStyleIdx="2" presStyleCnt="4">
        <dgm:presLayoutVars>
          <dgm:bulletEnabled val="1"/>
        </dgm:presLayoutVars>
      </dgm:prSet>
      <dgm:spPr/>
    </dgm:pt>
    <dgm:pt modelId="{E7122052-B461-483C-AD36-6DDE8FF4BF74}" type="pres">
      <dgm:prSet presAssocID="{B77314FC-8A9A-457D-98F6-50B6CA78B24E}" presName="accent_3" presStyleCnt="0"/>
      <dgm:spPr/>
    </dgm:pt>
    <dgm:pt modelId="{25BB5971-5F79-4B62-A4C9-472A25B3F5F3}" type="pres">
      <dgm:prSet presAssocID="{B77314FC-8A9A-457D-98F6-50B6CA78B24E}" presName="accentRepeatNode" presStyleLbl="solidFgAcc1" presStyleIdx="2" presStyleCnt="4"/>
      <dgm:spPr>
        <a:blipFill rotWithShape="0">
          <a:blip xmlns:r="http://schemas.openxmlformats.org/officeDocument/2006/relationships" r:embed="rId1"/>
          <a:stretch>
            <a:fillRect/>
          </a:stretch>
        </a:blipFill>
      </dgm:spPr>
    </dgm:pt>
    <dgm:pt modelId="{07623B6E-DED0-43A9-98AA-27BBAB802572}" type="pres">
      <dgm:prSet presAssocID="{241E242F-06D2-4A04-A49B-B2D7A5F04525}" presName="text_4" presStyleLbl="node1" presStyleIdx="3" presStyleCnt="4">
        <dgm:presLayoutVars>
          <dgm:bulletEnabled val="1"/>
        </dgm:presLayoutVars>
      </dgm:prSet>
      <dgm:spPr/>
    </dgm:pt>
    <dgm:pt modelId="{8961221A-88FF-46CF-BBC7-8587DECD191F}" type="pres">
      <dgm:prSet presAssocID="{241E242F-06D2-4A04-A49B-B2D7A5F04525}" presName="accent_4" presStyleCnt="0"/>
      <dgm:spPr/>
    </dgm:pt>
    <dgm:pt modelId="{0D3DE1BE-DF0C-4892-B594-A638537E1157}" type="pres">
      <dgm:prSet presAssocID="{241E242F-06D2-4A04-A49B-B2D7A5F04525}" presName="accentRepeatNode" presStyleLbl="solidFgAcc1" presStyleIdx="3" presStyleCnt="4"/>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97502407-D288-4035-A249-0BC734A04BAE}" type="presOf" srcId="{17D030CC-7DBE-426A-9EE4-94470CFF6098}" destId="{E23F1361-9898-4EC9-9BDD-33180FAE5062}" srcOrd="0" destOrd="0" presId="urn:microsoft.com/office/officeart/2008/layout/VerticalCurvedList"/>
    <dgm:cxn modelId="{795EAA2A-C6E1-49E4-B18F-E5CF56AF9500}" type="presOf" srcId="{B77314FC-8A9A-457D-98F6-50B6CA78B24E}" destId="{81569A72-A128-41F8-A1B6-23C9F0A9E4F6}" srcOrd="0" destOrd="0" presId="urn:microsoft.com/office/officeart/2008/layout/VerticalCurvedList"/>
    <dgm:cxn modelId="{39601E2B-B24A-469A-8AF5-BCB149598429}" type="presOf" srcId="{241E242F-06D2-4A04-A49B-B2D7A5F04525}" destId="{07623B6E-DED0-43A9-98AA-27BBAB802572}" srcOrd="0" destOrd="0" presId="urn:microsoft.com/office/officeart/2008/layout/VerticalCurvedList"/>
    <dgm:cxn modelId="{4D77A33E-BC6B-4E8D-98D2-AEFA99ECEC70}" srcId="{1B3E2CC9-15A8-407C-8F03-2CEDAAD2BCA7}" destId="{241E242F-06D2-4A04-A49B-B2D7A5F04525}" srcOrd="3" destOrd="0" parTransId="{6370AAD5-0A26-4931-AB51-F788B3F2E443}" sibTransId="{3401F5B6-B16B-4DA7-B57A-2B0CA14E0A13}"/>
    <dgm:cxn modelId="{E1414C5B-C634-425C-9780-3DDA390640FA}" srcId="{1B3E2CC9-15A8-407C-8F03-2CEDAAD2BCA7}" destId="{17D030CC-7DBE-426A-9EE4-94470CFF6098}" srcOrd="1" destOrd="0" parTransId="{6652848E-02CE-454E-9255-48F79F9D3DB4}" sibTransId="{8D508E83-102C-4236-AA69-10CEA92373E2}"/>
    <dgm:cxn modelId="{84C81055-1FB3-4AE6-9711-73A382BFBAB3}" type="presOf" srcId="{CB395DD7-5FE3-4CDA-8AA6-718741B450DB}" destId="{05F85DB2-453B-4BDF-B33A-D5774223F512}" srcOrd="0" destOrd="0" presId="urn:microsoft.com/office/officeart/2008/layout/VerticalCurvedList"/>
    <dgm:cxn modelId="{9586FB76-4FC1-4B99-A824-AB36DD899886}" srcId="{1B3E2CC9-15A8-407C-8F03-2CEDAAD2BCA7}" destId="{B77314FC-8A9A-457D-98F6-50B6CA78B24E}" srcOrd="2" destOrd="0" parTransId="{7EC66B51-0478-4490-B493-3A44FD1FA3BB}" sibTransId="{13C5A269-23F4-4D57-A443-2679FF58A045}"/>
    <dgm:cxn modelId="{9327AA78-7EE5-4481-98AA-557915286E95}" type="presOf" srcId="{1B3E2CC9-15A8-407C-8F03-2CEDAAD2BCA7}" destId="{809F35E1-DA24-46C5-A75B-3457BBA1B668}" srcOrd="0" destOrd="0" presId="urn:microsoft.com/office/officeart/2008/layout/VerticalCurvedList"/>
    <dgm:cxn modelId="{23E2D0DC-0695-475E-A0DB-54A4F9BE0380}" type="presOf" srcId="{8810BBE6-1AC9-4B78-968F-32367D473C08}" destId="{0A1C3160-5054-4633-A7E9-F22AA17C3772}" srcOrd="0" destOrd="0" presId="urn:microsoft.com/office/officeart/2008/layout/VerticalCurvedList"/>
    <dgm:cxn modelId="{28316B08-D44A-4EEB-997C-F7A26D7BFF81}" type="presParOf" srcId="{809F35E1-DA24-46C5-A75B-3457BBA1B668}" destId="{471EC9B5-CBDA-4ADC-9173-39516529BF42}" srcOrd="0" destOrd="0" presId="urn:microsoft.com/office/officeart/2008/layout/VerticalCurvedList"/>
    <dgm:cxn modelId="{A63D87CA-AF72-4C0A-B4FB-FE212937EB39}" type="presParOf" srcId="{471EC9B5-CBDA-4ADC-9173-39516529BF42}" destId="{E1937796-F081-42EB-8B5C-26860C9A20BA}" srcOrd="0" destOrd="0" presId="urn:microsoft.com/office/officeart/2008/layout/VerticalCurvedList"/>
    <dgm:cxn modelId="{13324FF9-CE8F-46E7-9D12-44640FFBAB70}" type="presParOf" srcId="{E1937796-F081-42EB-8B5C-26860C9A20BA}" destId="{69AA6BA1-BE80-4ED9-AE54-044B1F890CC4}" srcOrd="0" destOrd="0" presId="urn:microsoft.com/office/officeart/2008/layout/VerticalCurvedList"/>
    <dgm:cxn modelId="{CD0DA93A-4149-4DD1-A2A4-688355E36A59}" type="presParOf" srcId="{E1937796-F081-42EB-8B5C-26860C9A20BA}" destId="{0A1C3160-5054-4633-A7E9-F22AA17C3772}" srcOrd="1" destOrd="0" presId="urn:microsoft.com/office/officeart/2008/layout/VerticalCurvedList"/>
    <dgm:cxn modelId="{55213E42-219D-4735-8F7C-53488F0B378E}" type="presParOf" srcId="{E1937796-F081-42EB-8B5C-26860C9A20BA}" destId="{92868F2C-F013-4CDD-9288-792A86572668}" srcOrd="2" destOrd="0" presId="urn:microsoft.com/office/officeart/2008/layout/VerticalCurvedList"/>
    <dgm:cxn modelId="{18D87EA8-0538-4E78-81E4-1728C2236097}" type="presParOf" srcId="{E1937796-F081-42EB-8B5C-26860C9A20BA}" destId="{84FB5B1C-428C-45DA-A367-C9020C0D088B}" srcOrd="3" destOrd="0" presId="urn:microsoft.com/office/officeart/2008/layout/VerticalCurvedList"/>
    <dgm:cxn modelId="{D1A5B9BC-A8B5-40F3-A3CA-FB4EAE27E19C}" type="presParOf" srcId="{471EC9B5-CBDA-4ADC-9173-39516529BF42}" destId="{05F85DB2-453B-4BDF-B33A-D5774223F512}" srcOrd="1" destOrd="0" presId="urn:microsoft.com/office/officeart/2008/layout/VerticalCurvedList"/>
    <dgm:cxn modelId="{20702DE6-3C15-4184-8031-9B3BECBA88B3}" type="presParOf" srcId="{471EC9B5-CBDA-4ADC-9173-39516529BF42}" destId="{68C643FE-4129-4B0D-AA6B-69DC51ED371F}" srcOrd="2" destOrd="0" presId="urn:microsoft.com/office/officeart/2008/layout/VerticalCurvedList"/>
    <dgm:cxn modelId="{09B01CC3-3CDC-472C-9BA8-4F5A9D76FF6D}" type="presParOf" srcId="{68C643FE-4129-4B0D-AA6B-69DC51ED371F}" destId="{6EA76AA9-0932-427F-9400-8AC34674678D}" srcOrd="0" destOrd="0" presId="urn:microsoft.com/office/officeart/2008/layout/VerticalCurvedList"/>
    <dgm:cxn modelId="{BFE7BC8C-1549-4B14-8E01-D2C69939D370}" type="presParOf" srcId="{471EC9B5-CBDA-4ADC-9173-39516529BF42}" destId="{E23F1361-9898-4EC9-9BDD-33180FAE5062}" srcOrd="3" destOrd="0" presId="urn:microsoft.com/office/officeart/2008/layout/VerticalCurvedList"/>
    <dgm:cxn modelId="{CD5853F9-F69B-4BA9-A1D2-009C38FA6625}" type="presParOf" srcId="{471EC9B5-CBDA-4ADC-9173-39516529BF42}" destId="{45FC8699-6834-4C85-BF71-EC37F61D1116}" srcOrd="4" destOrd="0" presId="urn:microsoft.com/office/officeart/2008/layout/VerticalCurvedList"/>
    <dgm:cxn modelId="{FA6B148E-616A-41DA-AF70-2BB609EF385D}" type="presParOf" srcId="{45FC8699-6834-4C85-BF71-EC37F61D1116}" destId="{DE6BD306-0FAA-44D0-9761-91E19362149D}" srcOrd="0" destOrd="0" presId="urn:microsoft.com/office/officeart/2008/layout/VerticalCurvedList"/>
    <dgm:cxn modelId="{D41CCA9C-B61C-4114-949F-8EAD84036CA9}" type="presParOf" srcId="{471EC9B5-CBDA-4ADC-9173-39516529BF42}" destId="{81569A72-A128-41F8-A1B6-23C9F0A9E4F6}" srcOrd="5" destOrd="0" presId="urn:microsoft.com/office/officeart/2008/layout/VerticalCurvedList"/>
    <dgm:cxn modelId="{2D44EF77-B94B-48AA-A0D6-16A7D5B69FE3}" type="presParOf" srcId="{471EC9B5-CBDA-4ADC-9173-39516529BF42}" destId="{E7122052-B461-483C-AD36-6DDE8FF4BF74}" srcOrd="6" destOrd="0" presId="urn:microsoft.com/office/officeart/2008/layout/VerticalCurvedList"/>
    <dgm:cxn modelId="{847F6286-7CBB-45FA-BC02-72964D520A91}" type="presParOf" srcId="{E7122052-B461-483C-AD36-6DDE8FF4BF74}" destId="{25BB5971-5F79-4B62-A4C9-472A25B3F5F3}" srcOrd="0" destOrd="0" presId="urn:microsoft.com/office/officeart/2008/layout/VerticalCurvedList"/>
    <dgm:cxn modelId="{A1ECF5A9-8A7C-4834-9379-2160A3D6925C}" type="presParOf" srcId="{471EC9B5-CBDA-4ADC-9173-39516529BF42}" destId="{07623B6E-DED0-43A9-98AA-27BBAB802572}" srcOrd="7" destOrd="0" presId="urn:microsoft.com/office/officeart/2008/layout/VerticalCurvedList"/>
    <dgm:cxn modelId="{D12EBD39-0834-4DF7-8F86-521678805FC7}" type="presParOf" srcId="{471EC9B5-CBDA-4ADC-9173-39516529BF42}" destId="{8961221A-88FF-46CF-BBC7-8587DECD191F}" srcOrd="8" destOrd="0" presId="urn:microsoft.com/office/officeart/2008/layout/VerticalCurvedList"/>
    <dgm:cxn modelId="{024406E1-BE84-4869-953F-37B0AB891307}" type="presParOf" srcId="{8961221A-88FF-46CF-BBC7-8587DECD191F}" destId="{0D3DE1BE-DF0C-4892-B594-A638537E11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t>- Khu vực bên ngoài phòng bỏ phiếu là </a:t>
          </a:r>
          <a:r>
            <a:rPr lang="vi-VN" sz="2000" b="0" i="0" dirty="0">
              <a:solidFill>
                <a:srgbClr val="C00000"/>
              </a:solidFill>
            </a:rPr>
            <a:t>nơi niêm yết danh sách cử tri;</a:t>
          </a:r>
          <a:r>
            <a:rPr lang="vi-VN" sz="2000" b="0" i="0" dirty="0"/>
            <a:t> nội quy phòng bỏ phiếu, thể lệ bầu cử; nơi tổ chức lễ khai mạc; nơi tiếp đón cử tri đến bỏ phiếu. Khu vực này có thể bố trí bàn, ghế để cử tri chờ thực hiện việc bỏ phiếu;</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1800" b="0" i="0" dirty="0"/>
            <a:t>- Khu vực bên trong phòng bỏ phiếu phải </a:t>
          </a:r>
          <a:r>
            <a:rPr lang="vi-VN" sz="1800" b="0" i="0" dirty="0">
              <a:solidFill>
                <a:srgbClr val="C00000"/>
              </a:solidFill>
            </a:rPr>
            <a:t>được bố trí trang trọng, đủ bàn, ghế</a:t>
          </a:r>
          <a:r>
            <a:rPr lang="vi-VN" sz="1800" b="0" i="0" dirty="0"/>
            <a:t>, bút viết và những điều kiện cần thiết để cử tri đến bỏ phiếu; nơi nào có hội trường rộng thì có thể tổ chức lễ khai mạc ngay trong phòng bỏ phiếu;</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2000" b="0" i="0" dirty="0"/>
            <a:t>- Nơi cử tri viết phiếu bầu cần </a:t>
          </a:r>
          <a:r>
            <a:rPr lang="vi-VN" sz="2000" b="0" i="0" dirty="0">
              <a:solidFill>
                <a:srgbClr val="C00000"/>
              </a:solidFill>
            </a:rPr>
            <a:t>có các vách ngăn hoặc phòng kín </a:t>
          </a:r>
          <a:r>
            <a:rPr lang="vi-VN" sz="2000" b="0" i="0" dirty="0"/>
            <a:t>để bảo đảm cử tri “bỏ phiếu kín” theo quy định của pháp luật về bầu cử;</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214B0507-847E-4C78-BC9F-46E851BAA2E3}" type="presOf" srcId="{9235A8A3-837A-462F-802D-6B70FFE6767F}" destId="{7FEF580B-2C19-40D4-BF1E-428CFE3018D2}" srcOrd="0" destOrd="0" presId="urn:microsoft.com/office/officeart/2008/layout/VerticalCurvedList"/>
    <dgm:cxn modelId="{E4E66D0B-294E-4D83-ADBE-860E5D163462}" type="presOf" srcId="{52744F47-0F35-4C14-A70E-847CC5808541}" destId="{2C0B2076-4FBD-4FC0-8891-736FE3EF45C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2878C168-0E2B-4F3B-8481-48971C32ED28}" type="presOf" srcId="{09795FC3-E1C0-43E2-96EC-1A5E0604F358}" destId="{76EEBA22-7744-401D-AC54-E2D45759DB11}" srcOrd="0" destOrd="0" presId="urn:microsoft.com/office/officeart/2008/layout/VerticalCurvedList"/>
    <dgm:cxn modelId="{65309491-B20B-4B2E-AA66-35ADD397D5AA}" type="presOf" srcId="{BB4788A1-6B93-4A09-B334-44B24037628D}" destId="{FFD7E8E9-B493-453E-B5BF-3BF49467B1F1}"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FD8AF9B1-9EFC-480E-880C-1693C56532F7}" srcId="{52744F47-0F35-4C14-A70E-847CC5808541}" destId="{9235A8A3-837A-462F-802D-6B70FFE6767F}" srcOrd="1" destOrd="0" parTransId="{4F4D0002-029E-42D8-BB32-A68EE87AE287}" sibTransId="{3C7535CC-F3A6-4924-AC47-858E53D692C6}"/>
    <dgm:cxn modelId="{5085FEF9-F7C3-4C3E-B91C-858C4647539A}" type="presOf" srcId="{9C4F3BA6-C945-4489-9FFD-634DB6D36268}" destId="{4E2E5D7C-A0B3-426D-B648-92AD24AC85A0}" srcOrd="0" destOrd="0" presId="urn:microsoft.com/office/officeart/2008/layout/VerticalCurvedList"/>
    <dgm:cxn modelId="{6A59C0F4-CA02-421D-B5B4-06E4B03CB60D}" type="presParOf" srcId="{2C0B2076-4FBD-4FC0-8891-736FE3EF45C1}" destId="{FB5BB241-223D-40EF-A7D8-4098A2A26457}" srcOrd="0" destOrd="0" presId="urn:microsoft.com/office/officeart/2008/layout/VerticalCurvedList"/>
    <dgm:cxn modelId="{B39C1180-2C8E-4982-A70B-EAAA9DA8E2D3}" type="presParOf" srcId="{FB5BB241-223D-40EF-A7D8-4098A2A26457}" destId="{0E5E6916-6F33-4A69-A4F0-3A5E0E1D7553}" srcOrd="0" destOrd="0" presId="urn:microsoft.com/office/officeart/2008/layout/VerticalCurvedList"/>
    <dgm:cxn modelId="{1D8CE250-2A6E-45AF-A9E7-6FF327709DF1}" type="presParOf" srcId="{0E5E6916-6F33-4A69-A4F0-3A5E0E1D7553}" destId="{4FABF881-E1E7-467D-A7F2-CFECCF50D562}" srcOrd="0" destOrd="0" presId="urn:microsoft.com/office/officeart/2008/layout/VerticalCurvedList"/>
    <dgm:cxn modelId="{064C3121-0628-47C8-9E4D-14E3CA0AA029}" type="presParOf" srcId="{0E5E6916-6F33-4A69-A4F0-3A5E0E1D7553}" destId="{76EEBA22-7744-401D-AC54-E2D45759DB11}" srcOrd="1" destOrd="0" presId="urn:microsoft.com/office/officeart/2008/layout/VerticalCurvedList"/>
    <dgm:cxn modelId="{B8E0129F-4C59-43A3-B35E-D663A0A27EDB}" type="presParOf" srcId="{0E5E6916-6F33-4A69-A4F0-3A5E0E1D7553}" destId="{0C766B9D-06E8-465A-BA48-0D3315C85C62}" srcOrd="2" destOrd="0" presId="urn:microsoft.com/office/officeart/2008/layout/VerticalCurvedList"/>
    <dgm:cxn modelId="{734EFD69-1EF0-476D-83E2-7E89FD57F8CB}" type="presParOf" srcId="{0E5E6916-6F33-4A69-A4F0-3A5E0E1D7553}" destId="{C9FE3971-507D-4008-82A2-C6A8A29635F9}" srcOrd="3" destOrd="0" presId="urn:microsoft.com/office/officeart/2008/layout/VerticalCurvedList"/>
    <dgm:cxn modelId="{4C82015A-B5F9-4FD6-9332-DB3FC8887F97}" type="presParOf" srcId="{FB5BB241-223D-40EF-A7D8-4098A2A26457}" destId="{FFD7E8E9-B493-453E-B5BF-3BF49467B1F1}" srcOrd="1" destOrd="0" presId="urn:microsoft.com/office/officeart/2008/layout/VerticalCurvedList"/>
    <dgm:cxn modelId="{69DB6910-ED54-4FF6-94CE-E652BD2D654A}" type="presParOf" srcId="{FB5BB241-223D-40EF-A7D8-4098A2A26457}" destId="{8740F3D9-4808-4678-93AB-0C494FD3A172}" srcOrd="2" destOrd="0" presId="urn:microsoft.com/office/officeart/2008/layout/VerticalCurvedList"/>
    <dgm:cxn modelId="{95D5CDAA-A696-4694-9359-F6A20B7388C0}" type="presParOf" srcId="{8740F3D9-4808-4678-93AB-0C494FD3A172}" destId="{DA2203F8-6210-4510-AF95-4E154666DBE7}" srcOrd="0" destOrd="0" presId="urn:microsoft.com/office/officeart/2008/layout/VerticalCurvedList"/>
    <dgm:cxn modelId="{2C6F2D0B-F815-4767-8181-C302661947AC}" type="presParOf" srcId="{FB5BB241-223D-40EF-A7D8-4098A2A26457}" destId="{7FEF580B-2C19-40D4-BF1E-428CFE3018D2}" srcOrd="3" destOrd="0" presId="urn:microsoft.com/office/officeart/2008/layout/VerticalCurvedList"/>
    <dgm:cxn modelId="{82997FB6-674B-45B2-B64D-5241F9B49960}" type="presParOf" srcId="{FB5BB241-223D-40EF-A7D8-4098A2A26457}" destId="{82BAA892-CE33-4B84-8554-A248AA2B894E}" srcOrd="4" destOrd="0" presId="urn:microsoft.com/office/officeart/2008/layout/VerticalCurvedList"/>
    <dgm:cxn modelId="{A201CBDD-33FE-49E2-A6DE-0F0454114410}" type="presParOf" srcId="{82BAA892-CE33-4B84-8554-A248AA2B894E}" destId="{3D62B5B3-223C-454B-A488-063B6E1A4E25}" srcOrd="0" destOrd="0" presId="urn:microsoft.com/office/officeart/2008/layout/VerticalCurvedList"/>
    <dgm:cxn modelId="{88AB73B9-2EF3-4486-968E-C04F8753803B}" type="presParOf" srcId="{FB5BB241-223D-40EF-A7D8-4098A2A26457}" destId="{4E2E5D7C-A0B3-426D-B648-92AD24AC85A0}" srcOrd="5" destOrd="0" presId="urn:microsoft.com/office/officeart/2008/layout/VerticalCurvedList"/>
    <dgm:cxn modelId="{A634744D-4186-4D0F-926B-1F5D9FDECE51}" type="presParOf" srcId="{FB5BB241-223D-40EF-A7D8-4098A2A26457}" destId="{26F5ECAF-9B6E-40A5-94BC-B159CFF87A29}" srcOrd="6" destOrd="0" presId="urn:microsoft.com/office/officeart/2008/layout/VerticalCurvedList"/>
    <dgm:cxn modelId="{EF3F2482-A38A-4D93-AFCE-F12E9AA3D3B9}"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t>Người được tổ chức chính trị, tổ chức chính trị - xã hội, tổ chức xã hội, lực lượng vũ trang nhân dân, cơ quan nhà nước </a:t>
          </a:r>
          <a:r>
            <a:rPr lang="vi-VN" sz="2000" b="0" i="0" dirty="0">
              <a:solidFill>
                <a:srgbClr val="FF0000"/>
              </a:solidFill>
            </a:rPr>
            <a:t>ở trung ương giới thiệu ứng cử</a:t>
          </a:r>
          <a:r>
            <a:rPr lang="vi-VN" sz="2000" b="0" i="0" dirty="0"/>
            <a:t> nộp 2 bộ Hồ sơ ứng cử đại biểu Quốc hội </a:t>
          </a:r>
          <a:r>
            <a:rPr lang="vi-VN" sz="2000" b="0" i="0" dirty="0">
              <a:solidFill>
                <a:srgbClr val="FF0000"/>
              </a:solidFill>
            </a:rPr>
            <a:t>tại Hội đồng bầu cử quốc gia.</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1800" b="0" i="0" dirty="0"/>
            <a:t>Người được tổ chức chính trị, tổ chức chính trị - xã hội, tổ chức xã hội, đơn vị vũ trang nhân dân, cơ quan nhà nước, đơn vị sự nghiệp, tổ chức kinh tế </a:t>
          </a:r>
          <a:r>
            <a:rPr lang="vi-VN" sz="1800" b="1" i="0" dirty="0">
              <a:solidFill>
                <a:srgbClr val="FF0000"/>
              </a:solidFill>
            </a:rPr>
            <a:t>ở địa phương giới thiệu và người tự ứng cử</a:t>
          </a:r>
          <a:r>
            <a:rPr lang="vi-VN" sz="1800" b="0" i="0" dirty="0"/>
            <a:t> nộp 2 bộ hồ sơ ứng cử </a:t>
          </a:r>
          <a:r>
            <a:rPr lang="vi-VN" sz="1800" b="1" i="0" dirty="0">
              <a:solidFill>
                <a:srgbClr val="FF0000"/>
              </a:solidFill>
            </a:rPr>
            <a:t>tại Ủy ban bầu cử ở tỉnh nơi mình cư trú hoặc công tác thường xuyên</a:t>
          </a:r>
          <a:r>
            <a:rPr lang="vi-VN" sz="1800" b="0" i="0" dirty="0"/>
            <a:t>.</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endParaRPr lang="vi-VN" sz="1500" b="1" i="0" dirty="0">
            <a:solidFill>
              <a:srgbClr val="FF0000"/>
            </a:solidFill>
          </a:endParaRPr>
        </a:p>
        <a:p>
          <a:r>
            <a:rPr lang="vi-VN" sz="1800" b="1" i="0" dirty="0">
              <a:solidFill>
                <a:srgbClr val="FF0000"/>
              </a:solidFill>
            </a:rPr>
            <a:t>Lưu ý</a:t>
          </a:r>
          <a:r>
            <a:rPr lang="vi-VN" sz="1800" b="0" i="0" dirty="0"/>
            <a:t>, công dân chỉ được nộp hồ sơ ứng cử làm đại biểu Hội đồng nhân dân tối đa </a:t>
          </a:r>
          <a:r>
            <a:rPr lang="vi-VN" sz="1800" b="1" i="0" dirty="0">
              <a:solidFill>
                <a:srgbClr val="FF0000"/>
              </a:solidFill>
            </a:rPr>
            <a:t>ở hai cấp trong cùng một nhiệm kỳ</a:t>
          </a:r>
          <a:r>
            <a:rPr lang="vi-VN" sz="1800" b="0" i="0" dirty="0"/>
            <a:t>; nếu nộp hồ sơ ứng cử </a:t>
          </a:r>
          <a:r>
            <a:rPr lang="vi-VN" sz="1800" b="1" i="0" dirty="0">
              <a:solidFill>
                <a:srgbClr val="FF0000"/>
              </a:solidFill>
            </a:rPr>
            <a:t>đại biểu Quốc hội </a:t>
          </a:r>
          <a:r>
            <a:rPr lang="vi-VN" sz="1800" b="0" i="0" dirty="0"/>
            <a:t>thì </a:t>
          </a:r>
          <a:r>
            <a:rPr lang="vi-VN" sz="1800" b="1" i="0" dirty="0">
              <a:solidFill>
                <a:srgbClr val="FF0000"/>
              </a:solidFill>
            </a:rPr>
            <a:t>chỉ được nộp hồ sơ ứng cử làm đại biểu Hội đồng nhân dân ở một cấp.</a:t>
          </a:r>
        </a:p>
        <a:p>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F9EBA823-A4DC-4B30-9676-93A1AF8A9FEF}" type="presOf" srcId="{BB4788A1-6B93-4A09-B334-44B24037628D}" destId="{FFD7E8E9-B493-453E-B5BF-3BF49467B1F1}" srcOrd="0" destOrd="0" presId="urn:microsoft.com/office/officeart/2008/layout/VerticalCurvedList"/>
    <dgm:cxn modelId="{5AEBDC2C-5F0D-44D7-B8DA-6508A6E1CF29}" type="presOf" srcId="{09795FC3-E1C0-43E2-96EC-1A5E0604F358}" destId="{76EEBA22-7744-401D-AC54-E2D45759DB11}" srcOrd="0" destOrd="0" presId="urn:microsoft.com/office/officeart/2008/layout/VerticalCurvedList"/>
    <dgm:cxn modelId="{1C991534-FA87-40AA-A33C-AD3CB1A7256A}" type="presOf" srcId="{52744F47-0F35-4C14-A70E-847CC5808541}" destId="{2C0B2076-4FBD-4FC0-8891-736FE3EF45C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2A320B68-C849-445A-BF28-0CC354C5BFF0}" type="presOf" srcId="{9C4F3BA6-C945-4489-9FFD-634DB6D36268}" destId="{4E2E5D7C-A0B3-426D-B648-92AD24AC85A0}"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FD8AF9B1-9EFC-480E-880C-1693C56532F7}" srcId="{52744F47-0F35-4C14-A70E-847CC5808541}" destId="{9235A8A3-837A-462F-802D-6B70FFE6767F}" srcOrd="1" destOrd="0" parTransId="{4F4D0002-029E-42D8-BB32-A68EE87AE287}" sibTransId="{3C7535CC-F3A6-4924-AC47-858E53D692C6}"/>
    <dgm:cxn modelId="{E74996F9-633E-4C23-AF42-9FA44C65CC57}" type="presOf" srcId="{9235A8A3-837A-462F-802D-6B70FFE6767F}" destId="{7FEF580B-2C19-40D4-BF1E-428CFE3018D2}" srcOrd="0" destOrd="0" presId="urn:microsoft.com/office/officeart/2008/layout/VerticalCurvedList"/>
    <dgm:cxn modelId="{A908E7A6-E0B6-4244-9FC2-20B11F9CDB38}" type="presParOf" srcId="{2C0B2076-4FBD-4FC0-8891-736FE3EF45C1}" destId="{FB5BB241-223D-40EF-A7D8-4098A2A26457}" srcOrd="0" destOrd="0" presId="urn:microsoft.com/office/officeart/2008/layout/VerticalCurvedList"/>
    <dgm:cxn modelId="{6EBB0B11-E242-4F41-B773-FC3E4A883727}" type="presParOf" srcId="{FB5BB241-223D-40EF-A7D8-4098A2A26457}" destId="{0E5E6916-6F33-4A69-A4F0-3A5E0E1D7553}" srcOrd="0" destOrd="0" presId="urn:microsoft.com/office/officeart/2008/layout/VerticalCurvedList"/>
    <dgm:cxn modelId="{C6EF56AE-8D32-4D20-B22B-4C56D5BFB821}" type="presParOf" srcId="{0E5E6916-6F33-4A69-A4F0-3A5E0E1D7553}" destId="{4FABF881-E1E7-467D-A7F2-CFECCF50D562}" srcOrd="0" destOrd="0" presId="urn:microsoft.com/office/officeart/2008/layout/VerticalCurvedList"/>
    <dgm:cxn modelId="{53882BD4-3796-4900-BB08-ABDD3E7A23F5}" type="presParOf" srcId="{0E5E6916-6F33-4A69-A4F0-3A5E0E1D7553}" destId="{76EEBA22-7744-401D-AC54-E2D45759DB11}" srcOrd="1" destOrd="0" presId="urn:microsoft.com/office/officeart/2008/layout/VerticalCurvedList"/>
    <dgm:cxn modelId="{1B67A02F-D123-4E56-8C36-EC8CE44E4940}" type="presParOf" srcId="{0E5E6916-6F33-4A69-A4F0-3A5E0E1D7553}" destId="{0C766B9D-06E8-465A-BA48-0D3315C85C62}" srcOrd="2" destOrd="0" presId="urn:microsoft.com/office/officeart/2008/layout/VerticalCurvedList"/>
    <dgm:cxn modelId="{8B7526D0-13A8-401D-8839-7104CD11BE0C}" type="presParOf" srcId="{0E5E6916-6F33-4A69-A4F0-3A5E0E1D7553}" destId="{C9FE3971-507D-4008-82A2-C6A8A29635F9}" srcOrd="3" destOrd="0" presId="urn:microsoft.com/office/officeart/2008/layout/VerticalCurvedList"/>
    <dgm:cxn modelId="{016B030B-A898-404A-B8DC-DA47EE23762D}" type="presParOf" srcId="{FB5BB241-223D-40EF-A7D8-4098A2A26457}" destId="{FFD7E8E9-B493-453E-B5BF-3BF49467B1F1}" srcOrd="1" destOrd="0" presId="urn:microsoft.com/office/officeart/2008/layout/VerticalCurvedList"/>
    <dgm:cxn modelId="{56CBA548-84F0-4BA0-9E2A-747C63378885}" type="presParOf" srcId="{FB5BB241-223D-40EF-A7D8-4098A2A26457}" destId="{8740F3D9-4808-4678-93AB-0C494FD3A172}" srcOrd="2" destOrd="0" presId="urn:microsoft.com/office/officeart/2008/layout/VerticalCurvedList"/>
    <dgm:cxn modelId="{2A9E9B99-AE87-47DD-9391-1FAA19F262AE}" type="presParOf" srcId="{8740F3D9-4808-4678-93AB-0C494FD3A172}" destId="{DA2203F8-6210-4510-AF95-4E154666DBE7}" srcOrd="0" destOrd="0" presId="urn:microsoft.com/office/officeart/2008/layout/VerticalCurvedList"/>
    <dgm:cxn modelId="{FEE64690-C312-41C2-980A-2B766ECE5A10}" type="presParOf" srcId="{FB5BB241-223D-40EF-A7D8-4098A2A26457}" destId="{7FEF580B-2C19-40D4-BF1E-428CFE3018D2}" srcOrd="3" destOrd="0" presId="urn:microsoft.com/office/officeart/2008/layout/VerticalCurvedList"/>
    <dgm:cxn modelId="{AD6918E6-6336-44F8-B7E4-301F67EDDDE9}" type="presParOf" srcId="{FB5BB241-223D-40EF-A7D8-4098A2A26457}" destId="{82BAA892-CE33-4B84-8554-A248AA2B894E}" srcOrd="4" destOrd="0" presId="urn:microsoft.com/office/officeart/2008/layout/VerticalCurvedList"/>
    <dgm:cxn modelId="{1D4652DC-3AE0-4361-8619-08CF9DF0698D}" type="presParOf" srcId="{82BAA892-CE33-4B84-8554-A248AA2B894E}" destId="{3D62B5B3-223C-454B-A488-063B6E1A4E25}" srcOrd="0" destOrd="0" presId="urn:microsoft.com/office/officeart/2008/layout/VerticalCurvedList"/>
    <dgm:cxn modelId="{E16CFF31-F67A-436E-AEC9-826E91407BDC}" type="presParOf" srcId="{FB5BB241-223D-40EF-A7D8-4098A2A26457}" destId="{4E2E5D7C-A0B3-426D-B648-92AD24AC85A0}" srcOrd="5" destOrd="0" presId="urn:microsoft.com/office/officeart/2008/layout/VerticalCurvedList"/>
    <dgm:cxn modelId="{47DF78C3-2E82-44F6-9362-1C8686CF0A82}" type="presParOf" srcId="{FB5BB241-223D-40EF-A7D8-4098A2A26457}" destId="{26F5ECAF-9B6E-40A5-94BC-B159CFF87A29}" srcOrd="6" destOrd="0" presId="urn:microsoft.com/office/officeart/2008/layout/VerticalCurvedList"/>
    <dgm:cxn modelId="{BA55B09A-ACE2-47F2-AA7E-ACE0213FEC15}"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t>Người được tổ chức chính trị, tổ chức chính trị - xã hội, tổ chức xã hội, lực lượng vũ trang nhân dân, cơ quan nhà nước </a:t>
          </a:r>
          <a:r>
            <a:rPr lang="vi-VN" sz="2000" b="0" i="0" dirty="0">
              <a:solidFill>
                <a:srgbClr val="FF0000"/>
              </a:solidFill>
            </a:rPr>
            <a:t>ở trung ương giới thiệu ứng cử</a:t>
          </a:r>
          <a:r>
            <a:rPr lang="vi-VN" sz="2000" b="0" i="0" dirty="0"/>
            <a:t> nộp 2 bộ Hồ sơ ứng cử đại biểu Quốc hội </a:t>
          </a:r>
          <a:r>
            <a:rPr lang="vi-VN" sz="2000" b="0" i="0" dirty="0">
              <a:solidFill>
                <a:srgbClr val="FF0000"/>
              </a:solidFill>
            </a:rPr>
            <a:t>tại Hội đồng bầu cử quốc gia.</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1800" b="0" i="0" dirty="0"/>
            <a:t>Người được tổ chức chính trị, tổ chức chính trị - xã hội, tổ chức xã hội, đơn vị vũ trang nhân dân, cơ quan nhà nước, đơn vị sự nghiệp, tổ chức kinh tế </a:t>
          </a:r>
          <a:r>
            <a:rPr lang="vi-VN" sz="1800" b="1" i="0" dirty="0">
              <a:solidFill>
                <a:srgbClr val="FF0000"/>
              </a:solidFill>
            </a:rPr>
            <a:t>ở địa phương giới thiệu và người tự ứng cử</a:t>
          </a:r>
          <a:r>
            <a:rPr lang="vi-VN" sz="1800" b="0" i="0" dirty="0"/>
            <a:t> nộp 2 bộ hồ sơ ứng cử </a:t>
          </a:r>
          <a:r>
            <a:rPr lang="vi-VN" sz="1800" b="1" i="0" dirty="0">
              <a:solidFill>
                <a:srgbClr val="FF0000"/>
              </a:solidFill>
            </a:rPr>
            <a:t>tại Ủy ban bầu cử ở tỉnh nơi mình cư trú hoặc công tác thường xuyên</a:t>
          </a:r>
          <a:r>
            <a:rPr lang="vi-VN" sz="1800" b="0" i="0" dirty="0"/>
            <a:t>.</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endParaRPr lang="vi-VN" sz="1500" b="1" i="0" dirty="0">
            <a:solidFill>
              <a:srgbClr val="FF0000"/>
            </a:solidFill>
          </a:endParaRPr>
        </a:p>
        <a:p>
          <a:r>
            <a:rPr lang="vi-VN" sz="1800" b="1" i="0" dirty="0">
              <a:solidFill>
                <a:srgbClr val="FF0000"/>
              </a:solidFill>
            </a:rPr>
            <a:t>Lưu ý</a:t>
          </a:r>
          <a:r>
            <a:rPr lang="vi-VN" sz="1800" b="0" i="0" dirty="0"/>
            <a:t>, công dân chỉ được nộp hồ sơ ứng cử làm đại biểu Hội đồng nhân dân tối đa </a:t>
          </a:r>
          <a:r>
            <a:rPr lang="vi-VN" sz="1800" b="1" i="0" dirty="0">
              <a:solidFill>
                <a:srgbClr val="FF0000"/>
              </a:solidFill>
            </a:rPr>
            <a:t>ở hai cấp trong cùng một nhiệm kỳ</a:t>
          </a:r>
          <a:r>
            <a:rPr lang="vi-VN" sz="1800" b="0" i="0" dirty="0"/>
            <a:t>; nếu nộp hồ sơ ứng cử </a:t>
          </a:r>
          <a:r>
            <a:rPr lang="vi-VN" sz="1800" b="1" i="0" dirty="0">
              <a:solidFill>
                <a:srgbClr val="FF0000"/>
              </a:solidFill>
            </a:rPr>
            <a:t>đại biểu Quốc hội </a:t>
          </a:r>
          <a:r>
            <a:rPr lang="vi-VN" sz="1800" b="0" i="0" dirty="0"/>
            <a:t>thì </a:t>
          </a:r>
          <a:r>
            <a:rPr lang="vi-VN" sz="1800" b="1" i="0" dirty="0">
              <a:solidFill>
                <a:srgbClr val="FF0000"/>
              </a:solidFill>
            </a:rPr>
            <a:t>chỉ được nộp hồ sơ ứng cử làm đại biểu Hội đồng nhân dân ở một cấp.</a:t>
          </a:r>
        </a:p>
        <a:p>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EDBFC21B-EFD3-4CA3-B49E-ACBD7BE2117D}" type="presOf" srcId="{52744F47-0F35-4C14-A70E-847CC5808541}" destId="{2C0B2076-4FBD-4FC0-8891-736FE3EF45C1}" srcOrd="0" destOrd="0" presId="urn:microsoft.com/office/officeart/2008/layout/VerticalCurvedList"/>
    <dgm:cxn modelId="{5700B126-57E0-4266-B8B0-2EC220844594}" type="presOf" srcId="{09795FC3-E1C0-43E2-96EC-1A5E0604F358}" destId="{76EEBA22-7744-401D-AC54-E2D45759DB1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926F5E47-D2B4-40F9-93DF-01A232EDBC2F}" type="presOf" srcId="{9235A8A3-837A-462F-802D-6B70FFE6767F}" destId="{7FEF580B-2C19-40D4-BF1E-428CFE3018D2}"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0D40199B-A674-448B-BBB8-1115220A89B8}" type="presOf" srcId="{9C4F3BA6-C945-4489-9FFD-634DB6D36268}" destId="{4E2E5D7C-A0B3-426D-B648-92AD24AC85A0}"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1F447BF3-DE87-4641-A503-5986BD88113B}" type="presOf" srcId="{BB4788A1-6B93-4A09-B334-44B24037628D}" destId="{FFD7E8E9-B493-453E-B5BF-3BF49467B1F1}" srcOrd="0" destOrd="0" presId="urn:microsoft.com/office/officeart/2008/layout/VerticalCurvedList"/>
    <dgm:cxn modelId="{61EFA5C5-8B01-4243-803E-307A45AF4F4D}" type="presParOf" srcId="{2C0B2076-4FBD-4FC0-8891-736FE3EF45C1}" destId="{FB5BB241-223D-40EF-A7D8-4098A2A26457}" srcOrd="0" destOrd="0" presId="urn:microsoft.com/office/officeart/2008/layout/VerticalCurvedList"/>
    <dgm:cxn modelId="{599BFF39-B31A-41B5-8CC5-1CE60CD100AB}" type="presParOf" srcId="{FB5BB241-223D-40EF-A7D8-4098A2A26457}" destId="{0E5E6916-6F33-4A69-A4F0-3A5E0E1D7553}" srcOrd="0" destOrd="0" presId="urn:microsoft.com/office/officeart/2008/layout/VerticalCurvedList"/>
    <dgm:cxn modelId="{DC32B854-6A71-445D-A2A7-A2B4068B64C0}" type="presParOf" srcId="{0E5E6916-6F33-4A69-A4F0-3A5E0E1D7553}" destId="{4FABF881-E1E7-467D-A7F2-CFECCF50D562}" srcOrd="0" destOrd="0" presId="urn:microsoft.com/office/officeart/2008/layout/VerticalCurvedList"/>
    <dgm:cxn modelId="{DA324D21-8CB7-463A-9067-7E817F37B1AE}" type="presParOf" srcId="{0E5E6916-6F33-4A69-A4F0-3A5E0E1D7553}" destId="{76EEBA22-7744-401D-AC54-E2D45759DB11}" srcOrd="1" destOrd="0" presId="urn:microsoft.com/office/officeart/2008/layout/VerticalCurvedList"/>
    <dgm:cxn modelId="{98174004-24AD-472A-97B6-7D20260E8604}" type="presParOf" srcId="{0E5E6916-6F33-4A69-A4F0-3A5E0E1D7553}" destId="{0C766B9D-06E8-465A-BA48-0D3315C85C62}" srcOrd="2" destOrd="0" presId="urn:microsoft.com/office/officeart/2008/layout/VerticalCurvedList"/>
    <dgm:cxn modelId="{99120644-E582-4C6C-B03B-2C337721483A}" type="presParOf" srcId="{0E5E6916-6F33-4A69-A4F0-3A5E0E1D7553}" destId="{C9FE3971-507D-4008-82A2-C6A8A29635F9}" srcOrd="3" destOrd="0" presId="urn:microsoft.com/office/officeart/2008/layout/VerticalCurvedList"/>
    <dgm:cxn modelId="{A1D17F82-62AA-4CC5-8C2D-A81E08C40946}" type="presParOf" srcId="{FB5BB241-223D-40EF-A7D8-4098A2A26457}" destId="{FFD7E8E9-B493-453E-B5BF-3BF49467B1F1}" srcOrd="1" destOrd="0" presId="urn:microsoft.com/office/officeart/2008/layout/VerticalCurvedList"/>
    <dgm:cxn modelId="{611B133F-163D-4B1D-BB2C-754BEB9446EE}" type="presParOf" srcId="{FB5BB241-223D-40EF-A7D8-4098A2A26457}" destId="{8740F3D9-4808-4678-93AB-0C494FD3A172}" srcOrd="2" destOrd="0" presId="urn:microsoft.com/office/officeart/2008/layout/VerticalCurvedList"/>
    <dgm:cxn modelId="{6366E6EC-30EB-4E26-870A-8CAE55EAB14D}" type="presParOf" srcId="{8740F3D9-4808-4678-93AB-0C494FD3A172}" destId="{DA2203F8-6210-4510-AF95-4E154666DBE7}" srcOrd="0" destOrd="0" presId="urn:microsoft.com/office/officeart/2008/layout/VerticalCurvedList"/>
    <dgm:cxn modelId="{745E37D0-F033-415B-AC1C-8F8B9DC3DF61}" type="presParOf" srcId="{FB5BB241-223D-40EF-A7D8-4098A2A26457}" destId="{7FEF580B-2C19-40D4-BF1E-428CFE3018D2}" srcOrd="3" destOrd="0" presId="urn:microsoft.com/office/officeart/2008/layout/VerticalCurvedList"/>
    <dgm:cxn modelId="{09DF00A2-FAA9-43A5-81FC-A2EFE1B6C9D8}" type="presParOf" srcId="{FB5BB241-223D-40EF-A7D8-4098A2A26457}" destId="{82BAA892-CE33-4B84-8554-A248AA2B894E}" srcOrd="4" destOrd="0" presId="urn:microsoft.com/office/officeart/2008/layout/VerticalCurvedList"/>
    <dgm:cxn modelId="{1F8FCE9F-E70F-4D9F-970F-73180EB4D203}" type="presParOf" srcId="{82BAA892-CE33-4B84-8554-A248AA2B894E}" destId="{3D62B5B3-223C-454B-A488-063B6E1A4E25}" srcOrd="0" destOrd="0" presId="urn:microsoft.com/office/officeart/2008/layout/VerticalCurvedList"/>
    <dgm:cxn modelId="{7E1046BF-F89E-41A3-88C2-D648899D6CB1}" type="presParOf" srcId="{FB5BB241-223D-40EF-A7D8-4098A2A26457}" destId="{4E2E5D7C-A0B3-426D-B648-92AD24AC85A0}" srcOrd="5" destOrd="0" presId="urn:microsoft.com/office/officeart/2008/layout/VerticalCurvedList"/>
    <dgm:cxn modelId="{0B2CE3A5-CAFD-4104-A98F-9D579BAFEF66}" type="presParOf" srcId="{FB5BB241-223D-40EF-A7D8-4098A2A26457}" destId="{26F5ECAF-9B6E-40A5-94BC-B159CFF87A29}" srcOrd="6" destOrd="0" presId="urn:microsoft.com/office/officeart/2008/layout/VerticalCurvedList"/>
    <dgm:cxn modelId="{FFAC6345-4423-45F9-85ED-3FDAC25498D3}"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1" i="0" dirty="0">
              <a:solidFill>
                <a:srgbClr val="FF0000"/>
              </a:solidFill>
            </a:rPr>
            <a:t>1. Mọi công dân </a:t>
          </a:r>
          <a:r>
            <a:rPr lang="vi-VN" sz="2000" b="0" i="0" dirty="0"/>
            <a:t>có quyền bầu cử đều được ghi tên vào danh sách cử tri và được phát thẻ cử tri, trừ các trường hợp quy định tại khoản 1 Điều 30 của Luật này.</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2400" b="0" i="0" dirty="0"/>
            <a:t>2. Mỗi công dân chỉ được ghi tên vào một danh sách cử tri </a:t>
          </a:r>
          <a:r>
            <a:rPr lang="vi-VN" sz="2400" b="1" i="0" dirty="0">
              <a:solidFill>
                <a:srgbClr val="FF0000"/>
              </a:solidFill>
            </a:rPr>
            <a:t>ở nơi mình thường trú hoặc tạm trú</a:t>
          </a:r>
          <a:r>
            <a:rPr lang="vi-VN" sz="2400" b="0" i="0" dirty="0"/>
            <a:t>.</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1800" b="0" i="0" dirty="0"/>
            <a:t>3. Cử tri là người tạm trú và có thời gian </a:t>
          </a:r>
          <a:r>
            <a:rPr lang="vi-VN" sz="1800" b="1" i="0" dirty="0">
              <a:solidFill>
                <a:srgbClr val="FF0000"/>
              </a:solidFill>
            </a:rPr>
            <a:t>đăng ký tạm trú tại địa phương chưa đủ 12 tháng</a:t>
          </a:r>
          <a:r>
            <a:rPr lang="vi-VN" sz="1800" b="0" i="0" dirty="0"/>
            <a:t>, cử tri là quân nhân ở các đơn vị vũ trang nhân dân được ghi tên vào danh sách cử tri để bầu đại biểu Quốc hội, đại biểu Hội đồng nhân dân cấp tỉnh, cấp huyện </a:t>
          </a:r>
          <a:r>
            <a:rPr lang="vi-VN" sz="1800" b="1" i="0" dirty="0">
              <a:solidFill>
                <a:srgbClr val="FF0000"/>
              </a:solidFill>
            </a:rPr>
            <a:t>ở nơi tạm trú hoặc đóng quân.</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ABF4463B-2B8F-4BF6-AF8F-6591952B8008}" type="presOf" srcId="{09795FC3-E1C0-43E2-96EC-1A5E0604F358}" destId="{76EEBA22-7744-401D-AC54-E2D45759DB11}" srcOrd="0" destOrd="0" presId="urn:microsoft.com/office/officeart/2008/layout/VerticalCurvedList"/>
    <dgm:cxn modelId="{D5E1AA4F-7292-49F3-A6D1-C0A8785E1018}" type="presOf" srcId="{9235A8A3-837A-462F-802D-6B70FFE6767F}" destId="{7FEF580B-2C19-40D4-BF1E-428CFE3018D2}" srcOrd="0" destOrd="0" presId="urn:microsoft.com/office/officeart/2008/layout/VerticalCurvedList"/>
    <dgm:cxn modelId="{1D856571-A329-4943-922B-89C3A1C7D54D}" type="presOf" srcId="{9C4F3BA6-C945-4489-9FFD-634DB6D36268}" destId="{4E2E5D7C-A0B3-426D-B648-92AD24AC85A0}"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FD8AF9B1-9EFC-480E-880C-1693C56532F7}" srcId="{52744F47-0F35-4C14-A70E-847CC5808541}" destId="{9235A8A3-837A-462F-802D-6B70FFE6767F}" srcOrd="1" destOrd="0" parTransId="{4F4D0002-029E-42D8-BB32-A68EE87AE287}" sibTransId="{3C7535CC-F3A6-4924-AC47-858E53D692C6}"/>
    <dgm:cxn modelId="{6D41CFDF-B7A4-4C47-A609-1A9A6BD58D90}" type="presOf" srcId="{52744F47-0F35-4C14-A70E-847CC5808541}" destId="{2C0B2076-4FBD-4FC0-8891-736FE3EF45C1}" srcOrd="0" destOrd="0" presId="urn:microsoft.com/office/officeart/2008/layout/VerticalCurvedList"/>
    <dgm:cxn modelId="{2A206BED-2243-4B55-924A-3DBD36DF28F1}" type="presOf" srcId="{BB4788A1-6B93-4A09-B334-44B24037628D}" destId="{FFD7E8E9-B493-453E-B5BF-3BF49467B1F1}" srcOrd="0" destOrd="0" presId="urn:microsoft.com/office/officeart/2008/layout/VerticalCurvedList"/>
    <dgm:cxn modelId="{ADA56411-CF7F-4148-BA8C-CEE6894E0813}" type="presParOf" srcId="{2C0B2076-4FBD-4FC0-8891-736FE3EF45C1}" destId="{FB5BB241-223D-40EF-A7D8-4098A2A26457}" srcOrd="0" destOrd="0" presId="urn:microsoft.com/office/officeart/2008/layout/VerticalCurvedList"/>
    <dgm:cxn modelId="{D4B7E441-144E-4F93-A4FD-1D0424EF8555}" type="presParOf" srcId="{FB5BB241-223D-40EF-A7D8-4098A2A26457}" destId="{0E5E6916-6F33-4A69-A4F0-3A5E0E1D7553}" srcOrd="0" destOrd="0" presId="urn:microsoft.com/office/officeart/2008/layout/VerticalCurvedList"/>
    <dgm:cxn modelId="{634854D1-9136-414A-B27D-32C680F5AE5D}" type="presParOf" srcId="{0E5E6916-6F33-4A69-A4F0-3A5E0E1D7553}" destId="{4FABF881-E1E7-467D-A7F2-CFECCF50D562}" srcOrd="0" destOrd="0" presId="urn:microsoft.com/office/officeart/2008/layout/VerticalCurvedList"/>
    <dgm:cxn modelId="{AEF326DB-0A07-433F-AD15-74B762EB0A57}" type="presParOf" srcId="{0E5E6916-6F33-4A69-A4F0-3A5E0E1D7553}" destId="{76EEBA22-7744-401D-AC54-E2D45759DB11}" srcOrd="1" destOrd="0" presId="urn:microsoft.com/office/officeart/2008/layout/VerticalCurvedList"/>
    <dgm:cxn modelId="{D54F1018-AD17-44B8-8055-FCC5C96FF0C1}" type="presParOf" srcId="{0E5E6916-6F33-4A69-A4F0-3A5E0E1D7553}" destId="{0C766B9D-06E8-465A-BA48-0D3315C85C62}" srcOrd="2" destOrd="0" presId="urn:microsoft.com/office/officeart/2008/layout/VerticalCurvedList"/>
    <dgm:cxn modelId="{12DE96AA-9B36-42EA-806B-9ACF7959F714}" type="presParOf" srcId="{0E5E6916-6F33-4A69-A4F0-3A5E0E1D7553}" destId="{C9FE3971-507D-4008-82A2-C6A8A29635F9}" srcOrd="3" destOrd="0" presId="urn:microsoft.com/office/officeart/2008/layout/VerticalCurvedList"/>
    <dgm:cxn modelId="{EF57CDBA-AF11-43E0-A425-FF1A1362EC38}" type="presParOf" srcId="{FB5BB241-223D-40EF-A7D8-4098A2A26457}" destId="{FFD7E8E9-B493-453E-B5BF-3BF49467B1F1}" srcOrd="1" destOrd="0" presId="urn:microsoft.com/office/officeart/2008/layout/VerticalCurvedList"/>
    <dgm:cxn modelId="{8767D600-1198-455A-9800-0EF7114612E2}" type="presParOf" srcId="{FB5BB241-223D-40EF-A7D8-4098A2A26457}" destId="{8740F3D9-4808-4678-93AB-0C494FD3A172}" srcOrd="2" destOrd="0" presId="urn:microsoft.com/office/officeart/2008/layout/VerticalCurvedList"/>
    <dgm:cxn modelId="{A50D4E70-21F3-49D3-B330-DEB0007490ED}" type="presParOf" srcId="{8740F3D9-4808-4678-93AB-0C494FD3A172}" destId="{DA2203F8-6210-4510-AF95-4E154666DBE7}" srcOrd="0" destOrd="0" presId="urn:microsoft.com/office/officeart/2008/layout/VerticalCurvedList"/>
    <dgm:cxn modelId="{43952931-F645-4E15-B492-175392384D74}" type="presParOf" srcId="{FB5BB241-223D-40EF-A7D8-4098A2A26457}" destId="{7FEF580B-2C19-40D4-BF1E-428CFE3018D2}" srcOrd="3" destOrd="0" presId="urn:microsoft.com/office/officeart/2008/layout/VerticalCurvedList"/>
    <dgm:cxn modelId="{3F8177CF-671F-477C-AA3E-C09730F59D6A}" type="presParOf" srcId="{FB5BB241-223D-40EF-A7D8-4098A2A26457}" destId="{82BAA892-CE33-4B84-8554-A248AA2B894E}" srcOrd="4" destOrd="0" presId="urn:microsoft.com/office/officeart/2008/layout/VerticalCurvedList"/>
    <dgm:cxn modelId="{8228DC2B-6112-4119-9D95-EE5C4255AFF6}" type="presParOf" srcId="{82BAA892-CE33-4B84-8554-A248AA2B894E}" destId="{3D62B5B3-223C-454B-A488-063B6E1A4E25}" srcOrd="0" destOrd="0" presId="urn:microsoft.com/office/officeart/2008/layout/VerticalCurvedList"/>
    <dgm:cxn modelId="{F4504DE0-5CDB-41C1-9E08-5EC92DA87BF7}" type="presParOf" srcId="{FB5BB241-223D-40EF-A7D8-4098A2A26457}" destId="{4E2E5D7C-A0B3-426D-B648-92AD24AC85A0}" srcOrd="5" destOrd="0" presId="urn:microsoft.com/office/officeart/2008/layout/VerticalCurvedList"/>
    <dgm:cxn modelId="{39441FD6-1F06-40C1-9566-6F166CB858A1}" type="presParOf" srcId="{FB5BB241-223D-40EF-A7D8-4098A2A26457}" destId="{26F5ECAF-9B6E-40A5-94BC-B159CFF87A29}" srcOrd="6" destOrd="0" presId="urn:microsoft.com/office/officeart/2008/layout/VerticalCurvedList"/>
    <dgm:cxn modelId="{1752D74E-3864-4907-9E68-5F4FF6D15662}"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1800" b="0" i="0" dirty="0"/>
            <a:t>4</a:t>
          </a:r>
          <a:r>
            <a:rPr lang="vi-VN" sz="1800" b="0" i="0" dirty="0">
              <a:solidFill>
                <a:srgbClr val="FF0000"/>
              </a:solidFill>
            </a:rPr>
            <a:t>. Công dân Việt Nam ở nước ngoài </a:t>
          </a:r>
          <a:r>
            <a:rPr lang="vi-VN" sz="1800" b="0" i="0" dirty="0"/>
            <a:t>trở về Việt Nam trong khoảng thời gian </a:t>
          </a:r>
          <a:r>
            <a:rPr lang="vi-VN" sz="1800" b="0" i="0" dirty="0">
              <a:solidFill>
                <a:srgbClr val="FF0000"/>
              </a:solidFill>
            </a:rPr>
            <a:t>từ sau khi danh sách cử tri đã được niêm yết đến trước thời điểm bắt đầu bỏ phiếu 24 giờ</a:t>
          </a:r>
          <a:r>
            <a:rPr lang="vi-VN" sz="1800" b="0" i="0" dirty="0"/>
            <a:t>, thì đến Ủy ban nhân dân cấp xã xuất trình Hộ chiếu có ghi quốc tịch Việt Nam để được ghi tên vào danh sách cử tri và nhận thẻ cử tri bầu đại biểu Quốc hội và đại biểu Hội đồng nhân dân cấp tỉnh, cấp huyện, cấp xã (nếu xuất trình tại nơi đăng ký thường trú) hoặc bầu đại biểu Quốc hội và đại biểu Hội đồng nhân dân cấp tỉnh, cấp huyện (nêu xuất trình tại nơi đăng ký tạm trú).</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2000" b="0" i="0" dirty="0"/>
            <a:t>5. Cử tri là người đang bị tạm giam, tạm giữ, người đang chấp hành biện pháp đưa vào cơ sở giáo dục bắt buộc, cơ sở cai nghiện bắt buộc </a:t>
          </a:r>
          <a:r>
            <a:rPr lang="vi-VN" sz="2000" b="1" i="0" dirty="0">
              <a:solidFill>
                <a:srgbClr val="FF0000"/>
              </a:solidFill>
            </a:rPr>
            <a:t>được ghi tên vào danh sách cử tri để bầu đại biểu Quốc hội và đại biểu Hội đồng nhân dân cấp tỉnh nơi người đó đang bị tạm giam</a:t>
          </a:r>
          <a:r>
            <a:rPr lang="vi-VN" sz="2000" b="0" i="0" dirty="0"/>
            <a:t>, tạm giữ, đang chấp hành biện pháp đưa vào cơ sở giáo dục bắt buộc, cơ sở cai nghiện bắt buộc.</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2"/>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2"/>
      <dgm:spPr/>
    </dgm:pt>
    <dgm:pt modelId="{C9FE3971-507D-4008-82A2-C6A8A29635F9}" type="pres">
      <dgm:prSet presAssocID="{52744F47-0F35-4C14-A70E-847CC5808541}" presName="dstNode" presStyleLbl="node1" presStyleIdx="0" presStyleCnt="2"/>
      <dgm:spPr/>
    </dgm:pt>
    <dgm:pt modelId="{FFD7E8E9-B493-453E-B5BF-3BF49467B1F1}" type="pres">
      <dgm:prSet presAssocID="{BB4788A1-6B93-4A09-B334-44B24037628D}" presName="text_1" presStyleLbl="node1" presStyleIdx="0" presStyleCnt="2"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2"/>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2"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2"/>
      <dgm:spPr>
        <a:blipFill rotWithShape="0">
          <a:blip xmlns:r="http://schemas.openxmlformats.org/officeDocument/2006/relationships" r:embed="rId1"/>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02BAF16A-5D5A-4F8D-924D-A5ECB5BD8936}" type="presOf" srcId="{9235A8A3-837A-462F-802D-6B70FFE6767F}" destId="{7FEF580B-2C19-40D4-BF1E-428CFE3018D2}" srcOrd="0" destOrd="0" presId="urn:microsoft.com/office/officeart/2008/layout/VerticalCurvedList"/>
    <dgm:cxn modelId="{475E7074-AC9D-4A4A-8DD0-0126E8602FBE}" type="presOf" srcId="{52744F47-0F35-4C14-A70E-847CC5808541}" destId="{2C0B2076-4FBD-4FC0-8891-736FE3EF45C1}" srcOrd="0" destOrd="0" presId="urn:microsoft.com/office/officeart/2008/layout/VerticalCurvedList"/>
    <dgm:cxn modelId="{CD505BB1-9440-4974-A259-D8CF4346D785}" type="presOf" srcId="{BB4788A1-6B93-4A09-B334-44B24037628D}" destId="{FFD7E8E9-B493-453E-B5BF-3BF49467B1F1}"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4EAE34CD-4509-46D9-AB26-BC932CF38191}" type="presOf" srcId="{09795FC3-E1C0-43E2-96EC-1A5E0604F358}" destId="{76EEBA22-7744-401D-AC54-E2D45759DB11}" srcOrd="0" destOrd="0" presId="urn:microsoft.com/office/officeart/2008/layout/VerticalCurvedList"/>
    <dgm:cxn modelId="{8E010868-2B6E-4B4C-B311-2A3980C611B8}" type="presParOf" srcId="{2C0B2076-4FBD-4FC0-8891-736FE3EF45C1}" destId="{FB5BB241-223D-40EF-A7D8-4098A2A26457}" srcOrd="0" destOrd="0" presId="urn:microsoft.com/office/officeart/2008/layout/VerticalCurvedList"/>
    <dgm:cxn modelId="{59FD3387-4ADC-4FBF-9673-1073F809B18A}" type="presParOf" srcId="{FB5BB241-223D-40EF-A7D8-4098A2A26457}" destId="{0E5E6916-6F33-4A69-A4F0-3A5E0E1D7553}" srcOrd="0" destOrd="0" presId="urn:microsoft.com/office/officeart/2008/layout/VerticalCurvedList"/>
    <dgm:cxn modelId="{27EE7F09-0B23-4EDD-88B8-518B23253BC3}" type="presParOf" srcId="{0E5E6916-6F33-4A69-A4F0-3A5E0E1D7553}" destId="{4FABF881-E1E7-467D-A7F2-CFECCF50D562}" srcOrd="0" destOrd="0" presId="urn:microsoft.com/office/officeart/2008/layout/VerticalCurvedList"/>
    <dgm:cxn modelId="{721961A9-A1C6-4903-BAED-23C056492DF6}" type="presParOf" srcId="{0E5E6916-6F33-4A69-A4F0-3A5E0E1D7553}" destId="{76EEBA22-7744-401D-AC54-E2D45759DB11}" srcOrd="1" destOrd="0" presId="urn:microsoft.com/office/officeart/2008/layout/VerticalCurvedList"/>
    <dgm:cxn modelId="{E8D65102-D8EA-4B3F-9E7B-1B0EF2A6A581}" type="presParOf" srcId="{0E5E6916-6F33-4A69-A4F0-3A5E0E1D7553}" destId="{0C766B9D-06E8-465A-BA48-0D3315C85C62}" srcOrd="2" destOrd="0" presId="urn:microsoft.com/office/officeart/2008/layout/VerticalCurvedList"/>
    <dgm:cxn modelId="{80F96DC4-304E-44DB-9C05-3D147313AD74}" type="presParOf" srcId="{0E5E6916-6F33-4A69-A4F0-3A5E0E1D7553}" destId="{C9FE3971-507D-4008-82A2-C6A8A29635F9}" srcOrd="3" destOrd="0" presId="urn:microsoft.com/office/officeart/2008/layout/VerticalCurvedList"/>
    <dgm:cxn modelId="{52C8E661-1586-49B9-9477-6AB255F73822}" type="presParOf" srcId="{FB5BB241-223D-40EF-A7D8-4098A2A26457}" destId="{FFD7E8E9-B493-453E-B5BF-3BF49467B1F1}" srcOrd="1" destOrd="0" presId="urn:microsoft.com/office/officeart/2008/layout/VerticalCurvedList"/>
    <dgm:cxn modelId="{980F927B-A5CF-4606-88A7-ACA40FCC9691}" type="presParOf" srcId="{FB5BB241-223D-40EF-A7D8-4098A2A26457}" destId="{8740F3D9-4808-4678-93AB-0C494FD3A172}" srcOrd="2" destOrd="0" presId="urn:microsoft.com/office/officeart/2008/layout/VerticalCurvedList"/>
    <dgm:cxn modelId="{5F2638E7-AD70-4C1F-9B2C-1B1364D84E6D}" type="presParOf" srcId="{8740F3D9-4808-4678-93AB-0C494FD3A172}" destId="{DA2203F8-6210-4510-AF95-4E154666DBE7}" srcOrd="0" destOrd="0" presId="urn:microsoft.com/office/officeart/2008/layout/VerticalCurvedList"/>
    <dgm:cxn modelId="{518D73CD-3B48-48C0-8123-ED971EA1B479}" type="presParOf" srcId="{FB5BB241-223D-40EF-A7D8-4098A2A26457}" destId="{7FEF580B-2C19-40D4-BF1E-428CFE3018D2}" srcOrd="3" destOrd="0" presId="urn:microsoft.com/office/officeart/2008/layout/VerticalCurvedList"/>
    <dgm:cxn modelId="{B28EEC96-26E5-4BBA-BAF2-0CC5F8D6CD3A}" type="presParOf" srcId="{FB5BB241-223D-40EF-A7D8-4098A2A26457}" destId="{82BAA892-CE33-4B84-8554-A248AA2B894E}" srcOrd="4" destOrd="0" presId="urn:microsoft.com/office/officeart/2008/layout/VerticalCurvedList"/>
    <dgm:cxn modelId="{AAF23553-BBE4-4603-BCBB-3F0B0B6B80E7}" type="presParOf" srcId="{82BAA892-CE33-4B84-8554-A248AA2B894E}" destId="{3D62B5B3-223C-454B-A488-063B6E1A4E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t>1. </a:t>
          </a:r>
          <a:r>
            <a:rPr lang="vi-VN" sz="2000" b="0" i="0" dirty="0">
              <a:solidFill>
                <a:srgbClr val="FF0000"/>
              </a:solidFill>
            </a:rPr>
            <a:t>Người đang bị tước quyền bầu cử </a:t>
          </a:r>
          <a:r>
            <a:rPr lang="vi-VN" sz="2000" b="0" i="0" dirty="0"/>
            <a:t>theo bản án, quyết định của Tòa án đã có hiệu lực pháp luật, </a:t>
          </a:r>
          <a:r>
            <a:rPr lang="vi-VN" sz="2000" b="0" i="0" dirty="0">
              <a:solidFill>
                <a:srgbClr val="FF0000"/>
              </a:solidFill>
            </a:rPr>
            <a:t>người bị kết án tử hình</a:t>
          </a:r>
          <a:r>
            <a:rPr lang="vi-VN" sz="2000" b="0" i="0" dirty="0"/>
            <a:t> đang trong thời gian chờ thi hành án</a:t>
          </a:r>
          <a:r>
            <a:rPr lang="vi-VN" sz="2000" b="0" i="0" dirty="0">
              <a:solidFill>
                <a:srgbClr val="FF0000"/>
              </a:solidFill>
            </a:rPr>
            <a:t>, người đang chấp hành hình phạt tù </a:t>
          </a:r>
          <a:r>
            <a:rPr lang="vi-VN" sz="2000" b="0" i="0" dirty="0"/>
            <a:t>mà không được hưởng án treo, </a:t>
          </a:r>
          <a:r>
            <a:rPr lang="vi-VN" sz="2000" b="0" i="0" dirty="0">
              <a:solidFill>
                <a:srgbClr val="0070C0"/>
              </a:solidFill>
            </a:rPr>
            <a:t>người mất năng lực hành vi dân sự </a:t>
          </a:r>
          <a:r>
            <a:rPr lang="vi-VN" sz="2000" b="0" i="0" dirty="0"/>
            <a:t>thì không được ghi tên vào danh sách cử tri.</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600" b="0" i="0" dirty="0"/>
        </a:p>
        <a:p>
          <a:pPr algn="just"/>
          <a:r>
            <a:rPr lang="vi-VN" sz="2000" b="0" i="0" dirty="0"/>
            <a:t>2. Người thuộc các trường hợp quy định tại khoản 1 Điều này nếu đến </a:t>
          </a:r>
          <a:r>
            <a:rPr lang="vi-VN" sz="2000" b="0" i="0" dirty="0">
              <a:solidFill>
                <a:srgbClr val="FF0000"/>
              </a:solidFill>
            </a:rPr>
            <a:t>trước thời điểm bắt đầu bỏ phiếu 24 giờ </a:t>
          </a:r>
          <a:r>
            <a:rPr lang="vi-VN" sz="2000" b="0" i="0" dirty="0"/>
            <a:t>được khôi phục lại quyền bầu cử, được trả lại tự do hoặc được cơ quan có thẩm quyền xác nhận không còn trong tình trạng mất năng lực hành vi dân sự </a:t>
          </a:r>
          <a:r>
            <a:rPr lang="vi-VN" sz="2000" b="0" i="0" dirty="0">
              <a:solidFill>
                <a:srgbClr val="FF0000"/>
              </a:solidFill>
            </a:rPr>
            <a:t>thì được bổ sung vào danh sách cử tri và được phát thẻ cử tri theo quy định tại Điều 29 của Luật này.</a:t>
          </a:r>
        </a:p>
        <a:p>
          <a:pPr algn="just"/>
          <a:endParaRPr lang="vi-VN" sz="16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2"/>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2"/>
      <dgm:spPr/>
    </dgm:pt>
    <dgm:pt modelId="{C9FE3971-507D-4008-82A2-C6A8A29635F9}" type="pres">
      <dgm:prSet presAssocID="{52744F47-0F35-4C14-A70E-847CC5808541}" presName="dstNode" presStyleLbl="node1" presStyleIdx="0" presStyleCnt="2"/>
      <dgm:spPr/>
    </dgm:pt>
    <dgm:pt modelId="{FFD7E8E9-B493-453E-B5BF-3BF49467B1F1}" type="pres">
      <dgm:prSet presAssocID="{BB4788A1-6B93-4A09-B334-44B24037628D}" presName="text_1" presStyleLbl="node1" presStyleIdx="0" presStyleCnt="2"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2"/>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2"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2"/>
      <dgm:spPr>
        <a:blipFill rotWithShape="0">
          <a:blip xmlns:r="http://schemas.openxmlformats.org/officeDocument/2006/relationships" r:embed="rId1"/>
          <a:stretch>
            <a:fillRect/>
          </a:stretch>
        </a:blipFill>
      </dgm:spPr>
    </dgm:pt>
  </dgm:ptLst>
  <dgm:cxnLst>
    <dgm:cxn modelId="{275CFB14-8A76-46A8-A8E1-A4836437072A}" type="presOf" srcId="{BB4788A1-6B93-4A09-B334-44B24037628D}" destId="{FFD7E8E9-B493-453E-B5BF-3BF49467B1F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D781BE7E-71B9-4016-A3D1-077E73B07FE1}" type="presOf" srcId="{09795FC3-E1C0-43E2-96EC-1A5E0604F358}" destId="{76EEBA22-7744-401D-AC54-E2D45759DB11}"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6D4162C9-2DB9-4039-A94F-90979469EB00}" type="presOf" srcId="{52744F47-0F35-4C14-A70E-847CC5808541}" destId="{2C0B2076-4FBD-4FC0-8891-736FE3EF45C1}" srcOrd="0" destOrd="0" presId="urn:microsoft.com/office/officeart/2008/layout/VerticalCurvedList"/>
    <dgm:cxn modelId="{18AE7BFB-D857-4689-BE9D-741BAF10EA76}" type="presOf" srcId="{9235A8A3-837A-462F-802D-6B70FFE6767F}" destId="{7FEF580B-2C19-40D4-BF1E-428CFE3018D2}" srcOrd="0" destOrd="0" presId="urn:microsoft.com/office/officeart/2008/layout/VerticalCurvedList"/>
    <dgm:cxn modelId="{D15B0A88-1F78-4657-8427-A4A8F1A97134}" type="presParOf" srcId="{2C0B2076-4FBD-4FC0-8891-736FE3EF45C1}" destId="{FB5BB241-223D-40EF-A7D8-4098A2A26457}" srcOrd="0" destOrd="0" presId="urn:microsoft.com/office/officeart/2008/layout/VerticalCurvedList"/>
    <dgm:cxn modelId="{4D1E6AAB-EE0A-4799-9825-CA8C1036D561}" type="presParOf" srcId="{FB5BB241-223D-40EF-A7D8-4098A2A26457}" destId="{0E5E6916-6F33-4A69-A4F0-3A5E0E1D7553}" srcOrd="0" destOrd="0" presId="urn:microsoft.com/office/officeart/2008/layout/VerticalCurvedList"/>
    <dgm:cxn modelId="{49F14482-3D8B-4872-A16C-50C883831B88}" type="presParOf" srcId="{0E5E6916-6F33-4A69-A4F0-3A5E0E1D7553}" destId="{4FABF881-E1E7-467D-A7F2-CFECCF50D562}" srcOrd="0" destOrd="0" presId="urn:microsoft.com/office/officeart/2008/layout/VerticalCurvedList"/>
    <dgm:cxn modelId="{3D347F5C-B965-44F8-8E15-01AF9AAF87DE}" type="presParOf" srcId="{0E5E6916-6F33-4A69-A4F0-3A5E0E1D7553}" destId="{76EEBA22-7744-401D-AC54-E2D45759DB11}" srcOrd="1" destOrd="0" presId="urn:microsoft.com/office/officeart/2008/layout/VerticalCurvedList"/>
    <dgm:cxn modelId="{476A0B19-5777-4559-A48E-F3D3EB926850}" type="presParOf" srcId="{0E5E6916-6F33-4A69-A4F0-3A5E0E1D7553}" destId="{0C766B9D-06E8-465A-BA48-0D3315C85C62}" srcOrd="2" destOrd="0" presId="urn:microsoft.com/office/officeart/2008/layout/VerticalCurvedList"/>
    <dgm:cxn modelId="{8F35F9B4-9E3C-42FD-90BB-E94F00AC6B37}" type="presParOf" srcId="{0E5E6916-6F33-4A69-A4F0-3A5E0E1D7553}" destId="{C9FE3971-507D-4008-82A2-C6A8A29635F9}" srcOrd="3" destOrd="0" presId="urn:microsoft.com/office/officeart/2008/layout/VerticalCurvedList"/>
    <dgm:cxn modelId="{CBBEAFEF-F763-4649-9676-54A418E7449B}" type="presParOf" srcId="{FB5BB241-223D-40EF-A7D8-4098A2A26457}" destId="{FFD7E8E9-B493-453E-B5BF-3BF49467B1F1}" srcOrd="1" destOrd="0" presId="urn:microsoft.com/office/officeart/2008/layout/VerticalCurvedList"/>
    <dgm:cxn modelId="{A532A587-CC59-43E0-BAC7-26B26A6EBF51}" type="presParOf" srcId="{FB5BB241-223D-40EF-A7D8-4098A2A26457}" destId="{8740F3D9-4808-4678-93AB-0C494FD3A172}" srcOrd="2" destOrd="0" presId="urn:microsoft.com/office/officeart/2008/layout/VerticalCurvedList"/>
    <dgm:cxn modelId="{7DCED602-D85C-4CD1-B72D-B0BB5DC7B07E}" type="presParOf" srcId="{8740F3D9-4808-4678-93AB-0C494FD3A172}" destId="{DA2203F8-6210-4510-AF95-4E154666DBE7}" srcOrd="0" destOrd="0" presId="urn:microsoft.com/office/officeart/2008/layout/VerticalCurvedList"/>
    <dgm:cxn modelId="{673A27AD-49B8-4CF8-935B-07BEED2390CD}" type="presParOf" srcId="{FB5BB241-223D-40EF-A7D8-4098A2A26457}" destId="{7FEF580B-2C19-40D4-BF1E-428CFE3018D2}" srcOrd="3" destOrd="0" presId="urn:microsoft.com/office/officeart/2008/layout/VerticalCurvedList"/>
    <dgm:cxn modelId="{DD5BC0D9-5C67-44A8-BA51-BFDD2F0050C2}" type="presParOf" srcId="{FB5BB241-223D-40EF-A7D8-4098A2A26457}" destId="{82BAA892-CE33-4B84-8554-A248AA2B894E}" srcOrd="4" destOrd="0" presId="urn:microsoft.com/office/officeart/2008/layout/VerticalCurvedList"/>
    <dgm:cxn modelId="{F7645B6D-80A6-4B4F-959A-382E14CECB8D}" type="presParOf" srcId="{82BAA892-CE33-4B84-8554-A248AA2B894E}" destId="{3D62B5B3-223C-454B-A488-063B6E1A4E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solidFill>
                <a:srgbClr val="FF0000"/>
              </a:solidFill>
            </a:rPr>
            <a:t>1. Người đang bị tước quyền ứng cử </a:t>
          </a:r>
          <a:r>
            <a:rPr lang="vi-VN" sz="2000" b="0" i="0" dirty="0"/>
            <a:t>theo bản án, quyết định của Tòa án đã có hiệu lực pháp luật</a:t>
          </a:r>
          <a:r>
            <a:rPr lang="vi-VN" sz="2000" b="0" i="0" dirty="0">
              <a:solidFill>
                <a:srgbClr val="FF0000"/>
              </a:solidFill>
            </a:rPr>
            <a:t>, người đang chấp hành hình phạt tù</a:t>
          </a:r>
          <a:r>
            <a:rPr lang="vi-VN" sz="2000" b="0" i="0" dirty="0"/>
            <a:t>, người bị hạn chế hoặc mất năng lực hành vi dân sự.</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2000" b="0" i="0" dirty="0"/>
        </a:p>
        <a:p>
          <a:pPr algn="just"/>
          <a:endParaRPr lang="vi-VN" sz="2000" b="0" i="0" dirty="0"/>
        </a:p>
        <a:p>
          <a:pPr algn="just"/>
          <a:r>
            <a:rPr lang="vi-VN" sz="2000" b="0" i="0" dirty="0">
              <a:solidFill>
                <a:srgbClr val="FF0000"/>
              </a:solidFill>
            </a:rPr>
            <a:t>2. Người đang bị khởi tố bị can.</a:t>
          </a:r>
        </a:p>
        <a:p>
          <a:pPr algn="just"/>
          <a:r>
            <a:rPr lang="vi-VN" sz="2000" b="0" i="0" dirty="0"/>
            <a:t>3. Người đang chấp hành bản án, quyết định hình sự của Tòa án.</a:t>
          </a:r>
        </a:p>
        <a:p>
          <a:pPr algn="just"/>
          <a:endParaRPr lang="vi-VN" sz="2000" b="0" i="0" dirty="0"/>
        </a:p>
        <a:p>
          <a:pPr algn="just"/>
          <a:endParaRPr lang="vi-VN" sz="20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l"/>
          <a:r>
            <a:rPr lang="vi-VN" sz="2000" b="0" i="0" dirty="0"/>
            <a:t>4. Người đã chấp hành xong bản án, quyết định hình sự của Tòa án </a:t>
          </a:r>
          <a:r>
            <a:rPr lang="vi-VN" sz="2000" b="0" i="0" dirty="0">
              <a:solidFill>
                <a:srgbClr val="FF0000"/>
              </a:solidFill>
            </a:rPr>
            <a:t>nhưng chưa được xóa án tích.</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4C52B4BC-7D4D-4776-9F74-E656D388C774}">
      <dgm:prSet phldrT="[Text]" custT="1"/>
      <dgm:spPr/>
      <dgm:t>
        <a:bodyPr/>
        <a:lstStyle/>
        <a:p>
          <a:pPr algn="l"/>
          <a:endParaRPr lang="vi-VN" sz="1600" b="1" i="0" dirty="0">
            <a:solidFill>
              <a:srgbClr val="FF0000"/>
            </a:solidFill>
          </a:endParaRPr>
        </a:p>
        <a:p>
          <a:pPr algn="just"/>
          <a:r>
            <a:rPr lang="vi-VN" sz="2000" b="0" i="0" dirty="0"/>
            <a:t>5. </a:t>
          </a:r>
          <a:r>
            <a:rPr lang="vi-VN" sz="2000" b="0" i="0" dirty="0">
              <a:solidFill>
                <a:srgbClr val="FF0000"/>
              </a:solidFill>
            </a:rPr>
            <a:t>Người đang chấp hành biện pháp xử lý hành chính </a:t>
          </a:r>
          <a:r>
            <a:rPr lang="vi-VN" sz="2000" b="0" i="0" dirty="0"/>
            <a:t>đưa vào cơ sở giáo dục bắt buộc, đưa vào cơ sở cai nghiện bắt buộc hoặc giáo dục tại xã, phường, thị trấn.</a:t>
          </a:r>
        </a:p>
        <a:p>
          <a:pPr algn="l"/>
          <a:endParaRPr lang="vi-VN" sz="1600" b="1" dirty="0">
            <a:solidFill>
              <a:srgbClr val="FF0000"/>
            </a:solidFill>
          </a:endParaRPr>
        </a:p>
      </dgm:t>
    </dgm:pt>
    <dgm:pt modelId="{54A761E5-CC89-45CB-99A5-2F73A3F18B7E}" type="parTrans" cxnId="{2A5DC425-95A5-45A6-B207-73F13E503A96}">
      <dgm:prSet/>
      <dgm:spPr/>
      <dgm:t>
        <a:bodyPr/>
        <a:lstStyle/>
        <a:p>
          <a:endParaRPr lang="vi-VN"/>
        </a:p>
      </dgm:t>
    </dgm:pt>
    <dgm:pt modelId="{A721B87C-F66A-405E-9E9B-2251B2E2AC5D}" type="sibTrans" cxnId="{2A5DC425-95A5-45A6-B207-73F13E503A96}">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4"/>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4"/>
      <dgm:spPr/>
    </dgm:pt>
    <dgm:pt modelId="{C9FE3971-507D-4008-82A2-C6A8A29635F9}" type="pres">
      <dgm:prSet presAssocID="{52744F47-0F35-4C14-A70E-847CC5808541}" presName="dstNode" presStyleLbl="node1" presStyleIdx="0" presStyleCnt="4"/>
      <dgm:spPr/>
    </dgm:pt>
    <dgm:pt modelId="{FFD7E8E9-B493-453E-B5BF-3BF49467B1F1}" type="pres">
      <dgm:prSet presAssocID="{BB4788A1-6B93-4A09-B334-44B24037628D}" presName="text_1" presStyleLbl="node1" presStyleIdx="0" presStyleCnt="4"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4"/>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4"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4"/>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4"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4"/>
      <dgm:spPr>
        <a:blipFill rotWithShape="0">
          <a:blip xmlns:r="http://schemas.openxmlformats.org/officeDocument/2006/relationships" r:embed="rId2"/>
          <a:stretch>
            <a:fillRect/>
          </a:stretch>
        </a:blipFill>
      </dgm:spPr>
    </dgm:pt>
    <dgm:pt modelId="{7817CC65-D50E-4598-9744-FCD8FCEF9A77}" type="pres">
      <dgm:prSet presAssocID="{4C52B4BC-7D4D-4776-9F74-E656D388C774}" presName="text_4" presStyleLbl="node1" presStyleIdx="3" presStyleCnt="4" custScaleY="125763">
        <dgm:presLayoutVars>
          <dgm:bulletEnabled val="1"/>
        </dgm:presLayoutVars>
      </dgm:prSet>
      <dgm:spPr/>
    </dgm:pt>
    <dgm:pt modelId="{F17999F8-8B52-42EC-AD9C-C69EE6466478}" type="pres">
      <dgm:prSet presAssocID="{4C52B4BC-7D4D-4776-9F74-E656D388C774}" presName="accent_4" presStyleCnt="0"/>
      <dgm:spPr/>
    </dgm:pt>
    <dgm:pt modelId="{FB9EDFDF-E10C-48B5-B504-8D2367C454F7}" type="pres">
      <dgm:prSet presAssocID="{4C52B4BC-7D4D-4776-9F74-E656D388C774}" presName="accentRepeatNode" presStyleLbl="solidFgAcc1" presStyleIdx="3" presStyleCnt="4"/>
      <dgm:spPr>
        <a:blipFill rotWithShape="0">
          <a:blip xmlns:r="http://schemas.openxmlformats.org/officeDocument/2006/relationships" r:embed="rId3"/>
          <a:stretch>
            <a:fillRect/>
          </a:stretch>
        </a:blipFill>
      </dgm:spPr>
    </dgm:pt>
  </dgm:ptLst>
  <dgm:cxnLst>
    <dgm:cxn modelId="{2A5DC425-95A5-45A6-B207-73F13E503A96}" srcId="{52744F47-0F35-4C14-A70E-847CC5808541}" destId="{4C52B4BC-7D4D-4776-9F74-E656D388C774}" srcOrd="3" destOrd="0" parTransId="{54A761E5-CC89-45CB-99A5-2F73A3F18B7E}" sibTransId="{A721B87C-F66A-405E-9E9B-2251B2E2AC5D}"/>
    <dgm:cxn modelId="{C5629139-A376-4208-AB4A-1DC08E38FDC8}" srcId="{52744F47-0F35-4C14-A70E-847CC5808541}" destId="{BB4788A1-6B93-4A09-B334-44B24037628D}" srcOrd="0" destOrd="0" parTransId="{9748C32B-B69A-45EA-8785-6A51CF6F3CC2}" sibTransId="{09795FC3-E1C0-43E2-96EC-1A5E0604F358}"/>
    <dgm:cxn modelId="{58871451-4BC8-4001-96F0-16F77B12786A}" type="presOf" srcId="{BB4788A1-6B93-4A09-B334-44B24037628D}" destId="{FFD7E8E9-B493-453E-B5BF-3BF49467B1F1}" srcOrd="0" destOrd="0" presId="urn:microsoft.com/office/officeart/2008/layout/VerticalCurvedList"/>
    <dgm:cxn modelId="{3DC08857-7208-4A5B-A8B0-698AF8A92BFE}" type="presOf" srcId="{9C4F3BA6-C945-4489-9FFD-634DB6D36268}" destId="{4E2E5D7C-A0B3-426D-B648-92AD24AC85A0}"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C61822AA-EC3D-4B4B-A4BA-62DC9F6D2CF5}" type="presOf" srcId="{4C52B4BC-7D4D-4776-9F74-E656D388C774}" destId="{7817CC65-D50E-4598-9744-FCD8FCEF9A77}" srcOrd="0" destOrd="0" presId="urn:microsoft.com/office/officeart/2008/layout/VerticalCurvedList"/>
    <dgm:cxn modelId="{FD1465AF-14C3-4713-824E-DA2E9A70B356}" type="presOf" srcId="{9235A8A3-837A-462F-802D-6B70FFE6767F}" destId="{7FEF580B-2C19-40D4-BF1E-428CFE3018D2}"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F670B7D3-2819-4D9D-A8BF-C3A4D0ECDB3B}" type="presOf" srcId="{52744F47-0F35-4C14-A70E-847CC5808541}" destId="{2C0B2076-4FBD-4FC0-8891-736FE3EF45C1}" srcOrd="0" destOrd="0" presId="urn:microsoft.com/office/officeart/2008/layout/VerticalCurvedList"/>
    <dgm:cxn modelId="{23D643F3-0A61-4242-B785-49A003001C64}" type="presOf" srcId="{09795FC3-E1C0-43E2-96EC-1A5E0604F358}" destId="{76EEBA22-7744-401D-AC54-E2D45759DB11}" srcOrd="0" destOrd="0" presId="urn:microsoft.com/office/officeart/2008/layout/VerticalCurvedList"/>
    <dgm:cxn modelId="{ED57D445-933E-474D-87C7-6CD513DDE1DE}" type="presParOf" srcId="{2C0B2076-4FBD-4FC0-8891-736FE3EF45C1}" destId="{FB5BB241-223D-40EF-A7D8-4098A2A26457}" srcOrd="0" destOrd="0" presId="urn:microsoft.com/office/officeart/2008/layout/VerticalCurvedList"/>
    <dgm:cxn modelId="{2F8597F4-5172-4767-AC39-6A3115BC8723}" type="presParOf" srcId="{FB5BB241-223D-40EF-A7D8-4098A2A26457}" destId="{0E5E6916-6F33-4A69-A4F0-3A5E0E1D7553}" srcOrd="0" destOrd="0" presId="urn:microsoft.com/office/officeart/2008/layout/VerticalCurvedList"/>
    <dgm:cxn modelId="{B08F7B04-E224-4562-8D9D-32257D0C30AB}" type="presParOf" srcId="{0E5E6916-6F33-4A69-A4F0-3A5E0E1D7553}" destId="{4FABF881-E1E7-467D-A7F2-CFECCF50D562}" srcOrd="0" destOrd="0" presId="urn:microsoft.com/office/officeart/2008/layout/VerticalCurvedList"/>
    <dgm:cxn modelId="{08017AD8-612A-4D31-8316-8E40F62797F1}" type="presParOf" srcId="{0E5E6916-6F33-4A69-A4F0-3A5E0E1D7553}" destId="{76EEBA22-7744-401D-AC54-E2D45759DB11}" srcOrd="1" destOrd="0" presId="urn:microsoft.com/office/officeart/2008/layout/VerticalCurvedList"/>
    <dgm:cxn modelId="{5B036A17-6C72-4A3E-BC82-8E6FC311B87B}" type="presParOf" srcId="{0E5E6916-6F33-4A69-A4F0-3A5E0E1D7553}" destId="{0C766B9D-06E8-465A-BA48-0D3315C85C62}" srcOrd="2" destOrd="0" presId="urn:microsoft.com/office/officeart/2008/layout/VerticalCurvedList"/>
    <dgm:cxn modelId="{B001F5A1-72A9-4D37-8EEE-D38BBEE65348}" type="presParOf" srcId="{0E5E6916-6F33-4A69-A4F0-3A5E0E1D7553}" destId="{C9FE3971-507D-4008-82A2-C6A8A29635F9}" srcOrd="3" destOrd="0" presId="urn:microsoft.com/office/officeart/2008/layout/VerticalCurvedList"/>
    <dgm:cxn modelId="{6B493B7B-7299-4720-9D3A-8DFF8D91FA80}" type="presParOf" srcId="{FB5BB241-223D-40EF-A7D8-4098A2A26457}" destId="{FFD7E8E9-B493-453E-B5BF-3BF49467B1F1}" srcOrd="1" destOrd="0" presId="urn:microsoft.com/office/officeart/2008/layout/VerticalCurvedList"/>
    <dgm:cxn modelId="{41B78F99-0D16-471B-A527-24250A79AC2D}" type="presParOf" srcId="{FB5BB241-223D-40EF-A7D8-4098A2A26457}" destId="{8740F3D9-4808-4678-93AB-0C494FD3A172}" srcOrd="2" destOrd="0" presId="urn:microsoft.com/office/officeart/2008/layout/VerticalCurvedList"/>
    <dgm:cxn modelId="{420099BD-ACCC-4898-B3E9-00A72C0635D3}" type="presParOf" srcId="{8740F3D9-4808-4678-93AB-0C494FD3A172}" destId="{DA2203F8-6210-4510-AF95-4E154666DBE7}" srcOrd="0" destOrd="0" presId="urn:microsoft.com/office/officeart/2008/layout/VerticalCurvedList"/>
    <dgm:cxn modelId="{2E6C8128-AF0E-44C1-BD79-1D4FF646E7F5}" type="presParOf" srcId="{FB5BB241-223D-40EF-A7D8-4098A2A26457}" destId="{7FEF580B-2C19-40D4-BF1E-428CFE3018D2}" srcOrd="3" destOrd="0" presId="urn:microsoft.com/office/officeart/2008/layout/VerticalCurvedList"/>
    <dgm:cxn modelId="{F254D454-773E-4429-8506-CFD3B4424B64}" type="presParOf" srcId="{FB5BB241-223D-40EF-A7D8-4098A2A26457}" destId="{82BAA892-CE33-4B84-8554-A248AA2B894E}" srcOrd="4" destOrd="0" presId="urn:microsoft.com/office/officeart/2008/layout/VerticalCurvedList"/>
    <dgm:cxn modelId="{FC6E2A8C-BE37-41F1-B143-2071F234B289}" type="presParOf" srcId="{82BAA892-CE33-4B84-8554-A248AA2B894E}" destId="{3D62B5B3-223C-454B-A488-063B6E1A4E25}" srcOrd="0" destOrd="0" presId="urn:microsoft.com/office/officeart/2008/layout/VerticalCurvedList"/>
    <dgm:cxn modelId="{F03A9378-F738-435F-8CE3-1EE882C3F67A}" type="presParOf" srcId="{FB5BB241-223D-40EF-A7D8-4098A2A26457}" destId="{4E2E5D7C-A0B3-426D-B648-92AD24AC85A0}" srcOrd="5" destOrd="0" presId="urn:microsoft.com/office/officeart/2008/layout/VerticalCurvedList"/>
    <dgm:cxn modelId="{6687A3E8-1675-4963-B1D3-3C7CE94D139C}" type="presParOf" srcId="{FB5BB241-223D-40EF-A7D8-4098A2A26457}" destId="{26F5ECAF-9B6E-40A5-94BC-B159CFF87A29}" srcOrd="6" destOrd="0" presId="urn:microsoft.com/office/officeart/2008/layout/VerticalCurvedList"/>
    <dgm:cxn modelId="{BE4ABA67-F49D-4C09-85B9-9C718C83A17D}" type="presParOf" srcId="{26F5ECAF-9B6E-40A5-94BC-B159CFF87A29}" destId="{6C4AB075-D238-4538-B6DA-6487C7433A96}" srcOrd="0" destOrd="0" presId="urn:microsoft.com/office/officeart/2008/layout/VerticalCurvedList"/>
    <dgm:cxn modelId="{35264211-70CB-418F-AD9C-427FECB345FB}" type="presParOf" srcId="{FB5BB241-223D-40EF-A7D8-4098A2A26457}" destId="{7817CC65-D50E-4598-9744-FCD8FCEF9A77}" srcOrd="7" destOrd="0" presId="urn:microsoft.com/office/officeart/2008/layout/VerticalCurvedList"/>
    <dgm:cxn modelId="{B871D11B-E74F-478E-B350-4E1B94776AD2}" type="presParOf" srcId="{FB5BB241-223D-40EF-A7D8-4098A2A26457}" destId="{F17999F8-8B52-42EC-AD9C-C69EE6466478}" srcOrd="8" destOrd="0" presId="urn:microsoft.com/office/officeart/2008/layout/VerticalCurvedList"/>
    <dgm:cxn modelId="{756A8F87-FDC5-4240-AAB3-5E23FC848EA1}" type="presParOf" srcId="{F17999F8-8B52-42EC-AD9C-C69EE6466478}" destId="{FB9EDFDF-E10C-48B5-B504-8D2367C454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solidFill>
                <a:srgbClr val="FF0000"/>
              </a:solidFill>
            </a:rPr>
            <a:t>1. Người có tên trong danh sách chính thức </a:t>
          </a:r>
          <a:r>
            <a:rPr lang="vi-VN" sz="2000" b="0" i="0" dirty="0"/>
            <a:t>những người ứng cử đại biểu Quốc hội </a:t>
          </a:r>
          <a:r>
            <a:rPr lang="vi-VN" sz="2000" b="0" i="0" dirty="0">
              <a:solidFill>
                <a:srgbClr val="FF0000"/>
              </a:solidFill>
            </a:rPr>
            <a:t>đã được Hội đồng bầu cử quốc gia công bố</a:t>
          </a:r>
          <a:r>
            <a:rPr lang="vi-VN" sz="2000" b="0" i="0" dirty="0"/>
            <a:t> mà </a:t>
          </a:r>
          <a:r>
            <a:rPr lang="vi-VN" sz="2000" b="0" i="0" dirty="0">
              <a:solidFill>
                <a:srgbClr val="FF0000"/>
              </a:solidFill>
            </a:rPr>
            <a:t>đến thời điểm bắt đầu bỏ phiếu </a:t>
          </a:r>
          <a:r>
            <a:rPr lang="vi-VN" sz="2000" b="0" i="0" dirty="0"/>
            <a:t>bị khởi tố bị can, bị bắt, giữ vì phạm tội quả tang, bị mất năng lực hành vi dân sự, chết hoặc vi phạm nghiêm trọng pháp luật về bầu </a:t>
          </a:r>
          <a:r>
            <a:rPr lang="vi-VN" sz="2000" b="0" i="0" dirty="0">
              <a:solidFill>
                <a:srgbClr val="FF0000"/>
              </a:solidFill>
            </a:rPr>
            <a:t>cử</a:t>
          </a:r>
          <a:r>
            <a:rPr lang="vi-VN" sz="2000" b="1" i="0" dirty="0">
              <a:solidFill>
                <a:srgbClr val="FF0000"/>
              </a:solidFill>
            </a:rPr>
            <a:t> thì Hội đồng bầu cử quốc gia xóa tên người đó trong danh </a:t>
          </a:r>
          <a:r>
            <a:rPr lang="vi-VN" sz="2000" b="0" i="0" dirty="0"/>
            <a:t>sách những người ứng cử đại biểu Quốc hội.</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800" b="0" i="0" dirty="0"/>
        </a:p>
        <a:p>
          <a:pPr algn="just"/>
          <a:r>
            <a:rPr lang="vi-VN" sz="1800" b="0" i="0" dirty="0"/>
            <a:t>2. Người có tên trong danh sách chính thức những người ứng cử </a:t>
          </a:r>
          <a:r>
            <a:rPr lang="vi-VN" sz="1800" b="1" i="0" dirty="0">
              <a:solidFill>
                <a:srgbClr val="FF0000"/>
              </a:solidFill>
            </a:rPr>
            <a:t>đại biểu Hội đồng nhân dân </a:t>
          </a:r>
          <a:r>
            <a:rPr lang="vi-VN" sz="1800" b="0" i="0" dirty="0"/>
            <a:t>đã được Ủy ban bầu cử công bố mà đến thời điểm bắt đầu bỏ phiếu bị khởi tố bị can, bị bắt, giữ vì phạm tội quả tang, bị mất năng lực hành vi dân sự, chết hoặc vi phạm nghiêm trọng pháp luật về bầu cử </a:t>
          </a:r>
          <a:r>
            <a:rPr lang="vi-VN" sz="1800" b="1" i="0" dirty="0">
              <a:solidFill>
                <a:srgbClr val="FF0000"/>
              </a:solidFill>
            </a:rPr>
            <a:t>thì Ủy ban bầu cử, sau khi thống nhất ý kiến với Ban thường trực Ủy ban Mặt trận Tổ quốc Việt Nam cùng cấp</a:t>
          </a:r>
          <a:r>
            <a:rPr lang="vi-VN" sz="1800" b="0" i="0" dirty="0"/>
            <a:t>, quyết định xóa tên người đó trong danh sách những người ứng cử đại biểu Hội đồng nhân dân.</a:t>
          </a:r>
        </a:p>
        <a:p>
          <a:pPr algn="just"/>
          <a:endParaRPr lang="vi-VN" sz="20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2"/>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2"/>
      <dgm:spPr/>
    </dgm:pt>
    <dgm:pt modelId="{C9FE3971-507D-4008-82A2-C6A8A29635F9}" type="pres">
      <dgm:prSet presAssocID="{52744F47-0F35-4C14-A70E-847CC5808541}" presName="dstNode" presStyleLbl="node1" presStyleIdx="0" presStyleCnt="2"/>
      <dgm:spPr/>
    </dgm:pt>
    <dgm:pt modelId="{FFD7E8E9-B493-453E-B5BF-3BF49467B1F1}" type="pres">
      <dgm:prSet presAssocID="{BB4788A1-6B93-4A09-B334-44B24037628D}" presName="text_1" presStyleLbl="node1" presStyleIdx="0" presStyleCnt="2" custScaleY="128813" custLinFactNeighborY="-16087">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2" custLinFactNeighborY="-12870"/>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2" custScaleY="125763" custLinFactNeighborY="5200">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2" custLinFactNeighborY="4161"/>
      <dgm:spPr>
        <a:blipFill rotWithShape="0">
          <a:blip xmlns:r="http://schemas.openxmlformats.org/officeDocument/2006/relationships" r:embed="rId1"/>
          <a:stretch>
            <a:fillRect/>
          </a:stretch>
        </a:blipFill>
      </dgm:spPr>
    </dgm:pt>
  </dgm:ptLst>
  <dgm:cxnLst>
    <dgm:cxn modelId="{E2EB5333-C70D-4711-934B-945AE972E315}" type="presOf" srcId="{BB4788A1-6B93-4A09-B334-44B24037628D}" destId="{FFD7E8E9-B493-453E-B5BF-3BF49467B1F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2A374F3F-65DA-4C04-BBC5-7A1DF10C4DDD}" type="presOf" srcId="{52744F47-0F35-4C14-A70E-847CC5808541}" destId="{2C0B2076-4FBD-4FC0-8891-736FE3EF45C1}" srcOrd="0" destOrd="0" presId="urn:microsoft.com/office/officeart/2008/layout/VerticalCurvedList"/>
    <dgm:cxn modelId="{4387087B-4435-4E9B-891D-BB8B892B4C9A}" type="presOf" srcId="{9235A8A3-837A-462F-802D-6B70FFE6767F}" destId="{7FEF580B-2C19-40D4-BF1E-428CFE3018D2}"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3FFB0FC6-48F3-4CFC-9E30-D00AFABA7BD1}" type="presOf" srcId="{09795FC3-E1C0-43E2-96EC-1A5E0604F358}" destId="{76EEBA22-7744-401D-AC54-E2D45759DB11}" srcOrd="0" destOrd="0" presId="urn:microsoft.com/office/officeart/2008/layout/VerticalCurvedList"/>
    <dgm:cxn modelId="{4628960A-21B0-4256-8AAE-25A78630F012}" type="presParOf" srcId="{2C0B2076-4FBD-4FC0-8891-736FE3EF45C1}" destId="{FB5BB241-223D-40EF-A7D8-4098A2A26457}" srcOrd="0" destOrd="0" presId="urn:microsoft.com/office/officeart/2008/layout/VerticalCurvedList"/>
    <dgm:cxn modelId="{5BD37972-1287-4F1F-A501-AD20677EF660}" type="presParOf" srcId="{FB5BB241-223D-40EF-A7D8-4098A2A26457}" destId="{0E5E6916-6F33-4A69-A4F0-3A5E0E1D7553}" srcOrd="0" destOrd="0" presId="urn:microsoft.com/office/officeart/2008/layout/VerticalCurvedList"/>
    <dgm:cxn modelId="{155B9978-92F9-4B6B-B554-BC003256203F}" type="presParOf" srcId="{0E5E6916-6F33-4A69-A4F0-3A5E0E1D7553}" destId="{4FABF881-E1E7-467D-A7F2-CFECCF50D562}" srcOrd="0" destOrd="0" presId="urn:microsoft.com/office/officeart/2008/layout/VerticalCurvedList"/>
    <dgm:cxn modelId="{E23E9849-BF1D-4226-B55A-BDF80103104F}" type="presParOf" srcId="{0E5E6916-6F33-4A69-A4F0-3A5E0E1D7553}" destId="{76EEBA22-7744-401D-AC54-E2D45759DB11}" srcOrd="1" destOrd="0" presId="urn:microsoft.com/office/officeart/2008/layout/VerticalCurvedList"/>
    <dgm:cxn modelId="{1BF55E86-A099-409F-99A0-3219A7D4AAC4}" type="presParOf" srcId="{0E5E6916-6F33-4A69-A4F0-3A5E0E1D7553}" destId="{0C766B9D-06E8-465A-BA48-0D3315C85C62}" srcOrd="2" destOrd="0" presId="urn:microsoft.com/office/officeart/2008/layout/VerticalCurvedList"/>
    <dgm:cxn modelId="{CF1E4107-A639-4EDD-A58D-414A02457DED}" type="presParOf" srcId="{0E5E6916-6F33-4A69-A4F0-3A5E0E1D7553}" destId="{C9FE3971-507D-4008-82A2-C6A8A29635F9}" srcOrd="3" destOrd="0" presId="urn:microsoft.com/office/officeart/2008/layout/VerticalCurvedList"/>
    <dgm:cxn modelId="{E95D53F8-D25D-4691-9AF2-A70951F93E0E}" type="presParOf" srcId="{FB5BB241-223D-40EF-A7D8-4098A2A26457}" destId="{FFD7E8E9-B493-453E-B5BF-3BF49467B1F1}" srcOrd="1" destOrd="0" presId="urn:microsoft.com/office/officeart/2008/layout/VerticalCurvedList"/>
    <dgm:cxn modelId="{B35932EF-34A2-430E-98D5-F10C25D3EA04}" type="presParOf" srcId="{FB5BB241-223D-40EF-A7D8-4098A2A26457}" destId="{8740F3D9-4808-4678-93AB-0C494FD3A172}" srcOrd="2" destOrd="0" presId="urn:microsoft.com/office/officeart/2008/layout/VerticalCurvedList"/>
    <dgm:cxn modelId="{94B95750-3A68-4976-9FE7-827B93B75152}" type="presParOf" srcId="{8740F3D9-4808-4678-93AB-0C494FD3A172}" destId="{DA2203F8-6210-4510-AF95-4E154666DBE7}" srcOrd="0" destOrd="0" presId="urn:microsoft.com/office/officeart/2008/layout/VerticalCurvedList"/>
    <dgm:cxn modelId="{D9306709-E534-430A-8D6E-D9B12EA24067}" type="presParOf" srcId="{FB5BB241-223D-40EF-A7D8-4098A2A26457}" destId="{7FEF580B-2C19-40D4-BF1E-428CFE3018D2}" srcOrd="3" destOrd="0" presId="urn:microsoft.com/office/officeart/2008/layout/VerticalCurvedList"/>
    <dgm:cxn modelId="{1EE1E911-9ECD-4E68-88B3-99816C707964}" type="presParOf" srcId="{FB5BB241-223D-40EF-A7D8-4098A2A26457}" destId="{82BAA892-CE33-4B84-8554-A248AA2B894E}" srcOrd="4" destOrd="0" presId="urn:microsoft.com/office/officeart/2008/layout/VerticalCurvedList"/>
    <dgm:cxn modelId="{33F6BB31-B57A-4785-8651-8A9955990968}" type="presParOf" srcId="{82BAA892-CE33-4B84-8554-A248AA2B894E}" destId="{3D62B5B3-223C-454B-A488-063B6E1A4E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400" b="0" i="0" dirty="0"/>
            <a:t>1. Việc vận động bầu cử được tiến hành </a:t>
          </a:r>
          <a:r>
            <a:rPr lang="vi-VN" sz="2400" b="0" i="0" dirty="0">
              <a:solidFill>
                <a:srgbClr val="FF0000"/>
              </a:solidFill>
            </a:rPr>
            <a:t>dân chủ, công khai, bình đẳng, đúng pháp luật</a:t>
          </a:r>
          <a:r>
            <a:rPr lang="vi-VN" sz="2400" b="0" i="0" dirty="0"/>
            <a:t>, bảo đảm trật tự, an toàn xã hội.</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2400" b="0" i="0" dirty="0"/>
        </a:p>
        <a:p>
          <a:pPr algn="just"/>
          <a:r>
            <a:rPr lang="vi-VN" sz="2400" b="0" i="0" dirty="0"/>
            <a:t>2. Người ứng cử đại biểu Quốc hội, ứng cử đại biểu Hội đồng nhân dân </a:t>
          </a:r>
          <a:r>
            <a:rPr lang="vi-VN" sz="2400" b="0" i="0" dirty="0">
              <a:solidFill>
                <a:srgbClr val="FF0000"/>
              </a:solidFill>
            </a:rPr>
            <a:t>ở đơn vị bầu cử nào thì thực hiện vận động bầu cử tại đơn vị bầu cử đó</a:t>
          </a:r>
          <a:r>
            <a:rPr lang="vi-VN" sz="2400" b="0" i="0" dirty="0"/>
            <a:t>.</a:t>
          </a:r>
        </a:p>
        <a:p>
          <a:pPr algn="just"/>
          <a:endParaRPr lang="vi-VN" sz="24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2400" b="0" i="0" dirty="0"/>
            <a:t>3. Các tổ chức phụ trách bầu cử và thành viên của các tổ chức này </a:t>
          </a:r>
          <a:r>
            <a:rPr lang="vi-VN" sz="2400" b="0" i="0" dirty="0">
              <a:solidFill>
                <a:srgbClr val="FF0000"/>
              </a:solidFill>
            </a:rPr>
            <a:t>không được vận động cho người ứng cử.</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02246B69-3BD5-43F7-9072-D86ED7592880}" type="presOf" srcId="{52744F47-0F35-4C14-A70E-847CC5808541}" destId="{2C0B2076-4FBD-4FC0-8891-736FE3EF45C1}" srcOrd="0" destOrd="0" presId="urn:microsoft.com/office/officeart/2008/layout/VerticalCurvedList"/>
    <dgm:cxn modelId="{E611BC4B-F654-4B6E-A531-DFAFD97BE3DA}" type="presOf" srcId="{9235A8A3-837A-462F-802D-6B70FFE6767F}" destId="{7FEF580B-2C19-40D4-BF1E-428CFE3018D2}" srcOrd="0" destOrd="0" presId="urn:microsoft.com/office/officeart/2008/layout/VerticalCurvedList"/>
    <dgm:cxn modelId="{036A266D-B2E4-4511-85E6-C0299C888AD3}" type="presOf" srcId="{9C4F3BA6-C945-4489-9FFD-634DB6D36268}" destId="{4E2E5D7C-A0B3-426D-B648-92AD24AC85A0}"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FD8AF9B1-9EFC-480E-880C-1693C56532F7}" srcId="{52744F47-0F35-4C14-A70E-847CC5808541}" destId="{9235A8A3-837A-462F-802D-6B70FFE6767F}" srcOrd="1" destOrd="0" parTransId="{4F4D0002-029E-42D8-BB32-A68EE87AE287}" sibTransId="{3C7535CC-F3A6-4924-AC47-858E53D692C6}"/>
    <dgm:cxn modelId="{2979F4DD-DB2C-4CE0-8FA3-C800D38C1D2D}" type="presOf" srcId="{09795FC3-E1C0-43E2-96EC-1A5E0604F358}" destId="{76EEBA22-7744-401D-AC54-E2D45759DB11}" srcOrd="0" destOrd="0" presId="urn:microsoft.com/office/officeart/2008/layout/VerticalCurvedList"/>
    <dgm:cxn modelId="{984B7AF4-BCED-49B3-880F-F58332285247}" type="presOf" srcId="{BB4788A1-6B93-4A09-B334-44B24037628D}" destId="{FFD7E8E9-B493-453E-B5BF-3BF49467B1F1}" srcOrd="0" destOrd="0" presId="urn:microsoft.com/office/officeart/2008/layout/VerticalCurvedList"/>
    <dgm:cxn modelId="{5B852DB1-B808-458E-B017-8738C4271760}" type="presParOf" srcId="{2C0B2076-4FBD-4FC0-8891-736FE3EF45C1}" destId="{FB5BB241-223D-40EF-A7D8-4098A2A26457}" srcOrd="0" destOrd="0" presId="urn:microsoft.com/office/officeart/2008/layout/VerticalCurvedList"/>
    <dgm:cxn modelId="{97279CDC-F1DF-4AD4-81B3-666F8320D725}" type="presParOf" srcId="{FB5BB241-223D-40EF-A7D8-4098A2A26457}" destId="{0E5E6916-6F33-4A69-A4F0-3A5E0E1D7553}" srcOrd="0" destOrd="0" presId="urn:microsoft.com/office/officeart/2008/layout/VerticalCurvedList"/>
    <dgm:cxn modelId="{840B97FA-BED1-4430-9F7F-77E715748DEE}" type="presParOf" srcId="{0E5E6916-6F33-4A69-A4F0-3A5E0E1D7553}" destId="{4FABF881-E1E7-467D-A7F2-CFECCF50D562}" srcOrd="0" destOrd="0" presId="urn:microsoft.com/office/officeart/2008/layout/VerticalCurvedList"/>
    <dgm:cxn modelId="{56612001-A0AD-48F4-A97E-227EC466F752}" type="presParOf" srcId="{0E5E6916-6F33-4A69-A4F0-3A5E0E1D7553}" destId="{76EEBA22-7744-401D-AC54-E2D45759DB11}" srcOrd="1" destOrd="0" presId="urn:microsoft.com/office/officeart/2008/layout/VerticalCurvedList"/>
    <dgm:cxn modelId="{3498F7B1-8D37-41B1-8010-A0E634DAA051}" type="presParOf" srcId="{0E5E6916-6F33-4A69-A4F0-3A5E0E1D7553}" destId="{0C766B9D-06E8-465A-BA48-0D3315C85C62}" srcOrd="2" destOrd="0" presId="urn:microsoft.com/office/officeart/2008/layout/VerticalCurvedList"/>
    <dgm:cxn modelId="{69C6800E-F6D9-4FE5-AF98-86047417B44E}" type="presParOf" srcId="{0E5E6916-6F33-4A69-A4F0-3A5E0E1D7553}" destId="{C9FE3971-507D-4008-82A2-C6A8A29635F9}" srcOrd="3" destOrd="0" presId="urn:microsoft.com/office/officeart/2008/layout/VerticalCurvedList"/>
    <dgm:cxn modelId="{A3AE4763-4D92-4229-BC02-DF23D756D3FA}" type="presParOf" srcId="{FB5BB241-223D-40EF-A7D8-4098A2A26457}" destId="{FFD7E8E9-B493-453E-B5BF-3BF49467B1F1}" srcOrd="1" destOrd="0" presId="urn:microsoft.com/office/officeart/2008/layout/VerticalCurvedList"/>
    <dgm:cxn modelId="{5611FE77-D1C1-405B-8378-4FB0AA9775C4}" type="presParOf" srcId="{FB5BB241-223D-40EF-A7D8-4098A2A26457}" destId="{8740F3D9-4808-4678-93AB-0C494FD3A172}" srcOrd="2" destOrd="0" presId="urn:microsoft.com/office/officeart/2008/layout/VerticalCurvedList"/>
    <dgm:cxn modelId="{3A089191-90A1-4356-A96E-AA2ED983CA03}" type="presParOf" srcId="{8740F3D9-4808-4678-93AB-0C494FD3A172}" destId="{DA2203F8-6210-4510-AF95-4E154666DBE7}" srcOrd="0" destOrd="0" presId="urn:microsoft.com/office/officeart/2008/layout/VerticalCurvedList"/>
    <dgm:cxn modelId="{7A2943EF-AF9A-4636-AC12-6088A2269023}" type="presParOf" srcId="{FB5BB241-223D-40EF-A7D8-4098A2A26457}" destId="{7FEF580B-2C19-40D4-BF1E-428CFE3018D2}" srcOrd="3" destOrd="0" presId="urn:microsoft.com/office/officeart/2008/layout/VerticalCurvedList"/>
    <dgm:cxn modelId="{8B3A4562-A658-4D1F-97B2-C558F552499E}" type="presParOf" srcId="{FB5BB241-223D-40EF-A7D8-4098A2A26457}" destId="{82BAA892-CE33-4B84-8554-A248AA2B894E}" srcOrd="4" destOrd="0" presId="urn:microsoft.com/office/officeart/2008/layout/VerticalCurvedList"/>
    <dgm:cxn modelId="{6337A1D4-DE79-4B88-BDC5-DCE6DB0FFDF3}" type="presParOf" srcId="{82BAA892-CE33-4B84-8554-A248AA2B894E}" destId="{3D62B5B3-223C-454B-A488-063B6E1A4E25}" srcOrd="0" destOrd="0" presId="urn:microsoft.com/office/officeart/2008/layout/VerticalCurvedList"/>
    <dgm:cxn modelId="{D4620CC2-2414-452C-B8B1-B170542D83BD}" type="presParOf" srcId="{FB5BB241-223D-40EF-A7D8-4098A2A26457}" destId="{4E2E5D7C-A0B3-426D-B648-92AD24AC85A0}" srcOrd="5" destOrd="0" presId="urn:microsoft.com/office/officeart/2008/layout/VerticalCurvedList"/>
    <dgm:cxn modelId="{2CC8E310-4686-4BD4-96D0-BBDAC6F96A2D}" type="presParOf" srcId="{FB5BB241-223D-40EF-A7D8-4098A2A26457}" destId="{26F5ECAF-9B6E-40A5-94BC-B159CFF87A29}" srcOrd="6" destOrd="0" presId="urn:microsoft.com/office/officeart/2008/layout/VerticalCurvedList"/>
    <dgm:cxn modelId="{CF98CF2D-44B1-414B-9D22-DDF8D908584B}"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t>1. Lợi dụng vận động bầu cử để </a:t>
          </a:r>
          <a:r>
            <a:rPr lang="vi-VN" sz="2000" b="0" i="0" dirty="0">
              <a:solidFill>
                <a:srgbClr val="FF0000"/>
              </a:solidFill>
            </a:rPr>
            <a:t>tuyên truyền trái với Hiến pháp và pháp luật</a:t>
          </a:r>
          <a:r>
            <a:rPr lang="vi-VN" sz="2000" b="0" i="0" dirty="0"/>
            <a:t> hoặc làm tổn hại đến danh dự, nhân phẩm, uy tín, quyền, lợi ích hợp pháp khác của tổ chức, cá nhân khác.</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2400" b="0" i="0" dirty="0"/>
        </a:p>
        <a:p>
          <a:pPr algn="just"/>
          <a:r>
            <a:rPr lang="vi-VN" sz="2400" b="0" i="0" dirty="0"/>
            <a:t>2. Lạm dụng chức vụ, quyền hạn để sử dụng phương tiện thông tin đại chúng trong vận động bầu cử.</a:t>
          </a:r>
        </a:p>
        <a:p>
          <a:pPr algn="just"/>
          <a:endParaRPr lang="vi-VN" sz="24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2000" b="0" i="0" dirty="0"/>
            <a:t>3. Lợi dụng vận động bầu cử </a:t>
          </a:r>
          <a:r>
            <a:rPr lang="vi-VN" sz="2000" b="0" i="0" dirty="0">
              <a:solidFill>
                <a:srgbClr val="FF0000"/>
              </a:solidFill>
            </a:rPr>
            <a:t>để vận động tài trợ, quyên góp ở trong nước và nước ngoài cho tổ chức, cá nhân mình.</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6071DD4C-FFBE-4354-86AE-E4D3B74B9D7D}">
      <dgm:prSet phldrT="[Text]" custT="1"/>
      <dgm:spPr/>
      <dgm:t>
        <a:bodyPr/>
        <a:lstStyle/>
        <a:p>
          <a:pPr algn="l"/>
          <a:endParaRPr lang="vi-VN" sz="1700" b="1" i="0" dirty="0">
            <a:solidFill>
              <a:srgbClr val="FF0000"/>
            </a:solidFill>
          </a:endParaRPr>
        </a:p>
        <a:p>
          <a:pPr algn="just"/>
          <a:r>
            <a:rPr lang="vi-VN" sz="2400" b="0" i="0" dirty="0"/>
            <a:t>4. Sử dụng hoặc </a:t>
          </a:r>
          <a:r>
            <a:rPr lang="vi-VN" sz="2400" b="0" i="0" dirty="0">
              <a:solidFill>
                <a:srgbClr val="FF0000"/>
              </a:solidFill>
            </a:rPr>
            <a:t>hứa tặng, cho, ủng hộ tiền, tài sản </a:t>
          </a:r>
          <a:r>
            <a:rPr lang="vi-VN" sz="2400" b="0" i="0" dirty="0"/>
            <a:t>hoặc lợi ích vật chất để lôi kéo, mua chuộc cử tri.</a:t>
          </a:r>
        </a:p>
        <a:p>
          <a:pPr algn="l"/>
          <a:endParaRPr lang="vi-VN" sz="1700" b="1" dirty="0">
            <a:solidFill>
              <a:srgbClr val="FF0000"/>
            </a:solidFill>
          </a:endParaRPr>
        </a:p>
      </dgm:t>
    </dgm:pt>
    <dgm:pt modelId="{135F7180-3771-484A-9472-9BB626608792}" type="parTrans" cxnId="{94EBF7E3-F12C-41F9-B14C-C2192C5E1D99}">
      <dgm:prSet/>
      <dgm:spPr/>
      <dgm:t>
        <a:bodyPr/>
        <a:lstStyle/>
        <a:p>
          <a:endParaRPr lang="vi-VN"/>
        </a:p>
      </dgm:t>
    </dgm:pt>
    <dgm:pt modelId="{ADEB1D3C-C21F-4BA4-9F84-97FC8CD60792}" type="sibTrans" cxnId="{94EBF7E3-F12C-41F9-B14C-C2192C5E1D99}">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4"/>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4"/>
      <dgm:spPr/>
    </dgm:pt>
    <dgm:pt modelId="{C9FE3971-507D-4008-82A2-C6A8A29635F9}" type="pres">
      <dgm:prSet presAssocID="{52744F47-0F35-4C14-A70E-847CC5808541}" presName="dstNode" presStyleLbl="node1" presStyleIdx="0" presStyleCnt="4"/>
      <dgm:spPr/>
    </dgm:pt>
    <dgm:pt modelId="{FFD7E8E9-B493-453E-B5BF-3BF49467B1F1}" type="pres">
      <dgm:prSet presAssocID="{BB4788A1-6B93-4A09-B334-44B24037628D}" presName="text_1" presStyleLbl="node1" presStyleIdx="0" presStyleCnt="4"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4"/>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4"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4"/>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4"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4"/>
      <dgm:spPr>
        <a:blipFill rotWithShape="0">
          <a:blip xmlns:r="http://schemas.openxmlformats.org/officeDocument/2006/relationships" r:embed="rId2"/>
          <a:stretch>
            <a:fillRect/>
          </a:stretch>
        </a:blipFill>
      </dgm:spPr>
    </dgm:pt>
    <dgm:pt modelId="{40FA8F0F-D9BB-434B-BCCC-35AFE740C7BA}" type="pres">
      <dgm:prSet presAssocID="{6071DD4C-FFBE-4354-86AE-E4D3B74B9D7D}" presName="text_4" presStyleLbl="node1" presStyleIdx="3" presStyleCnt="4" custScaleY="125763">
        <dgm:presLayoutVars>
          <dgm:bulletEnabled val="1"/>
        </dgm:presLayoutVars>
      </dgm:prSet>
      <dgm:spPr/>
    </dgm:pt>
    <dgm:pt modelId="{CD2C0E48-AE2B-499E-ADF4-7BE1A3A0BDD4}" type="pres">
      <dgm:prSet presAssocID="{6071DD4C-FFBE-4354-86AE-E4D3B74B9D7D}" presName="accent_4" presStyleCnt="0"/>
      <dgm:spPr/>
    </dgm:pt>
    <dgm:pt modelId="{B052E940-3543-4F09-BFE6-C7E022DDB458}" type="pres">
      <dgm:prSet presAssocID="{6071DD4C-FFBE-4354-86AE-E4D3B74B9D7D}" presName="accentRepeatNode" presStyleLbl="solidFgAcc1" presStyleIdx="3" presStyleCnt="4"/>
      <dgm:spPr>
        <a:blipFill rotWithShape="0">
          <a:blip xmlns:r="http://schemas.openxmlformats.org/officeDocument/2006/relationships" r:embed="rId3"/>
          <a:stretch>
            <a:fillRect/>
          </a:stretch>
        </a:blipFill>
      </dgm:spPr>
    </dgm:pt>
  </dgm:ptLst>
  <dgm:cxnLst>
    <dgm:cxn modelId="{62498B21-DC4A-491F-B1B6-5533366D7C6D}" type="presOf" srcId="{BB4788A1-6B93-4A09-B334-44B24037628D}" destId="{FFD7E8E9-B493-453E-B5BF-3BF49467B1F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ADA3FE61-4D54-43C4-ADA4-1EE44B9342D4}" type="presOf" srcId="{9235A8A3-837A-462F-802D-6B70FFE6767F}" destId="{7FEF580B-2C19-40D4-BF1E-428CFE3018D2}" srcOrd="0" destOrd="0" presId="urn:microsoft.com/office/officeart/2008/layout/VerticalCurvedList"/>
    <dgm:cxn modelId="{54C84162-526B-4387-A64A-69D74473D73F}" type="presOf" srcId="{52744F47-0F35-4C14-A70E-847CC5808541}" destId="{2C0B2076-4FBD-4FC0-8891-736FE3EF45C1}" srcOrd="0" destOrd="0" presId="urn:microsoft.com/office/officeart/2008/layout/VerticalCurvedList"/>
    <dgm:cxn modelId="{6FE17844-EE55-4D36-A4B2-09A9D89B7531}" type="presOf" srcId="{09795FC3-E1C0-43E2-96EC-1A5E0604F358}" destId="{76EEBA22-7744-401D-AC54-E2D45759DB11}" srcOrd="0" destOrd="0" presId="urn:microsoft.com/office/officeart/2008/layout/VerticalCurvedList"/>
    <dgm:cxn modelId="{C4147C6D-7E19-4E31-901C-DECA6EABA5F6}" type="presOf" srcId="{9C4F3BA6-C945-4489-9FFD-634DB6D36268}" destId="{4E2E5D7C-A0B3-426D-B648-92AD24AC85A0}"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FD8AF9B1-9EFC-480E-880C-1693C56532F7}" srcId="{52744F47-0F35-4C14-A70E-847CC5808541}" destId="{9235A8A3-837A-462F-802D-6B70FFE6767F}" srcOrd="1" destOrd="0" parTransId="{4F4D0002-029E-42D8-BB32-A68EE87AE287}" sibTransId="{3C7535CC-F3A6-4924-AC47-858E53D692C6}"/>
    <dgm:cxn modelId="{94EBF7E3-F12C-41F9-B14C-C2192C5E1D99}" srcId="{52744F47-0F35-4C14-A70E-847CC5808541}" destId="{6071DD4C-FFBE-4354-86AE-E4D3B74B9D7D}" srcOrd="3" destOrd="0" parTransId="{135F7180-3771-484A-9472-9BB626608792}" sibTransId="{ADEB1D3C-C21F-4BA4-9F84-97FC8CD60792}"/>
    <dgm:cxn modelId="{D7A181EF-97D5-44CD-BA3D-7DB5770B2343}" type="presOf" srcId="{6071DD4C-FFBE-4354-86AE-E4D3B74B9D7D}" destId="{40FA8F0F-D9BB-434B-BCCC-35AFE740C7BA}" srcOrd="0" destOrd="0" presId="urn:microsoft.com/office/officeart/2008/layout/VerticalCurvedList"/>
    <dgm:cxn modelId="{1062D83D-37BF-4B1E-A825-5E55CA264040}" type="presParOf" srcId="{2C0B2076-4FBD-4FC0-8891-736FE3EF45C1}" destId="{FB5BB241-223D-40EF-A7D8-4098A2A26457}" srcOrd="0" destOrd="0" presId="urn:microsoft.com/office/officeart/2008/layout/VerticalCurvedList"/>
    <dgm:cxn modelId="{3FB31F43-6CF3-4A26-93FF-974D901D4485}" type="presParOf" srcId="{FB5BB241-223D-40EF-A7D8-4098A2A26457}" destId="{0E5E6916-6F33-4A69-A4F0-3A5E0E1D7553}" srcOrd="0" destOrd="0" presId="urn:microsoft.com/office/officeart/2008/layout/VerticalCurvedList"/>
    <dgm:cxn modelId="{2D710739-A301-4888-BD6C-631FA47F0907}" type="presParOf" srcId="{0E5E6916-6F33-4A69-A4F0-3A5E0E1D7553}" destId="{4FABF881-E1E7-467D-A7F2-CFECCF50D562}" srcOrd="0" destOrd="0" presId="urn:microsoft.com/office/officeart/2008/layout/VerticalCurvedList"/>
    <dgm:cxn modelId="{30EEC716-8FEC-423A-B156-3A6AFE2D28DD}" type="presParOf" srcId="{0E5E6916-6F33-4A69-A4F0-3A5E0E1D7553}" destId="{76EEBA22-7744-401D-AC54-E2D45759DB11}" srcOrd="1" destOrd="0" presId="urn:microsoft.com/office/officeart/2008/layout/VerticalCurvedList"/>
    <dgm:cxn modelId="{21BA9F5E-369E-4707-B0C0-093C5DFDF4E8}" type="presParOf" srcId="{0E5E6916-6F33-4A69-A4F0-3A5E0E1D7553}" destId="{0C766B9D-06E8-465A-BA48-0D3315C85C62}" srcOrd="2" destOrd="0" presId="urn:microsoft.com/office/officeart/2008/layout/VerticalCurvedList"/>
    <dgm:cxn modelId="{6E82BAEF-8790-4378-8E17-BC1C7C2932A3}" type="presParOf" srcId="{0E5E6916-6F33-4A69-A4F0-3A5E0E1D7553}" destId="{C9FE3971-507D-4008-82A2-C6A8A29635F9}" srcOrd="3" destOrd="0" presId="urn:microsoft.com/office/officeart/2008/layout/VerticalCurvedList"/>
    <dgm:cxn modelId="{52DC6071-4A4F-4292-BD87-A550697F2639}" type="presParOf" srcId="{FB5BB241-223D-40EF-A7D8-4098A2A26457}" destId="{FFD7E8E9-B493-453E-B5BF-3BF49467B1F1}" srcOrd="1" destOrd="0" presId="urn:microsoft.com/office/officeart/2008/layout/VerticalCurvedList"/>
    <dgm:cxn modelId="{3FAC807F-8D9B-4756-9112-109E13727C4C}" type="presParOf" srcId="{FB5BB241-223D-40EF-A7D8-4098A2A26457}" destId="{8740F3D9-4808-4678-93AB-0C494FD3A172}" srcOrd="2" destOrd="0" presId="urn:microsoft.com/office/officeart/2008/layout/VerticalCurvedList"/>
    <dgm:cxn modelId="{D7BB469F-5159-437D-ACF6-2AE73FD06234}" type="presParOf" srcId="{8740F3D9-4808-4678-93AB-0C494FD3A172}" destId="{DA2203F8-6210-4510-AF95-4E154666DBE7}" srcOrd="0" destOrd="0" presId="urn:microsoft.com/office/officeart/2008/layout/VerticalCurvedList"/>
    <dgm:cxn modelId="{ABE2F6BE-1A01-4934-BF21-DBFFE25D2294}" type="presParOf" srcId="{FB5BB241-223D-40EF-A7D8-4098A2A26457}" destId="{7FEF580B-2C19-40D4-BF1E-428CFE3018D2}" srcOrd="3" destOrd="0" presId="urn:microsoft.com/office/officeart/2008/layout/VerticalCurvedList"/>
    <dgm:cxn modelId="{50DBCC37-003B-4EF4-B6E0-138C9E109CC5}" type="presParOf" srcId="{FB5BB241-223D-40EF-A7D8-4098A2A26457}" destId="{82BAA892-CE33-4B84-8554-A248AA2B894E}" srcOrd="4" destOrd="0" presId="urn:microsoft.com/office/officeart/2008/layout/VerticalCurvedList"/>
    <dgm:cxn modelId="{4AE31A9F-8A51-4EB3-AE1B-A1C57F983338}" type="presParOf" srcId="{82BAA892-CE33-4B84-8554-A248AA2B894E}" destId="{3D62B5B3-223C-454B-A488-063B6E1A4E25}" srcOrd="0" destOrd="0" presId="urn:microsoft.com/office/officeart/2008/layout/VerticalCurvedList"/>
    <dgm:cxn modelId="{015B5A65-26BC-4F23-9656-7DDB574104FD}" type="presParOf" srcId="{FB5BB241-223D-40EF-A7D8-4098A2A26457}" destId="{4E2E5D7C-A0B3-426D-B648-92AD24AC85A0}" srcOrd="5" destOrd="0" presId="urn:microsoft.com/office/officeart/2008/layout/VerticalCurvedList"/>
    <dgm:cxn modelId="{EB9F524A-3BA8-4346-8337-D33692BCD1A3}" type="presParOf" srcId="{FB5BB241-223D-40EF-A7D8-4098A2A26457}" destId="{26F5ECAF-9B6E-40A5-94BC-B159CFF87A29}" srcOrd="6" destOrd="0" presId="urn:microsoft.com/office/officeart/2008/layout/VerticalCurvedList"/>
    <dgm:cxn modelId="{BC0E5ECE-89CF-4071-AD31-629C86DB3969}" type="presParOf" srcId="{26F5ECAF-9B6E-40A5-94BC-B159CFF87A29}" destId="{6C4AB075-D238-4538-B6DA-6487C7433A96}" srcOrd="0" destOrd="0" presId="urn:microsoft.com/office/officeart/2008/layout/VerticalCurvedList"/>
    <dgm:cxn modelId="{ECE91A82-5B2E-44A9-8E26-3E9993EF291E}" type="presParOf" srcId="{FB5BB241-223D-40EF-A7D8-4098A2A26457}" destId="{40FA8F0F-D9BB-434B-BCCC-35AFE740C7BA}" srcOrd="7" destOrd="0" presId="urn:microsoft.com/office/officeart/2008/layout/VerticalCurvedList"/>
    <dgm:cxn modelId="{208B0611-91D7-47C1-87E1-0442EB0CCF99}" type="presParOf" srcId="{FB5BB241-223D-40EF-A7D8-4098A2A26457}" destId="{CD2C0E48-AE2B-499E-ADF4-7BE1A3A0BDD4}" srcOrd="8" destOrd="0" presId="urn:microsoft.com/office/officeart/2008/layout/VerticalCurvedList"/>
    <dgm:cxn modelId="{CDF9A57E-1FDC-4085-9509-7AFA1617F50E}" type="presParOf" srcId="{CD2C0E48-AE2B-499E-ADF4-7BE1A3A0BDD4}" destId="{B052E940-3543-4F09-BFE6-C7E022DDB45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1800" b="0" i="0" dirty="0"/>
        </a:p>
        <a:p>
          <a:pPr algn="just"/>
          <a:r>
            <a:rPr lang="vi-VN" sz="2000" b="0" i="0" dirty="0"/>
            <a:t>Nguyên tắc bầu cử trực tiếp đòi hỏi cử tri </a:t>
          </a:r>
          <a:r>
            <a:rPr lang="vi-VN" sz="2000" b="1" i="0" dirty="0">
              <a:solidFill>
                <a:srgbClr val="FF0000"/>
              </a:solidFill>
            </a:rPr>
            <a:t>không được nhờ người bầu hộ, bầu thay hoặc bầu bằng cách gửi thư</a:t>
          </a:r>
          <a:r>
            <a:rPr lang="vi-VN" sz="2000" b="0" i="0" dirty="0"/>
            <a:t>. Cử tri tự bỏ lá phiếu bầu vào hòm phiếu. Trường hợp cử tri không thể tự viết phiếu bầu thì </a:t>
          </a:r>
          <a:r>
            <a:rPr lang="vi-VN" sz="2000" b="1" i="0" dirty="0">
              <a:solidFill>
                <a:srgbClr val="FF0000"/>
              </a:solidFill>
            </a:rPr>
            <a:t>nhờ người khác viết hộ, nhưng phải tự mình bỏ phiếu</a:t>
          </a:r>
          <a:r>
            <a:rPr lang="vi-VN" sz="2000" b="0" i="0" dirty="0"/>
            <a:t>; người viết hộ phải bảo đảm bí mật phiếu bầu của cử tri; nếu cử tri vì tàn tật không tự bỏ phiếu được thì nhờ người khác bỏ phiếu vào hòm phiếu.</a:t>
          </a:r>
        </a:p>
        <a:p>
          <a:pPr algn="l"/>
          <a:endParaRPr lang="en-US" sz="1300" b="1" dirty="0">
            <a:solidFill>
              <a:srgbClr val="FF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r>
            <a:rPr lang="vi-VN" sz="2000" b="0" i="0" dirty="0"/>
            <a:t> </a:t>
          </a:r>
        </a:p>
        <a:p>
          <a:pPr algn="just"/>
          <a:r>
            <a:rPr lang="vi-VN" sz="2000" b="0" i="0" dirty="0"/>
            <a:t>Trường hợp cử tri ốm đau, già yếu, tàn tật không thể đến phòng bỏ phiếu được thì </a:t>
          </a:r>
          <a:r>
            <a:rPr lang="vi-VN" sz="2000" b="1" i="0" dirty="0">
              <a:solidFill>
                <a:srgbClr val="FF0000"/>
              </a:solidFill>
            </a:rPr>
            <a:t>tổ bầu cử mang hòm phiếu phụ và phiếu bầu đến nơi ở của cử tri để cử tri nhận phiếu bầu và thực hiện các thủ tục bỏ phiếu.</a:t>
          </a:r>
        </a:p>
        <a:p>
          <a:pPr algn="just"/>
          <a:endParaRPr lang="en-US" sz="2000" b="1" dirty="0"/>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custScaleY="170543">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custLinFactNeighborX="-251" custLinFactNeighborY="16910">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custLinFactNeighborX="-1012" custLinFactNeighborY="13528"/>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3D71830C-3EDA-423D-8236-964D7D818564}" type="presOf" srcId="{1B3E2CC9-15A8-407C-8F03-2CEDAAD2BCA7}" destId="{809F35E1-DA24-46C5-A75B-3457BBA1B668}"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AAB72AC3-0A78-4F6C-BF30-15FE83B552C0}" type="presOf" srcId="{8810BBE6-1AC9-4B78-968F-32367D473C08}" destId="{0A1C3160-5054-4633-A7E9-F22AA17C3772}" srcOrd="0" destOrd="0" presId="urn:microsoft.com/office/officeart/2008/layout/VerticalCurvedList"/>
    <dgm:cxn modelId="{ACA7EFCC-721E-4381-9DD5-852CF5FC21BE}" type="presOf" srcId="{CB395DD7-5FE3-4CDA-8AA6-718741B450DB}" destId="{05F85DB2-453B-4BDF-B33A-D5774223F512}" srcOrd="0" destOrd="0" presId="urn:microsoft.com/office/officeart/2008/layout/VerticalCurvedList"/>
    <dgm:cxn modelId="{4B3876FB-7807-4D1C-84CC-C78799C8C030}" type="presOf" srcId="{17D030CC-7DBE-426A-9EE4-94470CFF6098}" destId="{E23F1361-9898-4EC9-9BDD-33180FAE5062}" srcOrd="0" destOrd="0" presId="urn:microsoft.com/office/officeart/2008/layout/VerticalCurvedList"/>
    <dgm:cxn modelId="{9D558B55-ACBE-4443-B5A1-86C48A9F796A}" type="presParOf" srcId="{809F35E1-DA24-46C5-A75B-3457BBA1B668}" destId="{471EC9B5-CBDA-4ADC-9173-39516529BF42}" srcOrd="0" destOrd="0" presId="urn:microsoft.com/office/officeart/2008/layout/VerticalCurvedList"/>
    <dgm:cxn modelId="{C06A8C5B-EEBD-4437-A4CE-18EE3BF88C32}" type="presParOf" srcId="{471EC9B5-CBDA-4ADC-9173-39516529BF42}" destId="{E1937796-F081-42EB-8B5C-26860C9A20BA}" srcOrd="0" destOrd="0" presId="urn:microsoft.com/office/officeart/2008/layout/VerticalCurvedList"/>
    <dgm:cxn modelId="{DDDC866F-C0DA-4252-BC35-AF8201B9814B}" type="presParOf" srcId="{E1937796-F081-42EB-8B5C-26860C9A20BA}" destId="{69AA6BA1-BE80-4ED9-AE54-044B1F890CC4}" srcOrd="0" destOrd="0" presId="urn:microsoft.com/office/officeart/2008/layout/VerticalCurvedList"/>
    <dgm:cxn modelId="{A7B801C0-AFF8-4D8E-855C-F0499569ACF0}" type="presParOf" srcId="{E1937796-F081-42EB-8B5C-26860C9A20BA}" destId="{0A1C3160-5054-4633-A7E9-F22AA17C3772}" srcOrd="1" destOrd="0" presId="urn:microsoft.com/office/officeart/2008/layout/VerticalCurvedList"/>
    <dgm:cxn modelId="{EF05B16B-3222-457B-888C-C5DBAD3D22DC}" type="presParOf" srcId="{E1937796-F081-42EB-8B5C-26860C9A20BA}" destId="{92868F2C-F013-4CDD-9288-792A86572668}" srcOrd="2" destOrd="0" presId="urn:microsoft.com/office/officeart/2008/layout/VerticalCurvedList"/>
    <dgm:cxn modelId="{8D6562F3-9F28-4E01-9F2B-B464BF71B2D6}" type="presParOf" srcId="{E1937796-F081-42EB-8B5C-26860C9A20BA}" destId="{84FB5B1C-428C-45DA-A367-C9020C0D088B}" srcOrd="3" destOrd="0" presId="urn:microsoft.com/office/officeart/2008/layout/VerticalCurvedList"/>
    <dgm:cxn modelId="{CE1DC496-D846-4996-A4D8-89E63FF78596}" type="presParOf" srcId="{471EC9B5-CBDA-4ADC-9173-39516529BF42}" destId="{05F85DB2-453B-4BDF-B33A-D5774223F512}" srcOrd="1" destOrd="0" presId="urn:microsoft.com/office/officeart/2008/layout/VerticalCurvedList"/>
    <dgm:cxn modelId="{331CDCDB-3353-45D0-94F9-306DB5036386}" type="presParOf" srcId="{471EC9B5-CBDA-4ADC-9173-39516529BF42}" destId="{68C643FE-4129-4B0D-AA6B-69DC51ED371F}" srcOrd="2" destOrd="0" presId="urn:microsoft.com/office/officeart/2008/layout/VerticalCurvedList"/>
    <dgm:cxn modelId="{D45AC45F-A942-4985-A478-E1FFC7CD8973}" type="presParOf" srcId="{68C643FE-4129-4B0D-AA6B-69DC51ED371F}" destId="{6EA76AA9-0932-427F-9400-8AC34674678D}" srcOrd="0" destOrd="0" presId="urn:microsoft.com/office/officeart/2008/layout/VerticalCurvedList"/>
    <dgm:cxn modelId="{33881C79-E46D-4A44-A8E1-DA6B71EAFAAD}" type="presParOf" srcId="{471EC9B5-CBDA-4ADC-9173-39516529BF42}" destId="{E23F1361-9898-4EC9-9BDD-33180FAE5062}" srcOrd="3" destOrd="0" presId="urn:microsoft.com/office/officeart/2008/layout/VerticalCurvedList"/>
    <dgm:cxn modelId="{1F03B887-6E45-4F8F-895C-2EB0D95B6D68}" type="presParOf" srcId="{471EC9B5-CBDA-4ADC-9173-39516529BF42}" destId="{45FC8699-6834-4C85-BF71-EC37F61D1116}" srcOrd="4" destOrd="0" presId="urn:microsoft.com/office/officeart/2008/layout/VerticalCurvedList"/>
    <dgm:cxn modelId="{A656500C-0547-4327-956E-F9CC68A7686C}"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t>1. Mỗi cử tri có quyền bỏ </a:t>
          </a:r>
          <a:r>
            <a:rPr lang="vi-VN" sz="2000" b="0" i="0" dirty="0">
              <a:solidFill>
                <a:srgbClr val="FF0000"/>
              </a:solidFill>
            </a:rPr>
            <a:t>một phiếu bầu đại biểu Quốc hội và bỏ một phiếu bầu đại biểu Hội đồng nhân dân </a:t>
          </a:r>
          <a:r>
            <a:rPr lang="vi-VN" sz="2000" b="0" i="0" dirty="0"/>
            <a:t>tương ứng với mỗi cấp Hội đồng nhân dân.</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2400" b="0" i="0" dirty="0"/>
        </a:p>
        <a:p>
          <a:pPr algn="just"/>
          <a:r>
            <a:rPr lang="vi-VN" sz="2000" b="0" i="0" dirty="0"/>
            <a:t>2. Cử tri phải tự mình, đi bầu cử, không được nhờ người khác bầu cử thay, trừ trường hợp quy định tại khoản 3 và khoản 4 Điều này; khi bầu cử phải xuất trình thẻ cử tri.</a:t>
          </a:r>
        </a:p>
        <a:p>
          <a:pPr algn="just"/>
          <a:endParaRPr lang="vi-VN" sz="24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2000" b="0" i="0" dirty="0"/>
            <a:t>3. Cử tri không thể tự viết được phiếu bầu thì </a:t>
          </a:r>
          <a:r>
            <a:rPr lang="vi-VN" sz="2000" b="0" i="0" dirty="0">
              <a:solidFill>
                <a:srgbClr val="FF0000"/>
              </a:solidFill>
            </a:rPr>
            <a:t>nhờ người khác viết hộ</a:t>
          </a:r>
          <a:r>
            <a:rPr lang="vi-VN" sz="2000" b="0" i="0" dirty="0"/>
            <a:t>, nhưng phải tự mình bỏ phiếu; người viết hộ phải bảo đảm bí mật phiếu bầu của cử tri. Trường hợp cử tri vì khuyết tật không tự bỏ phiếu được thì nhờ người khác bỏ phiếu vào hòm phiếu.</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86FDCE24-BA59-4E1C-8025-FD49F33F7A9D}" type="presOf" srcId="{9C4F3BA6-C945-4489-9FFD-634DB6D36268}" destId="{4E2E5D7C-A0B3-426D-B648-92AD24AC85A0}" srcOrd="0" destOrd="0" presId="urn:microsoft.com/office/officeart/2008/layout/VerticalCurvedList"/>
    <dgm:cxn modelId="{AC055135-F779-458B-B010-BE0F9B5383BD}" type="presOf" srcId="{BB4788A1-6B93-4A09-B334-44B24037628D}" destId="{FFD7E8E9-B493-453E-B5BF-3BF49467B1F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78136996-A7B3-4378-8566-D49284542D55}" srcId="{52744F47-0F35-4C14-A70E-847CC5808541}" destId="{9C4F3BA6-C945-4489-9FFD-634DB6D36268}" srcOrd="2" destOrd="0" parTransId="{717BB9E6-69E4-4A5E-8C5B-E7A26C1E467B}" sibTransId="{63A55C35-754D-4659-BB8B-C44E336CCEE9}"/>
    <dgm:cxn modelId="{20F1CFAD-7183-4049-A2E9-3024E89CA896}" type="presOf" srcId="{52744F47-0F35-4C14-A70E-847CC5808541}" destId="{2C0B2076-4FBD-4FC0-8891-736FE3EF45C1}"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5E375EB8-6936-4260-AD0D-BD4F28A8F660}" type="presOf" srcId="{09795FC3-E1C0-43E2-96EC-1A5E0604F358}" destId="{76EEBA22-7744-401D-AC54-E2D45759DB11}" srcOrd="0" destOrd="0" presId="urn:microsoft.com/office/officeart/2008/layout/VerticalCurvedList"/>
    <dgm:cxn modelId="{3DA18AD4-4112-40CE-BD9A-C70B92159FAC}" type="presOf" srcId="{9235A8A3-837A-462F-802D-6B70FFE6767F}" destId="{7FEF580B-2C19-40D4-BF1E-428CFE3018D2}" srcOrd="0" destOrd="0" presId="urn:microsoft.com/office/officeart/2008/layout/VerticalCurvedList"/>
    <dgm:cxn modelId="{5956F5EB-D5D2-4DA1-81BB-FCD60E6C4BEB}" type="presParOf" srcId="{2C0B2076-4FBD-4FC0-8891-736FE3EF45C1}" destId="{FB5BB241-223D-40EF-A7D8-4098A2A26457}" srcOrd="0" destOrd="0" presId="urn:microsoft.com/office/officeart/2008/layout/VerticalCurvedList"/>
    <dgm:cxn modelId="{82E43B99-205F-48E1-BFFA-D90260311CC1}" type="presParOf" srcId="{FB5BB241-223D-40EF-A7D8-4098A2A26457}" destId="{0E5E6916-6F33-4A69-A4F0-3A5E0E1D7553}" srcOrd="0" destOrd="0" presId="urn:microsoft.com/office/officeart/2008/layout/VerticalCurvedList"/>
    <dgm:cxn modelId="{27832902-58AB-4C1B-91D4-581199FF3708}" type="presParOf" srcId="{0E5E6916-6F33-4A69-A4F0-3A5E0E1D7553}" destId="{4FABF881-E1E7-467D-A7F2-CFECCF50D562}" srcOrd="0" destOrd="0" presId="urn:microsoft.com/office/officeart/2008/layout/VerticalCurvedList"/>
    <dgm:cxn modelId="{416CEF72-549B-42AA-9CD6-E7BEBD5BD87A}" type="presParOf" srcId="{0E5E6916-6F33-4A69-A4F0-3A5E0E1D7553}" destId="{76EEBA22-7744-401D-AC54-E2D45759DB11}" srcOrd="1" destOrd="0" presId="urn:microsoft.com/office/officeart/2008/layout/VerticalCurvedList"/>
    <dgm:cxn modelId="{0E029FFE-B7D9-4486-9195-5AEFC2EA24E7}" type="presParOf" srcId="{0E5E6916-6F33-4A69-A4F0-3A5E0E1D7553}" destId="{0C766B9D-06E8-465A-BA48-0D3315C85C62}" srcOrd="2" destOrd="0" presId="urn:microsoft.com/office/officeart/2008/layout/VerticalCurvedList"/>
    <dgm:cxn modelId="{AA99186E-AA17-44BE-A29A-FA6355141AF1}" type="presParOf" srcId="{0E5E6916-6F33-4A69-A4F0-3A5E0E1D7553}" destId="{C9FE3971-507D-4008-82A2-C6A8A29635F9}" srcOrd="3" destOrd="0" presId="urn:microsoft.com/office/officeart/2008/layout/VerticalCurvedList"/>
    <dgm:cxn modelId="{025F1D4C-A2FE-4C9A-8697-95A3F0FA3B21}" type="presParOf" srcId="{FB5BB241-223D-40EF-A7D8-4098A2A26457}" destId="{FFD7E8E9-B493-453E-B5BF-3BF49467B1F1}" srcOrd="1" destOrd="0" presId="urn:microsoft.com/office/officeart/2008/layout/VerticalCurvedList"/>
    <dgm:cxn modelId="{57C92026-BA7D-40E7-B3B3-1769BA41EA77}" type="presParOf" srcId="{FB5BB241-223D-40EF-A7D8-4098A2A26457}" destId="{8740F3D9-4808-4678-93AB-0C494FD3A172}" srcOrd="2" destOrd="0" presId="urn:microsoft.com/office/officeart/2008/layout/VerticalCurvedList"/>
    <dgm:cxn modelId="{BDD93681-BF6D-403F-BE53-3F8E6DF04930}" type="presParOf" srcId="{8740F3D9-4808-4678-93AB-0C494FD3A172}" destId="{DA2203F8-6210-4510-AF95-4E154666DBE7}" srcOrd="0" destOrd="0" presId="urn:microsoft.com/office/officeart/2008/layout/VerticalCurvedList"/>
    <dgm:cxn modelId="{9C05BB28-D7F2-4F68-83CB-A1BD81E746DF}" type="presParOf" srcId="{FB5BB241-223D-40EF-A7D8-4098A2A26457}" destId="{7FEF580B-2C19-40D4-BF1E-428CFE3018D2}" srcOrd="3" destOrd="0" presId="urn:microsoft.com/office/officeart/2008/layout/VerticalCurvedList"/>
    <dgm:cxn modelId="{0DF89471-1492-4958-A411-47B23F12118F}" type="presParOf" srcId="{FB5BB241-223D-40EF-A7D8-4098A2A26457}" destId="{82BAA892-CE33-4B84-8554-A248AA2B894E}" srcOrd="4" destOrd="0" presId="urn:microsoft.com/office/officeart/2008/layout/VerticalCurvedList"/>
    <dgm:cxn modelId="{14E52E74-21A3-470D-BB9A-4B7F98A2C0BF}" type="presParOf" srcId="{82BAA892-CE33-4B84-8554-A248AA2B894E}" destId="{3D62B5B3-223C-454B-A488-063B6E1A4E25}" srcOrd="0" destOrd="0" presId="urn:microsoft.com/office/officeart/2008/layout/VerticalCurvedList"/>
    <dgm:cxn modelId="{ED5160C5-54EB-4BB1-A3CA-A520239513E0}" type="presParOf" srcId="{FB5BB241-223D-40EF-A7D8-4098A2A26457}" destId="{4E2E5D7C-A0B3-426D-B648-92AD24AC85A0}" srcOrd="5" destOrd="0" presId="urn:microsoft.com/office/officeart/2008/layout/VerticalCurvedList"/>
    <dgm:cxn modelId="{FBE63C12-08BB-4DD8-A8CE-2028181F939B}" type="presParOf" srcId="{FB5BB241-223D-40EF-A7D8-4098A2A26457}" destId="{26F5ECAF-9B6E-40A5-94BC-B159CFF87A29}" srcOrd="6" destOrd="0" presId="urn:microsoft.com/office/officeart/2008/layout/VerticalCurvedList"/>
    <dgm:cxn modelId="{1C50C5CD-5E86-430C-87E3-03C4C241A637}"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solidFill>
                <a:srgbClr val="002060"/>
              </a:solidFill>
            </a:rPr>
            <a:t>5. Khi cử tri viết phiếu bầu, không ai được xem, kể cả thành viên Tổ bầu cử.</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2400" b="0" i="0" dirty="0"/>
        </a:p>
        <a:p>
          <a:pPr algn="just"/>
          <a:r>
            <a:rPr lang="vi-VN" sz="2400" b="0" i="0" dirty="0"/>
            <a:t>6. Nếu viết hỏng, cử tri có quyền đổi phiếu bầu khác.</a:t>
          </a:r>
        </a:p>
        <a:p>
          <a:pPr algn="just"/>
          <a:endParaRPr lang="vi-VN" sz="24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2000" b="0" i="0" dirty="0"/>
            <a:t>7. Khi cử tri bỏ phiếu xong, Tổ bầu cử có trách nhiệm đóng dấu “Đã bỏ phiếu” vào thẻ cử tri.</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3A24A4E0-31ED-4ADE-A699-DE94E508F313}">
      <dgm:prSet phldrT="[Text]"/>
      <dgm:spPr/>
      <dgm:t>
        <a:bodyPr/>
        <a:lstStyle/>
        <a:p>
          <a:endParaRPr lang="vi-VN" b="1" i="0" dirty="0">
            <a:solidFill>
              <a:srgbClr val="FF0000"/>
            </a:solidFill>
          </a:endParaRPr>
        </a:p>
        <a:p>
          <a:r>
            <a:rPr lang="vi-VN" b="0" i="0" dirty="0"/>
            <a:t>8. Mọi người phải tuân theo nội quy phòng bỏ phiếu.</a:t>
          </a:r>
        </a:p>
        <a:p>
          <a:endParaRPr lang="vi-VN" b="1" dirty="0">
            <a:solidFill>
              <a:srgbClr val="FF0000"/>
            </a:solidFill>
          </a:endParaRPr>
        </a:p>
      </dgm:t>
    </dgm:pt>
    <dgm:pt modelId="{DA869D6D-EEE7-45BA-ABF6-FCE8710F8624}" type="parTrans" cxnId="{C879ED4A-083B-4F37-A805-59E597D05011}">
      <dgm:prSet/>
      <dgm:spPr/>
      <dgm:t>
        <a:bodyPr/>
        <a:lstStyle/>
        <a:p>
          <a:endParaRPr lang="vi-VN"/>
        </a:p>
      </dgm:t>
    </dgm:pt>
    <dgm:pt modelId="{CB8E3F90-DBFF-482C-A7A2-A4B48F219905}" type="sibTrans" cxnId="{C879ED4A-083B-4F37-A805-59E597D05011}">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4"/>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4"/>
      <dgm:spPr/>
    </dgm:pt>
    <dgm:pt modelId="{C9FE3971-507D-4008-82A2-C6A8A29635F9}" type="pres">
      <dgm:prSet presAssocID="{52744F47-0F35-4C14-A70E-847CC5808541}" presName="dstNode" presStyleLbl="node1" presStyleIdx="0" presStyleCnt="4"/>
      <dgm:spPr/>
    </dgm:pt>
    <dgm:pt modelId="{FFD7E8E9-B493-453E-B5BF-3BF49467B1F1}" type="pres">
      <dgm:prSet presAssocID="{BB4788A1-6B93-4A09-B334-44B24037628D}" presName="text_1" presStyleLbl="node1" presStyleIdx="0" presStyleCnt="4"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4"/>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4"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4"/>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4"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4"/>
      <dgm:spPr>
        <a:blipFill rotWithShape="0">
          <a:blip xmlns:r="http://schemas.openxmlformats.org/officeDocument/2006/relationships" r:embed="rId2"/>
          <a:stretch>
            <a:fillRect/>
          </a:stretch>
        </a:blipFill>
      </dgm:spPr>
    </dgm:pt>
    <dgm:pt modelId="{94092B3A-929D-45CB-92CC-B6DA203F5160}" type="pres">
      <dgm:prSet presAssocID="{3A24A4E0-31ED-4ADE-A699-DE94E508F313}" presName="text_4" presStyleLbl="node1" presStyleIdx="3" presStyleCnt="4" custScaleY="125763">
        <dgm:presLayoutVars>
          <dgm:bulletEnabled val="1"/>
        </dgm:presLayoutVars>
      </dgm:prSet>
      <dgm:spPr/>
    </dgm:pt>
    <dgm:pt modelId="{BBEB0700-180F-4089-9BE2-05B4D59C5EBC}" type="pres">
      <dgm:prSet presAssocID="{3A24A4E0-31ED-4ADE-A699-DE94E508F313}" presName="accent_4" presStyleCnt="0"/>
      <dgm:spPr/>
    </dgm:pt>
    <dgm:pt modelId="{4D44D0A0-780E-48B1-880E-14A72E6EC4B5}" type="pres">
      <dgm:prSet presAssocID="{3A24A4E0-31ED-4ADE-A699-DE94E508F313}" presName="accentRepeatNode" presStyleLbl="solidFgAcc1" presStyleIdx="3" presStyleCnt="4"/>
      <dgm:spPr>
        <a:blipFill rotWithShape="0">
          <a:blip xmlns:r="http://schemas.openxmlformats.org/officeDocument/2006/relationships" r:embed="rId3"/>
          <a:stretch>
            <a:fillRect/>
          </a:stretch>
        </a:blipFill>
      </dgm:spPr>
    </dgm:pt>
  </dgm:ptLst>
  <dgm:cxnLst>
    <dgm:cxn modelId="{E1936415-31FC-49B8-94F5-5C9432C0A396}" type="presOf" srcId="{3A24A4E0-31ED-4ADE-A699-DE94E508F313}" destId="{94092B3A-929D-45CB-92CC-B6DA203F5160}"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C879ED4A-083B-4F37-A805-59E597D05011}" srcId="{52744F47-0F35-4C14-A70E-847CC5808541}" destId="{3A24A4E0-31ED-4ADE-A699-DE94E508F313}" srcOrd="3" destOrd="0" parTransId="{DA869D6D-EEE7-45BA-ABF6-FCE8710F8624}" sibTransId="{CB8E3F90-DBFF-482C-A7A2-A4B48F219905}"/>
    <dgm:cxn modelId="{A3798B93-66CD-45E1-934F-3FC5049CB55C}" type="presOf" srcId="{09795FC3-E1C0-43E2-96EC-1A5E0604F358}" destId="{76EEBA22-7744-401D-AC54-E2D45759DB11}" srcOrd="0" destOrd="0" presId="urn:microsoft.com/office/officeart/2008/layout/VerticalCurvedList"/>
    <dgm:cxn modelId="{78136996-A7B3-4378-8566-D49284542D55}" srcId="{52744F47-0F35-4C14-A70E-847CC5808541}" destId="{9C4F3BA6-C945-4489-9FFD-634DB6D36268}" srcOrd="2" destOrd="0" parTransId="{717BB9E6-69E4-4A5E-8C5B-E7A26C1E467B}" sibTransId="{63A55C35-754D-4659-BB8B-C44E336CCEE9}"/>
    <dgm:cxn modelId="{FD8AF9B1-9EFC-480E-880C-1693C56532F7}" srcId="{52744F47-0F35-4C14-A70E-847CC5808541}" destId="{9235A8A3-837A-462F-802D-6B70FFE6767F}" srcOrd="1" destOrd="0" parTransId="{4F4D0002-029E-42D8-BB32-A68EE87AE287}" sibTransId="{3C7535CC-F3A6-4924-AC47-858E53D692C6}"/>
    <dgm:cxn modelId="{6652B4DC-1D82-44DE-A9F8-695C0523CEB6}" type="presOf" srcId="{9235A8A3-837A-462F-802D-6B70FFE6767F}" destId="{7FEF580B-2C19-40D4-BF1E-428CFE3018D2}" srcOrd="0" destOrd="0" presId="urn:microsoft.com/office/officeart/2008/layout/VerticalCurvedList"/>
    <dgm:cxn modelId="{3C2DFAE5-AFF6-42DF-A316-C4CBE126BDC9}" type="presOf" srcId="{BB4788A1-6B93-4A09-B334-44B24037628D}" destId="{FFD7E8E9-B493-453E-B5BF-3BF49467B1F1}" srcOrd="0" destOrd="0" presId="urn:microsoft.com/office/officeart/2008/layout/VerticalCurvedList"/>
    <dgm:cxn modelId="{F43874EC-1D5A-4C46-9594-BBE31E6504A4}" type="presOf" srcId="{52744F47-0F35-4C14-A70E-847CC5808541}" destId="{2C0B2076-4FBD-4FC0-8891-736FE3EF45C1}" srcOrd="0" destOrd="0" presId="urn:microsoft.com/office/officeart/2008/layout/VerticalCurvedList"/>
    <dgm:cxn modelId="{162EF9EE-C644-402A-B776-128677F1C0BE}" type="presOf" srcId="{9C4F3BA6-C945-4489-9FFD-634DB6D36268}" destId="{4E2E5D7C-A0B3-426D-B648-92AD24AC85A0}" srcOrd="0" destOrd="0" presId="urn:microsoft.com/office/officeart/2008/layout/VerticalCurvedList"/>
    <dgm:cxn modelId="{D7620D3C-E413-48FB-A1CD-B54682752AC0}" type="presParOf" srcId="{2C0B2076-4FBD-4FC0-8891-736FE3EF45C1}" destId="{FB5BB241-223D-40EF-A7D8-4098A2A26457}" srcOrd="0" destOrd="0" presId="urn:microsoft.com/office/officeart/2008/layout/VerticalCurvedList"/>
    <dgm:cxn modelId="{39A8AAB4-E25C-46FF-854F-EA5A46AEAD01}" type="presParOf" srcId="{FB5BB241-223D-40EF-A7D8-4098A2A26457}" destId="{0E5E6916-6F33-4A69-A4F0-3A5E0E1D7553}" srcOrd="0" destOrd="0" presId="urn:microsoft.com/office/officeart/2008/layout/VerticalCurvedList"/>
    <dgm:cxn modelId="{4EA346B7-CBE6-47D1-9924-E3A9008693EE}" type="presParOf" srcId="{0E5E6916-6F33-4A69-A4F0-3A5E0E1D7553}" destId="{4FABF881-E1E7-467D-A7F2-CFECCF50D562}" srcOrd="0" destOrd="0" presId="urn:microsoft.com/office/officeart/2008/layout/VerticalCurvedList"/>
    <dgm:cxn modelId="{2A5D594C-547D-4454-BD24-8B88BC1F0382}" type="presParOf" srcId="{0E5E6916-6F33-4A69-A4F0-3A5E0E1D7553}" destId="{76EEBA22-7744-401D-AC54-E2D45759DB11}" srcOrd="1" destOrd="0" presId="urn:microsoft.com/office/officeart/2008/layout/VerticalCurvedList"/>
    <dgm:cxn modelId="{6545B143-2FDE-490B-8B76-C0DF4CE59A95}" type="presParOf" srcId="{0E5E6916-6F33-4A69-A4F0-3A5E0E1D7553}" destId="{0C766B9D-06E8-465A-BA48-0D3315C85C62}" srcOrd="2" destOrd="0" presId="urn:microsoft.com/office/officeart/2008/layout/VerticalCurvedList"/>
    <dgm:cxn modelId="{B634D917-8FB3-41BC-9C9A-6AFB6407608F}" type="presParOf" srcId="{0E5E6916-6F33-4A69-A4F0-3A5E0E1D7553}" destId="{C9FE3971-507D-4008-82A2-C6A8A29635F9}" srcOrd="3" destOrd="0" presId="urn:microsoft.com/office/officeart/2008/layout/VerticalCurvedList"/>
    <dgm:cxn modelId="{2E7CCF89-5110-4D83-8E85-8AFD33916B6D}" type="presParOf" srcId="{FB5BB241-223D-40EF-A7D8-4098A2A26457}" destId="{FFD7E8E9-B493-453E-B5BF-3BF49467B1F1}" srcOrd="1" destOrd="0" presId="urn:microsoft.com/office/officeart/2008/layout/VerticalCurvedList"/>
    <dgm:cxn modelId="{6E5605D4-37FA-4693-99A3-19826DB077D3}" type="presParOf" srcId="{FB5BB241-223D-40EF-A7D8-4098A2A26457}" destId="{8740F3D9-4808-4678-93AB-0C494FD3A172}" srcOrd="2" destOrd="0" presId="urn:microsoft.com/office/officeart/2008/layout/VerticalCurvedList"/>
    <dgm:cxn modelId="{01D6CDB1-5CDE-4699-BB4C-717D1F5FE64A}" type="presParOf" srcId="{8740F3D9-4808-4678-93AB-0C494FD3A172}" destId="{DA2203F8-6210-4510-AF95-4E154666DBE7}" srcOrd="0" destOrd="0" presId="urn:microsoft.com/office/officeart/2008/layout/VerticalCurvedList"/>
    <dgm:cxn modelId="{BAD6E819-B55C-46D2-8225-D0421D653C23}" type="presParOf" srcId="{FB5BB241-223D-40EF-A7D8-4098A2A26457}" destId="{7FEF580B-2C19-40D4-BF1E-428CFE3018D2}" srcOrd="3" destOrd="0" presId="urn:microsoft.com/office/officeart/2008/layout/VerticalCurvedList"/>
    <dgm:cxn modelId="{72F77653-C6DF-4E21-8C72-6DD09BDB4FC8}" type="presParOf" srcId="{FB5BB241-223D-40EF-A7D8-4098A2A26457}" destId="{82BAA892-CE33-4B84-8554-A248AA2B894E}" srcOrd="4" destOrd="0" presId="urn:microsoft.com/office/officeart/2008/layout/VerticalCurvedList"/>
    <dgm:cxn modelId="{F7DD4CF1-19CD-4FF9-BAD0-1364D0CEAA7D}" type="presParOf" srcId="{82BAA892-CE33-4B84-8554-A248AA2B894E}" destId="{3D62B5B3-223C-454B-A488-063B6E1A4E25}" srcOrd="0" destOrd="0" presId="urn:microsoft.com/office/officeart/2008/layout/VerticalCurvedList"/>
    <dgm:cxn modelId="{25E5CA69-5FE2-43F6-AF9D-422185A90FCD}" type="presParOf" srcId="{FB5BB241-223D-40EF-A7D8-4098A2A26457}" destId="{4E2E5D7C-A0B3-426D-B648-92AD24AC85A0}" srcOrd="5" destOrd="0" presId="urn:microsoft.com/office/officeart/2008/layout/VerticalCurvedList"/>
    <dgm:cxn modelId="{2F52F6CC-F018-4303-9CF3-8FA7641C9000}" type="presParOf" srcId="{FB5BB241-223D-40EF-A7D8-4098A2A26457}" destId="{26F5ECAF-9B6E-40A5-94BC-B159CFF87A29}" srcOrd="6" destOrd="0" presId="urn:microsoft.com/office/officeart/2008/layout/VerticalCurvedList"/>
    <dgm:cxn modelId="{E759666F-89B8-4A06-BB80-6D15C32BA1C7}" type="presParOf" srcId="{26F5ECAF-9B6E-40A5-94BC-B159CFF87A29}" destId="{6C4AB075-D238-4538-B6DA-6487C7433A96}" srcOrd="0" destOrd="0" presId="urn:microsoft.com/office/officeart/2008/layout/VerticalCurvedList"/>
    <dgm:cxn modelId="{0ACD9B6A-519C-4CE9-938D-45969B1ADB55}" type="presParOf" srcId="{FB5BB241-223D-40EF-A7D8-4098A2A26457}" destId="{94092B3A-929D-45CB-92CC-B6DA203F5160}" srcOrd="7" destOrd="0" presId="urn:microsoft.com/office/officeart/2008/layout/VerticalCurvedList"/>
    <dgm:cxn modelId="{140CD572-8A73-4602-BC05-AF9EDBAD54C3}" type="presParOf" srcId="{FB5BB241-223D-40EF-A7D8-4098A2A26457}" destId="{BBEB0700-180F-4089-9BE2-05B4D59C5EBC}" srcOrd="8" destOrd="0" presId="urn:microsoft.com/office/officeart/2008/layout/VerticalCurvedList"/>
    <dgm:cxn modelId="{F486D421-AE04-4BE2-8967-8326C7EDC075}" type="presParOf" srcId="{BBEB0700-180F-4089-9BE2-05B4D59C5EBC}" destId="{4D44D0A0-780E-48B1-880E-14A72E6EC4B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t>1. Việc bỏ phiếu bắt đầu từ </a:t>
          </a:r>
          <a:r>
            <a:rPr lang="vi-VN" sz="2000" b="1" i="0" dirty="0">
              <a:solidFill>
                <a:srgbClr val="FF0000"/>
              </a:solidFill>
            </a:rPr>
            <a:t>bảy giờ sáng đến bảy giờ tối cùng ngày</a:t>
          </a:r>
          <a:r>
            <a:rPr lang="vi-VN" sz="2000" b="0" i="0" dirty="0"/>
            <a:t>. Tùy tình hình địa phương, Tổ bầu cử có thể quyết định cho bắt đầu việc bỏ phiếu sớm hơn nhưng không được </a:t>
          </a:r>
          <a:r>
            <a:rPr lang="vi-VN" sz="2000" b="0" i="0" dirty="0">
              <a:solidFill>
                <a:srgbClr val="FF0000"/>
              </a:solidFill>
            </a:rPr>
            <a:t>trước năm giờ sáng </a:t>
          </a:r>
          <a:r>
            <a:rPr lang="vi-VN" sz="2000" b="0" i="0" dirty="0"/>
            <a:t>hoặc kết thúc muộn hơn nhưng không được </a:t>
          </a:r>
          <a:r>
            <a:rPr lang="vi-VN" sz="2000" b="0" i="0" dirty="0">
              <a:solidFill>
                <a:srgbClr val="FF0000"/>
              </a:solidFill>
            </a:rPr>
            <a:t>quá chín giờ tối cùng ngày</a:t>
          </a:r>
          <a:r>
            <a:rPr lang="vi-VN" sz="2000" b="0" i="0" dirty="0"/>
            <a:t>.</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2400" b="0" i="0" dirty="0"/>
        </a:p>
        <a:p>
          <a:pPr algn="just"/>
          <a:r>
            <a:rPr lang="vi-VN" sz="2400" b="0" i="0" dirty="0"/>
            <a:t>2. Trước khi bỏ phiếu, Tổ bầu cử phải kiểm tra hòm phiếu trước sự chứng kiến của cử tri.</a:t>
          </a:r>
        </a:p>
        <a:p>
          <a:pPr algn="just"/>
          <a:endParaRPr lang="vi-VN" sz="24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1800" b="0" i="0" dirty="0"/>
            <a:t>3. Việc bỏ phiếu phải </a:t>
          </a:r>
          <a:r>
            <a:rPr lang="vi-VN" sz="1800" b="0" i="0" dirty="0">
              <a:solidFill>
                <a:srgbClr val="FF0000"/>
              </a:solidFill>
            </a:rPr>
            <a:t>được tiến hành liên tục</a:t>
          </a:r>
          <a:r>
            <a:rPr lang="vi-VN" sz="1800" b="0" i="0" dirty="0"/>
            <a:t>. Trong trường hợp có sự kiện bất ngờ làm gián đoạn việc bỏ phiếu thì Tổ bầu cử phải lập tức niêm phong hòm phiếu, tài liệu liên quan trực tiếp đến cuộc bầu cử, kịp thời báo cáo cho Ban bầu cử, đồng thời phải có những biện pháp cần thiết để việc bỏ phiếu được tiếp tục.</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F9402407-8B6F-4EF7-9C85-FB49E7DA3745}" type="presOf" srcId="{BB4788A1-6B93-4A09-B334-44B24037628D}" destId="{FFD7E8E9-B493-453E-B5BF-3BF49467B1F1}" srcOrd="0" destOrd="0" presId="urn:microsoft.com/office/officeart/2008/layout/VerticalCurvedList"/>
    <dgm:cxn modelId="{64A91D32-9D59-443A-A034-902924EB6353}" type="presOf" srcId="{09795FC3-E1C0-43E2-96EC-1A5E0604F358}" destId="{76EEBA22-7744-401D-AC54-E2D45759DB1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78136996-A7B3-4378-8566-D49284542D55}" srcId="{52744F47-0F35-4C14-A70E-847CC5808541}" destId="{9C4F3BA6-C945-4489-9FFD-634DB6D36268}" srcOrd="2" destOrd="0" parTransId="{717BB9E6-69E4-4A5E-8C5B-E7A26C1E467B}" sibTransId="{63A55C35-754D-4659-BB8B-C44E336CCEE9}"/>
    <dgm:cxn modelId="{320D34AE-2D1D-4931-A91C-246C700673F2}" type="presOf" srcId="{9C4F3BA6-C945-4489-9FFD-634DB6D36268}" destId="{4E2E5D7C-A0B3-426D-B648-92AD24AC85A0}"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54923DB5-F510-47FF-93E3-D146CEBCD196}" type="presOf" srcId="{52744F47-0F35-4C14-A70E-847CC5808541}" destId="{2C0B2076-4FBD-4FC0-8891-736FE3EF45C1}" srcOrd="0" destOrd="0" presId="urn:microsoft.com/office/officeart/2008/layout/VerticalCurvedList"/>
    <dgm:cxn modelId="{CBB653E9-6F03-48DA-9B82-0F2AE01F5BA1}" type="presOf" srcId="{9235A8A3-837A-462F-802D-6B70FFE6767F}" destId="{7FEF580B-2C19-40D4-BF1E-428CFE3018D2}" srcOrd="0" destOrd="0" presId="urn:microsoft.com/office/officeart/2008/layout/VerticalCurvedList"/>
    <dgm:cxn modelId="{445E5CBA-4DD2-492C-8377-D7DB2B19DB1D}" type="presParOf" srcId="{2C0B2076-4FBD-4FC0-8891-736FE3EF45C1}" destId="{FB5BB241-223D-40EF-A7D8-4098A2A26457}" srcOrd="0" destOrd="0" presId="urn:microsoft.com/office/officeart/2008/layout/VerticalCurvedList"/>
    <dgm:cxn modelId="{D4630DBD-20F8-417D-ABA6-AC8A922DD3CB}" type="presParOf" srcId="{FB5BB241-223D-40EF-A7D8-4098A2A26457}" destId="{0E5E6916-6F33-4A69-A4F0-3A5E0E1D7553}" srcOrd="0" destOrd="0" presId="urn:microsoft.com/office/officeart/2008/layout/VerticalCurvedList"/>
    <dgm:cxn modelId="{C657C0D4-EB96-431A-B856-5A5D96BA69D7}" type="presParOf" srcId="{0E5E6916-6F33-4A69-A4F0-3A5E0E1D7553}" destId="{4FABF881-E1E7-467D-A7F2-CFECCF50D562}" srcOrd="0" destOrd="0" presId="urn:microsoft.com/office/officeart/2008/layout/VerticalCurvedList"/>
    <dgm:cxn modelId="{7538E111-6122-49A0-9E43-11157FEBA86F}" type="presParOf" srcId="{0E5E6916-6F33-4A69-A4F0-3A5E0E1D7553}" destId="{76EEBA22-7744-401D-AC54-E2D45759DB11}" srcOrd="1" destOrd="0" presId="urn:microsoft.com/office/officeart/2008/layout/VerticalCurvedList"/>
    <dgm:cxn modelId="{7DEFD166-3DE2-449F-86FA-95229C7E4728}" type="presParOf" srcId="{0E5E6916-6F33-4A69-A4F0-3A5E0E1D7553}" destId="{0C766B9D-06E8-465A-BA48-0D3315C85C62}" srcOrd="2" destOrd="0" presId="urn:microsoft.com/office/officeart/2008/layout/VerticalCurvedList"/>
    <dgm:cxn modelId="{856D1551-4897-4CF2-B2BD-E5C98112751B}" type="presParOf" srcId="{0E5E6916-6F33-4A69-A4F0-3A5E0E1D7553}" destId="{C9FE3971-507D-4008-82A2-C6A8A29635F9}" srcOrd="3" destOrd="0" presId="urn:microsoft.com/office/officeart/2008/layout/VerticalCurvedList"/>
    <dgm:cxn modelId="{6745232A-04C4-4FA3-AEE9-5161460562C3}" type="presParOf" srcId="{FB5BB241-223D-40EF-A7D8-4098A2A26457}" destId="{FFD7E8E9-B493-453E-B5BF-3BF49467B1F1}" srcOrd="1" destOrd="0" presId="urn:microsoft.com/office/officeart/2008/layout/VerticalCurvedList"/>
    <dgm:cxn modelId="{C5D647C5-D888-42F2-AE99-508565E2B0B5}" type="presParOf" srcId="{FB5BB241-223D-40EF-A7D8-4098A2A26457}" destId="{8740F3D9-4808-4678-93AB-0C494FD3A172}" srcOrd="2" destOrd="0" presId="urn:microsoft.com/office/officeart/2008/layout/VerticalCurvedList"/>
    <dgm:cxn modelId="{90210CCF-AF90-4BE7-9B4D-BA415C544A25}" type="presParOf" srcId="{8740F3D9-4808-4678-93AB-0C494FD3A172}" destId="{DA2203F8-6210-4510-AF95-4E154666DBE7}" srcOrd="0" destOrd="0" presId="urn:microsoft.com/office/officeart/2008/layout/VerticalCurvedList"/>
    <dgm:cxn modelId="{A910F982-89E3-4B62-A68E-CDF347DF7124}" type="presParOf" srcId="{FB5BB241-223D-40EF-A7D8-4098A2A26457}" destId="{7FEF580B-2C19-40D4-BF1E-428CFE3018D2}" srcOrd="3" destOrd="0" presId="urn:microsoft.com/office/officeart/2008/layout/VerticalCurvedList"/>
    <dgm:cxn modelId="{E1486457-BA1F-4877-94D9-BA412E0928D9}" type="presParOf" srcId="{FB5BB241-223D-40EF-A7D8-4098A2A26457}" destId="{82BAA892-CE33-4B84-8554-A248AA2B894E}" srcOrd="4" destOrd="0" presId="urn:microsoft.com/office/officeart/2008/layout/VerticalCurvedList"/>
    <dgm:cxn modelId="{65E2E097-81B4-4108-8D02-EC6C149750F2}" type="presParOf" srcId="{82BAA892-CE33-4B84-8554-A248AA2B894E}" destId="{3D62B5B3-223C-454B-A488-063B6E1A4E25}" srcOrd="0" destOrd="0" presId="urn:microsoft.com/office/officeart/2008/layout/VerticalCurvedList"/>
    <dgm:cxn modelId="{4451D020-C568-4692-A74D-81858390A3F7}" type="presParOf" srcId="{FB5BB241-223D-40EF-A7D8-4098A2A26457}" destId="{4E2E5D7C-A0B3-426D-B648-92AD24AC85A0}" srcOrd="5" destOrd="0" presId="urn:microsoft.com/office/officeart/2008/layout/VerticalCurvedList"/>
    <dgm:cxn modelId="{D1D68136-84A2-4672-B221-F989D78D143B}" type="presParOf" srcId="{FB5BB241-223D-40EF-A7D8-4098A2A26457}" destId="{26F5ECAF-9B6E-40A5-94BC-B159CFF87A29}" srcOrd="6" destOrd="0" presId="urn:microsoft.com/office/officeart/2008/layout/VerticalCurvedList"/>
    <dgm:cxn modelId="{A6394C3F-BF2D-42FA-A52F-964B9A231046}"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0" i="0" dirty="0">
            <a:solidFill>
              <a:srgbClr val="FF0000"/>
            </a:solidFill>
          </a:endParaRPr>
        </a:p>
        <a:p>
          <a:pPr algn="just"/>
          <a:r>
            <a:rPr lang="vi-VN" sz="2000" b="0" i="0" dirty="0"/>
            <a:t>Việc kiểm phiếu phải được tiến hành tại phòng bỏ phiếu ngay sau khi cuộc bỏ phiếu kết thúc (</a:t>
          </a:r>
          <a:r>
            <a:rPr lang="vi-VN" sz="2000" b="0" i="1" dirty="0">
              <a:solidFill>
                <a:srgbClr val="FF0000"/>
              </a:solidFill>
            </a:rPr>
            <a:t>Sau khi đã hết giờ bỏ phiếu theo quy định của Luật bầu cử đại biểu Quốc hội và đại biểu Hội đồng nhân dân thì Tổ bầu cử mới được mở hòm phiếu để kiểm phiếu – Thông </a:t>
          </a:r>
          <a:r>
            <a:rPr lang="vi-VN" sz="2000" b="0" i="1">
              <a:solidFill>
                <a:srgbClr val="FF0000"/>
              </a:solidFill>
            </a:rPr>
            <a:t>tư 01/2021/TT-BNV</a:t>
          </a:r>
          <a:r>
            <a:rPr lang="vi-VN" sz="2000" b="0" i="0" dirty="0"/>
            <a:t>)</a:t>
          </a:r>
          <a:br>
            <a:rPr lang="vi-VN" sz="2000" dirty="0"/>
          </a:br>
          <a:r>
            <a:rPr lang="vi-VN" sz="2000" b="0" i="0" dirty="0"/>
            <a:t>.</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2400" b="0" i="0" dirty="0"/>
        </a:p>
        <a:p>
          <a:pPr algn="just"/>
          <a:r>
            <a:rPr lang="vi-VN" sz="2400" b="0" i="0" dirty="0"/>
            <a:t>Trước khi mở hòm phiếu, Tổ bầu cử phải thống kê, lập biên bản, niêm phong số phiếu bầu không sử dụng đến và phải mời hai cử tri không phải là người ứng cử chứng kiến việc kiểm phiếu.</a:t>
          </a:r>
        </a:p>
        <a:p>
          <a:pPr algn="just"/>
          <a:endParaRPr lang="vi-VN" sz="24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2000" b="0" i="0" dirty="0"/>
            <a:t>Người ứng cử, đại diện cơ quan, tổ chức, đơn vị giới thiệu người ứng cử hoặc người được ủy nhiệm có quyền chứng kiến việc kiểm phiếu và khiếu nại về việc kiểm phiếu. Các phóng viên báo chí được chứng kiến việc kiểm phiếu.</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257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8FC5CA02-F4F8-4D53-A9C2-4F8119506D6F}" type="presOf" srcId="{9235A8A3-837A-462F-802D-6B70FFE6767F}" destId="{7FEF580B-2C19-40D4-BF1E-428CFE3018D2}" srcOrd="0" destOrd="0" presId="urn:microsoft.com/office/officeart/2008/layout/VerticalCurvedList"/>
    <dgm:cxn modelId="{E1E6E910-9E06-44C4-B4A3-6377BC06D2D9}" type="presOf" srcId="{BB4788A1-6B93-4A09-B334-44B24037628D}" destId="{FFD7E8E9-B493-453E-B5BF-3BF49467B1F1}" srcOrd="0" destOrd="0" presId="urn:microsoft.com/office/officeart/2008/layout/VerticalCurvedList"/>
    <dgm:cxn modelId="{291FDA22-93A5-4A38-AE54-5042214333B4}" type="presOf" srcId="{52744F47-0F35-4C14-A70E-847CC5808541}" destId="{2C0B2076-4FBD-4FC0-8891-736FE3EF45C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78136996-A7B3-4378-8566-D49284542D55}" srcId="{52744F47-0F35-4C14-A70E-847CC5808541}" destId="{9C4F3BA6-C945-4489-9FFD-634DB6D36268}" srcOrd="2" destOrd="0" parTransId="{717BB9E6-69E4-4A5E-8C5B-E7A26C1E467B}" sibTransId="{63A55C35-754D-4659-BB8B-C44E336CCEE9}"/>
    <dgm:cxn modelId="{FD8AF9B1-9EFC-480E-880C-1693C56532F7}" srcId="{52744F47-0F35-4C14-A70E-847CC5808541}" destId="{9235A8A3-837A-462F-802D-6B70FFE6767F}" srcOrd="1" destOrd="0" parTransId="{4F4D0002-029E-42D8-BB32-A68EE87AE287}" sibTransId="{3C7535CC-F3A6-4924-AC47-858E53D692C6}"/>
    <dgm:cxn modelId="{78DD62CE-968C-4D17-8820-0FFDCEDDF356}" type="presOf" srcId="{9C4F3BA6-C945-4489-9FFD-634DB6D36268}" destId="{4E2E5D7C-A0B3-426D-B648-92AD24AC85A0}" srcOrd="0" destOrd="0" presId="urn:microsoft.com/office/officeart/2008/layout/VerticalCurvedList"/>
    <dgm:cxn modelId="{2E8E3DDD-0BE9-4EF5-B673-3A6F8FED8020}" type="presOf" srcId="{09795FC3-E1C0-43E2-96EC-1A5E0604F358}" destId="{76EEBA22-7744-401D-AC54-E2D45759DB11}" srcOrd="0" destOrd="0" presId="urn:microsoft.com/office/officeart/2008/layout/VerticalCurvedList"/>
    <dgm:cxn modelId="{1A7E4E31-6B16-4EF5-920F-7F46E3DB0CFE}" type="presParOf" srcId="{2C0B2076-4FBD-4FC0-8891-736FE3EF45C1}" destId="{FB5BB241-223D-40EF-A7D8-4098A2A26457}" srcOrd="0" destOrd="0" presId="urn:microsoft.com/office/officeart/2008/layout/VerticalCurvedList"/>
    <dgm:cxn modelId="{60317990-6132-46BD-AE74-00A2DC22F8E0}" type="presParOf" srcId="{FB5BB241-223D-40EF-A7D8-4098A2A26457}" destId="{0E5E6916-6F33-4A69-A4F0-3A5E0E1D7553}" srcOrd="0" destOrd="0" presId="urn:microsoft.com/office/officeart/2008/layout/VerticalCurvedList"/>
    <dgm:cxn modelId="{E2401A5B-78CD-4FE7-ADA5-D866B5DC6F13}" type="presParOf" srcId="{0E5E6916-6F33-4A69-A4F0-3A5E0E1D7553}" destId="{4FABF881-E1E7-467D-A7F2-CFECCF50D562}" srcOrd="0" destOrd="0" presId="urn:microsoft.com/office/officeart/2008/layout/VerticalCurvedList"/>
    <dgm:cxn modelId="{C2F8F0E5-D4E6-483D-9345-FDAC989B7F75}" type="presParOf" srcId="{0E5E6916-6F33-4A69-A4F0-3A5E0E1D7553}" destId="{76EEBA22-7744-401D-AC54-E2D45759DB11}" srcOrd="1" destOrd="0" presId="urn:microsoft.com/office/officeart/2008/layout/VerticalCurvedList"/>
    <dgm:cxn modelId="{D0DD0A09-62A9-4531-A3AC-9572385DDB2B}" type="presParOf" srcId="{0E5E6916-6F33-4A69-A4F0-3A5E0E1D7553}" destId="{0C766B9D-06E8-465A-BA48-0D3315C85C62}" srcOrd="2" destOrd="0" presId="urn:microsoft.com/office/officeart/2008/layout/VerticalCurvedList"/>
    <dgm:cxn modelId="{56734E53-4FF3-4998-A27A-5A50E656CA7B}" type="presParOf" srcId="{0E5E6916-6F33-4A69-A4F0-3A5E0E1D7553}" destId="{C9FE3971-507D-4008-82A2-C6A8A29635F9}" srcOrd="3" destOrd="0" presId="urn:microsoft.com/office/officeart/2008/layout/VerticalCurvedList"/>
    <dgm:cxn modelId="{9DF6E696-31C8-4F79-9678-C1A3CCA96EC2}" type="presParOf" srcId="{FB5BB241-223D-40EF-A7D8-4098A2A26457}" destId="{FFD7E8E9-B493-453E-B5BF-3BF49467B1F1}" srcOrd="1" destOrd="0" presId="urn:microsoft.com/office/officeart/2008/layout/VerticalCurvedList"/>
    <dgm:cxn modelId="{9ED09138-E4A5-45D0-8F66-35789F169D96}" type="presParOf" srcId="{FB5BB241-223D-40EF-A7D8-4098A2A26457}" destId="{8740F3D9-4808-4678-93AB-0C494FD3A172}" srcOrd="2" destOrd="0" presId="urn:microsoft.com/office/officeart/2008/layout/VerticalCurvedList"/>
    <dgm:cxn modelId="{4C23955F-94E1-4CB5-ABC4-A8FB1C85AA47}" type="presParOf" srcId="{8740F3D9-4808-4678-93AB-0C494FD3A172}" destId="{DA2203F8-6210-4510-AF95-4E154666DBE7}" srcOrd="0" destOrd="0" presId="urn:microsoft.com/office/officeart/2008/layout/VerticalCurvedList"/>
    <dgm:cxn modelId="{E5CB6BC4-2765-4719-92EA-2CD8CCCBB9C8}" type="presParOf" srcId="{FB5BB241-223D-40EF-A7D8-4098A2A26457}" destId="{7FEF580B-2C19-40D4-BF1E-428CFE3018D2}" srcOrd="3" destOrd="0" presId="urn:microsoft.com/office/officeart/2008/layout/VerticalCurvedList"/>
    <dgm:cxn modelId="{7DD0074F-3F68-4901-B97C-AC52DFD78068}" type="presParOf" srcId="{FB5BB241-223D-40EF-A7D8-4098A2A26457}" destId="{82BAA892-CE33-4B84-8554-A248AA2B894E}" srcOrd="4" destOrd="0" presId="urn:microsoft.com/office/officeart/2008/layout/VerticalCurvedList"/>
    <dgm:cxn modelId="{132EEAED-9298-4C05-B47D-F57A9DEB8A3D}" type="presParOf" srcId="{82BAA892-CE33-4B84-8554-A248AA2B894E}" destId="{3D62B5B3-223C-454B-A488-063B6E1A4E25}" srcOrd="0" destOrd="0" presId="urn:microsoft.com/office/officeart/2008/layout/VerticalCurvedList"/>
    <dgm:cxn modelId="{B7B4DF8F-F85D-4A93-B913-8E9737C5ADF0}" type="presParOf" srcId="{FB5BB241-223D-40EF-A7D8-4098A2A26457}" destId="{4E2E5D7C-A0B3-426D-B648-92AD24AC85A0}" srcOrd="5" destOrd="0" presId="urn:microsoft.com/office/officeart/2008/layout/VerticalCurvedList"/>
    <dgm:cxn modelId="{E657B1B9-6544-430B-B4AA-9B382BD2023B}" type="presParOf" srcId="{FB5BB241-223D-40EF-A7D8-4098A2A26457}" destId="{26F5ECAF-9B6E-40A5-94BC-B159CFF87A29}" srcOrd="6" destOrd="0" presId="urn:microsoft.com/office/officeart/2008/layout/VerticalCurvedList"/>
    <dgm:cxn modelId="{F9779D77-6C47-4DCA-94A0-ADE53DD55336}"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1" i="0" dirty="0">
            <a:solidFill>
              <a:srgbClr val="FF0000"/>
            </a:solidFill>
          </a:endParaRPr>
        </a:p>
        <a:p>
          <a:pPr algn="just"/>
          <a:r>
            <a:rPr lang="vi-VN" sz="2000" b="1" i="0" dirty="0">
              <a:solidFill>
                <a:srgbClr val="FF0000"/>
              </a:solidFill>
            </a:rPr>
            <a:t>1. Trong cuộc bầu cử đầu tiên, </a:t>
          </a:r>
          <a:r>
            <a:rPr lang="vi-VN" sz="2000" b="0" i="0" dirty="0"/>
            <a:t>nếu số người </a:t>
          </a:r>
          <a:r>
            <a:rPr lang="vi-VN" sz="2000" b="0" i="0" dirty="0">
              <a:solidFill>
                <a:srgbClr val="FF0000"/>
              </a:solidFill>
            </a:rPr>
            <a:t>trúng cử đại biểu Quốc hội chưa đủ số lượng </a:t>
          </a:r>
          <a:r>
            <a:rPr lang="vi-VN" sz="2000" b="0" i="0" dirty="0"/>
            <a:t>đại biểu được bầu đã ấn định cho đơn vị bầu cử thì Ban bầu cử phải ghi rõ vào biên bản xác định kết quả bầu cử và </a:t>
          </a:r>
          <a:r>
            <a:rPr lang="vi-VN" sz="2000" b="0" i="0" dirty="0">
              <a:solidFill>
                <a:srgbClr val="FF0000"/>
              </a:solidFill>
            </a:rPr>
            <a:t>báo cáo ngay cho Ủy ban bầu cử ở tỉnh</a:t>
          </a:r>
          <a:r>
            <a:rPr lang="vi-VN" sz="2000" b="0" i="0" dirty="0"/>
            <a:t> để đề nghị Hội đồng bầu cử quốc gia xem xét, quyết định việc bầu cử thêm ở đơn vị bầu cử đó.</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800" b="0" i="0" dirty="0"/>
        </a:p>
        <a:p>
          <a:pPr algn="just"/>
          <a:r>
            <a:rPr lang="vi-VN" sz="1800" b="1" i="0" dirty="0"/>
            <a:t>2. Trong cuộc bầu cử đầu tiên</a:t>
          </a:r>
          <a:r>
            <a:rPr lang="vi-VN" sz="1800" b="0" i="0" dirty="0"/>
            <a:t>, nếu số người trúng cử đại biểu Hội đồng nhân dân </a:t>
          </a:r>
          <a:r>
            <a:rPr lang="vi-VN" sz="1800" b="1" i="0" dirty="0">
              <a:solidFill>
                <a:srgbClr val="FF0000"/>
              </a:solidFill>
            </a:rPr>
            <a:t>chưa đủ hai phần ba số lượng đại biểu được bầu </a:t>
          </a:r>
          <a:r>
            <a:rPr lang="vi-VN" sz="1800" b="0" i="0" dirty="0"/>
            <a:t>đã ấn định cho đơn vị bầu cử thì Ban bầu cử phải ghi rõ vào biên bản xác định kết quả bầu cử và báo cáo ngay cho Ủy ban bầu cử chịu trách nhiệm tổ chức bầu cử đại biểu Hội đồng nhân dân ở cấp đó để quyết định ngày bầu cử thêm ở đơn vị bầu cử đó.</a:t>
          </a:r>
        </a:p>
        <a:p>
          <a:pPr algn="just"/>
          <a:endParaRPr lang="vi-VN" sz="18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9C4F3BA6-C945-4489-9FFD-634DB6D36268}">
      <dgm:prSet phldrT="[Text]" custT="1"/>
      <dgm:spPr/>
      <dgm:t>
        <a:bodyPr/>
        <a:lstStyle/>
        <a:p>
          <a:pPr algn="l"/>
          <a:endParaRPr lang="vi-VN" sz="1500" b="1" i="0" dirty="0">
            <a:solidFill>
              <a:srgbClr val="FF0000"/>
            </a:solidFill>
          </a:endParaRPr>
        </a:p>
        <a:p>
          <a:pPr algn="just"/>
          <a:r>
            <a:rPr lang="vi-VN" sz="1600" b="1" i="0" dirty="0">
              <a:solidFill>
                <a:srgbClr val="FF0000"/>
              </a:solidFill>
            </a:rPr>
            <a:t>3. Trong trường hợp bầu cử thêm </a:t>
          </a:r>
          <a:r>
            <a:rPr lang="vi-VN" sz="1600" b="0" i="0" dirty="0"/>
            <a:t>thì ngày bầu cử được tiến hành chậm nhất là </a:t>
          </a:r>
          <a:r>
            <a:rPr lang="vi-VN" sz="1600" b="1" i="0" dirty="0">
              <a:solidFill>
                <a:srgbClr val="FF0000"/>
              </a:solidFill>
            </a:rPr>
            <a:t>15 ngày sau ngày bầu cử đầu tiên</a:t>
          </a:r>
          <a:r>
            <a:rPr lang="vi-VN" sz="1600" b="0" i="0" dirty="0"/>
            <a:t>. Trong cuộc bầu cử thêm, </a:t>
          </a:r>
          <a:r>
            <a:rPr lang="vi-VN" sz="1600" b="0" i="0" dirty="0">
              <a:solidFill>
                <a:srgbClr val="FF0000"/>
              </a:solidFill>
            </a:rPr>
            <a:t>cử tri chỉ chọn bầu trong danh sách những người ứng cử tại cuộc bầu cử đầu tiên nhưng không trúng cử</a:t>
          </a:r>
          <a:r>
            <a:rPr lang="vi-VN" sz="1600" b="0" i="0" dirty="0"/>
            <a:t>. Người trúng cử là người được quá một nửa tổng số phiếu bầu hợp lệ và có số phiếu bầu cao hơn. Nếu bầu cử thêm mà vẫn chưa đủ số lượng đại biểu được bầu đã ấn định cho đơn vị bầu cử thì </a:t>
          </a:r>
          <a:r>
            <a:rPr lang="vi-VN" sz="1600" b="1" i="0" dirty="0">
              <a:solidFill>
                <a:srgbClr val="FF0000"/>
              </a:solidFill>
            </a:rPr>
            <a:t>không tổ chức bầu cử thêm lần thứ hai.</a:t>
          </a:r>
        </a:p>
        <a:p>
          <a:pPr algn="l"/>
          <a:endParaRPr lang="vi-VN" sz="1500" b="1" dirty="0">
            <a:solidFill>
              <a:srgbClr val="FF0000"/>
            </a:solidFill>
          </a:endParaRPr>
        </a:p>
      </dgm:t>
    </dgm:pt>
    <dgm:pt modelId="{717BB9E6-69E4-4A5E-8C5B-E7A26C1E467B}" type="parTrans" cxnId="{78136996-A7B3-4378-8566-D49284542D55}">
      <dgm:prSet/>
      <dgm:spPr/>
      <dgm:t>
        <a:bodyPr/>
        <a:lstStyle/>
        <a:p>
          <a:endParaRPr lang="vi-VN"/>
        </a:p>
      </dgm:t>
    </dgm:pt>
    <dgm:pt modelId="{63A55C35-754D-4659-BB8B-C44E336CCEE9}" type="sibTrans" cxnId="{78136996-A7B3-4378-8566-D49284542D55}">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3"/>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3"/>
      <dgm:spPr/>
    </dgm:pt>
    <dgm:pt modelId="{C9FE3971-507D-4008-82A2-C6A8A29635F9}" type="pres">
      <dgm:prSet presAssocID="{52744F47-0F35-4C14-A70E-847CC5808541}" presName="dstNode" presStyleLbl="node1" presStyleIdx="0" presStyleCnt="3"/>
      <dgm:spPr/>
    </dgm:pt>
    <dgm:pt modelId="{FFD7E8E9-B493-453E-B5BF-3BF49467B1F1}" type="pres">
      <dgm:prSet presAssocID="{BB4788A1-6B93-4A09-B334-44B24037628D}" presName="text_1" presStyleLbl="node1" presStyleIdx="0" presStyleCnt="3" custScaleY="128813">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3"/>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3" custScaleY="133981">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3"/>
      <dgm:spPr>
        <a:blipFill rotWithShape="0">
          <a:blip xmlns:r="http://schemas.openxmlformats.org/officeDocument/2006/relationships" r:embed="rId1"/>
          <a:stretch>
            <a:fillRect/>
          </a:stretch>
        </a:blipFill>
      </dgm:spPr>
    </dgm:pt>
    <dgm:pt modelId="{4E2E5D7C-A0B3-426D-B648-92AD24AC85A0}" type="pres">
      <dgm:prSet presAssocID="{9C4F3BA6-C945-4489-9FFD-634DB6D36268}" presName="text_3" presStyleLbl="node1" presStyleIdx="2" presStyleCnt="3" custScaleY="125763">
        <dgm:presLayoutVars>
          <dgm:bulletEnabled val="1"/>
        </dgm:presLayoutVars>
      </dgm:prSet>
      <dgm:spPr/>
    </dgm:pt>
    <dgm:pt modelId="{26F5ECAF-9B6E-40A5-94BC-B159CFF87A29}" type="pres">
      <dgm:prSet presAssocID="{9C4F3BA6-C945-4489-9FFD-634DB6D36268}" presName="accent_3" presStyleCnt="0"/>
      <dgm:spPr/>
    </dgm:pt>
    <dgm:pt modelId="{6C4AB075-D238-4538-B6DA-6487C7433A96}" type="pres">
      <dgm:prSet presAssocID="{9C4F3BA6-C945-4489-9FFD-634DB6D36268}" presName="accentRepeatNode" presStyleLbl="solidFgAcc1" presStyleIdx="2" presStyleCnt="3"/>
      <dgm:spPr>
        <a:blipFill rotWithShape="0">
          <a:blip xmlns:r="http://schemas.openxmlformats.org/officeDocument/2006/relationships" r:embed="rId2"/>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78136996-A7B3-4378-8566-D49284542D55}" srcId="{52744F47-0F35-4C14-A70E-847CC5808541}" destId="{9C4F3BA6-C945-4489-9FFD-634DB6D36268}" srcOrd="2" destOrd="0" parTransId="{717BB9E6-69E4-4A5E-8C5B-E7A26C1E467B}" sibTransId="{63A55C35-754D-4659-BB8B-C44E336CCEE9}"/>
    <dgm:cxn modelId="{A37D9BA0-7E05-4B67-B7BA-C0E00CEB12F4}" type="presOf" srcId="{09795FC3-E1C0-43E2-96EC-1A5E0604F358}" destId="{76EEBA22-7744-401D-AC54-E2D45759DB11}" srcOrd="0" destOrd="0" presId="urn:microsoft.com/office/officeart/2008/layout/VerticalCurvedList"/>
    <dgm:cxn modelId="{EF43C3A4-5C14-4D84-B3FA-19EE83E93245}" type="presOf" srcId="{52744F47-0F35-4C14-A70E-847CC5808541}" destId="{2C0B2076-4FBD-4FC0-8891-736FE3EF45C1}"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16303CBD-D35D-4EBE-8C0D-83ED0C139400}" type="presOf" srcId="{9235A8A3-837A-462F-802D-6B70FFE6767F}" destId="{7FEF580B-2C19-40D4-BF1E-428CFE3018D2}" srcOrd="0" destOrd="0" presId="urn:microsoft.com/office/officeart/2008/layout/VerticalCurvedList"/>
    <dgm:cxn modelId="{1D9CD7C7-4442-410B-A777-8DAB0C7B0ED3}" type="presOf" srcId="{BB4788A1-6B93-4A09-B334-44B24037628D}" destId="{FFD7E8E9-B493-453E-B5BF-3BF49467B1F1}" srcOrd="0" destOrd="0" presId="urn:microsoft.com/office/officeart/2008/layout/VerticalCurvedList"/>
    <dgm:cxn modelId="{459798FD-C41E-49FF-A6FE-6805E3433669}" type="presOf" srcId="{9C4F3BA6-C945-4489-9FFD-634DB6D36268}" destId="{4E2E5D7C-A0B3-426D-B648-92AD24AC85A0}" srcOrd="0" destOrd="0" presId="urn:microsoft.com/office/officeart/2008/layout/VerticalCurvedList"/>
    <dgm:cxn modelId="{1578B69F-ACDB-4DE3-ADFA-8FFD98A26AFB}" type="presParOf" srcId="{2C0B2076-4FBD-4FC0-8891-736FE3EF45C1}" destId="{FB5BB241-223D-40EF-A7D8-4098A2A26457}" srcOrd="0" destOrd="0" presId="urn:microsoft.com/office/officeart/2008/layout/VerticalCurvedList"/>
    <dgm:cxn modelId="{F16BDCC3-AFEC-4166-87CE-363D228CCF83}" type="presParOf" srcId="{FB5BB241-223D-40EF-A7D8-4098A2A26457}" destId="{0E5E6916-6F33-4A69-A4F0-3A5E0E1D7553}" srcOrd="0" destOrd="0" presId="urn:microsoft.com/office/officeart/2008/layout/VerticalCurvedList"/>
    <dgm:cxn modelId="{6F1A7869-D9E5-4229-8A0E-010BFA2530ED}" type="presParOf" srcId="{0E5E6916-6F33-4A69-A4F0-3A5E0E1D7553}" destId="{4FABF881-E1E7-467D-A7F2-CFECCF50D562}" srcOrd="0" destOrd="0" presId="urn:microsoft.com/office/officeart/2008/layout/VerticalCurvedList"/>
    <dgm:cxn modelId="{C088B791-30F0-4995-8CB1-9AB92AD504BA}" type="presParOf" srcId="{0E5E6916-6F33-4A69-A4F0-3A5E0E1D7553}" destId="{76EEBA22-7744-401D-AC54-E2D45759DB11}" srcOrd="1" destOrd="0" presId="urn:microsoft.com/office/officeart/2008/layout/VerticalCurvedList"/>
    <dgm:cxn modelId="{D7C157D2-DF57-4551-A1EE-82D71BDD1D2B}" type="presParOf" srcId="{0E5E6916-6F33-4A69-A4F0-3A5E0E1D7553}" destId="{0C766B9D-06E8-465A-BA48-0D3315C85C62}" srcOrd="2" destOrd="0" presId="urn:microsoft.com/office/officeart/2008/layout/VerticalCurvedList"/>
    <dgm:cxn modelId="{6F5399ED-0D9A-47B9-8C8F-27E3C417DC36}" type="presParOf" srcId="{0E5E6916-6F33-4A69-A4F0-3A5E0E1D7553}" destId="{C9FE3971-507D-4008-82A2-C6A8A29635F9}" srcOrd="3" destOrd="0" presId="urn:microsoft.com/office/officeart/2008/layout/VerticalCurvedList"/>
    <dgm:cxn modelId="{B33AE4CB-864D-46BF-9401-870B2AC451B6}" type="presParOf" srcId="{FB5BB241-223D-40EF-A7D8-4098A2A26457}" destId="{FFD7E8E9-B493-453E-B5BF-3BF49467B1F1}" srcOrd="1" destOrd="0" presId="urn:microsoft.com/office/officeart/2008/layout/VerticalCurvedList"/>
    <dgm:cxn modelId="{96A74ACB-5BD1-4747-A535-8321CEB6BD76}" type="presParOf" srcId="{FB5BB241-223D-40EF-A7D8-4098A2A26457}" destId="{8740F3D9-4808-4678-93AB-0C494FD3A172}" srcOrd="2" destOrd="0" presId="urn:microsoft.com/office/officeart/2008/layout/VerticalCurvedList"/>
    <dgm:cxn modelId="{EF6F9565-FB87-426A-99B2-D9206ACAA32B}" type="presParOf" srcId="{8740F3D9-4808-4678-93AB-0C494FD3A172}" destId="{DA2203F8-6210-4510-AF95-4E154666DBE7}" srcOrd="0" destOrd="0" presId="urn:microsoft.com/office/officeart/2008/layout/VerticalCurvedList"/>
    <dgm:cxn modelId="{7F1E4AB2-4E6A-4AB6-8817-5E625307BD19}" type="presParOf" srcId="{FB5BB241-223D-40EF-A7D8-4098A2A26457}" destId="{7FEF580B-2C19-40D4-BF1E-428CFE3018D2}" srcOrd="3" destOrd="0" presId="urn:microsoft.com/office/officeart/2008/layout/VerticalCurvedList"/>
    <dgm:cxn modelId="{FE806E1C-52DF-478F-924C-CF9B81C6EB5A}" type="presParOf" srcId="{FB5BB241-223D-40EF-A7D8-4098A2A26457}" destId="{82BAA892-CE33-4B84-8554-A248AA2B894E}" srcOrd="4" destOrd="0" presId="urn:microsoft.com/office/officeart/2008/layout/VerticalCurvedList"/>
    <dgm:cxn modelId="{16762379-EE9B-4CFA-B673-82C1D838431A}" type="presParOf" srcId="{82BAA892-CE33-4B84-8554-A248AA2B894E}" destId="{3D62B5B3-223C-454B-A488-063B6E1A4E25}" srcOrd="0" destOrd="0" presId="urn:microsoft.com/office/officeart/2008/layout/VerticalCurvedList"/>
    <dgm:cxn modelId="{A3F6AF58-9E58-4B9F-ADEC-4934CB796368}" type="presParOf" srcId="{FB5BB241-223D-40EF-A7D8-4098A2A26457}" destId="{4E2E5D7C-A0B3-426D-B648-92AD24AC85A0}" srcOrd="5" destOrd="0" presId="urn:microsoft.com/office/officeart/2008/layout/VerticalCurvedList"/>
    <dgm:cxn modelId="{45117D40-ED58-4BD7-986F-AE75B209E2C6}" type="presParOf" srcId="{FB5BB241-223D-40EF-A7D8-4098A2A26457}" destId="{26F5ECAF-9B6E-40A5-94BC-B159CFF87A29}" srcOrd="6" destOrd="0" presId="urn:microsoft.com/office/officeart/2008/layout/VerticalCurvedList"/>
    <dgm:cxn modelId="{7C3EA57D-DEE0-4064-94FC-CEFD7194B376}" type="presParOf" srcId="{26F5ECAF-9B6E-40A5-94BC-B159CFF87A29}" destId="{6C4AB075-D238-4538-B6DA-6487C7433A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1" i="0" dirty="0">
            <a:solidFill>
              <a:srgbClr val="FF0000"/>
            </a:solidFill>
          </a:endParaRPr>
        </a:p>
        <a:p>
          <a:pPr algn="just"/>
          <a:r>
            <a:rPr lang="vi-VN" sz="2000" b="0" i="0" dirty="0"/>
            <a:t>1. Trường hợp đơn vị bầu cử có số cử tri đi bỏ phiếu </a:t>
          </a:r>
          <a:r>
            <a:rPr lang="vi-VN" sz="2000" b="1" i="0" dirty="0">
              <a:solidFill>
                <a:srgbClr val="FF0000"/>
              </a:solidFill>
            </a:rPr>
            <a:t>chưa đạt quá một nửa tổng số cử tri</a:t>
          </a:r>
          <a:r>
            <a:rPr lang="vi-VN" sz="2000" b="0" i="0" dirty="0"/>
            <a:t> ghi trong danh sách cử tri thì Ban bầu cử phải ghi rõ vào biên bản và báo cáo ngay cho Ủy ban bầu cử chịu trách nhiệm tổ chức bầu cử đại biểu ở cấp đó.</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800" b="0" i="0" dirty="0"/>
        </a:p>
        <a:p>
          <a:pPr algn="just"/>
          <a:r>
            <a:rPr lang="vi-VN" sz="2000" b="0" i="0" dirty="0"/>
            <a:t>2. </a:t>
          </a:r>
          <a:r>
            <a:rPr lang="vi-VN" sz="2000" b="1" i="0" dirty="0">
              <a:solidFill>
                <a:srgbClr val="FF0000"/>
              </a:solidFill>
            </a:rPr>
            <a:t>Đối với bầu cử đại biểu Quốc hội</a:t>
          </a:r>
          <a:r>
            <a:rPr lang="vi-VN" sz="2000" b="0" i="0" dirty="0"/>
            <a:t>, Ủy ban bầu cử ở tỉnh đề nghị Hội đồng bầu cử quốc gia xem xét, quyết định việc bầu cử lại ở đơn vị bầu cử có số cử tri đi bỏ phiếu chưa đạt quá một nửa tổng số cử tri ghi trong danh sách cử tri.</a:t>
          </a:r>
        </a:p>
        <a:p>
          <a:pPr algn="just"/>
          <a:endParaRPr lang="vi-VN" sz="18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2"/>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2"/>
      <dgm:spPr/>
    </dgm:pt>
    <dgm:pt modelId="{C9FE3971-507D-4008-82A2-C6A8A29635F9}" type="pres">
      <dgm:prSet presAssocID="{52744F47-0F35-4C14-A70E-847CC5808541}" presName="dstNode" presStyleLbl="node1" presStyleIdx="0" presStyleCnt="2"/>
      <dgm:spPr/>
    </dgm:pt>
    <dgm:pt modelId="{FFD7E8E9-B493-453E-B5BF-3BF49467B1F1}" type="pres">
      <dgm:prSet presAssocID="{BB4788A1-6B93-4A09-B334-44B24037628D}" presName="text_1" presStyleLbl="node1" presStyleIdx="0" presStyleCnt="2" custScaleY="92842">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2"/>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2" custScaleY="959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2"/>
      <dgm:spPr>
        <a:blipFill rotWithShape="0">
          <a:blip xmlns:r="http://schemas.openxmlformats.org/officeDocument/2006/relationships" r:embed="rId1"/>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AD20A260-F30A-4B13-879E-1A99B99350A9}" type="presOf" srcId="{BB4788A1-6B93-4A09-B334-44B24037628D}" destId="{FFD7E8E9-B493-453E-B5BF-3BF49467B1F1}" srcOrd="0" destOrd="0" presId="urn:microsoft.com/office/officeart/2008/layout/VerticalCurvedList"/>
    <dgm:cxn modelId="{26E5D08D-12B7-48D0-AD31-E6FF5CDDB83A}" type="presOf" srcId="{09795FC3-E1C0-43E2-96EC-1A5E0604F358}" destId="{76EEBA22-7744-401D-AC54-E2D45759DB11}" srcOrd="0" destOrd="0" presId="urn:microsoft.com/office/officeart/2008/layout/VerticalCurvedList"/>
    <dgm:cxn modelId="{F3D76DA0-2965-44D7-BEFE-42BA4EA42E1A}" type="presOf" srcId="{52744F47-0F35-4C14-A70E-847CC5808541}" destId="{2C0B2076-4FBD-4FC0-8891-736FE3EF45C1}"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5F2914FE-52DF-46FB-8FFF-3BC50E441A62}" type="presOf" srcId="{9235A8A3-837A-462F-802D-6B70FFE6767F}" destId="{7FEF580B-2C19-40D4-BF1E-428CFE3018D2}" srcOrd="0" destOrd="0" presId="urn:microsoft.com/office/officeart/2008/layout/VerticalCurvedList"/>
    <dgm:cxn modelId="{711FA04A-22F9-4349-9F50-9188C9E7148F}" type="presParOf" srcId="{2C0B2076-4FBD-4FC0-8891-736FE3EF45C1}" destId="{FB5BB241-223D-40EF-A7D8-4098A2A26457}" srcOrd="0" destOrd="0" presId="urn:microsoft.com/office/officeart/2008/layout/VerticalCurvedList"/>
    <dgm:cxn modelId="{DE13E8EF-1553-4B43-9F01-19668F877C02}" type="presParOf" srcId="{FB5BB241-223D-40EF-A7D8-4098A2A26457}" destId="{0E5E6916-6F33-4A69-A4F0-3A5E0E1D7553}" srcOrd="0" destOrd="0" presId="urn:microsoft.com/office/officeart/2008/layout/VerticalCurvedList"/>
    <dgm:cxn modelId="{D3585C2D-D37D-444C-9545-B5F7078E60ED}" type="presParOf" srcId="{0E5E6916-6F33-4A69-A4F0-3A5E0E1D7553}" destId="{4FABF881-E1E7-467D-A7F2-CFECCF50D562}" srcOrd="0" destOrd="0" presId="urn:microsoft.com/office/officeart/2008/layout/VerticalCurvedList"/>
    <dgm:cxn modelId="{C182A46B-8A03-4E46-A4ED-9332E4F56DD1}" type="presParOf" srcId="{0E5E6916-6F33-4A69-A4F0-3A5E0E1D7553}" destId="{76EEBA22-7744-401D-AC54-E2D45759DB11}" srcOrd="1" destOrd="0" presId="urn:microsoft.com/office/officeart/2008/layout/VerticalCurvedList"/>
    <dgm:cxn modelId="{EA69A4E3-E0D9-4B13-9DA7-BB9755EB05BC}" type="presParOf" srcId="{0E5E6916-6F33-4A69-A4F0-3A5E0E1D7553}" destId="{0C766B9D-06E8-465A-BA48-0D3315C85C62}" srcOrd="2" destOrd="0" presId="urn:microsoft.com/office/officeart/2008/layout/VerticalCurvedList"/>
    <dgm:cxn modelId="{BE390042-9DA8-45C8-AF5A-6E63029D180C}" type="presParOf" srcId="{0E5E6916-6F33-4A69-A4F0-3A5E0E1D7553}" destId="{C9FE3971-507D-4008-82A2-C6A8A29635F9}" srcOrd="3" destOrd="0" presId="urn:microsoft.com/office/officeart/2008/layout/VerticalCurvedList"/>
    <dgm:cxn modelId="{0DCED32F-ACD5-461E-8FC5-7E9F5240A44A}" type="presParOf" srcId="{FB5BB241-223D-40EF-A7D8-4098A2A26457}" destId="{FFD7E8E9-B493-453E-B5BF-3BF49467B1F1}" srcOrd="1" destOrd="0" presId="urn:microsoft.com/office/officeart/2008/layout/VerticalCurvedList"/>
    <dgm:cxn modelId="{FA952E7A-A03C-4C00-AD91-FFB185C7A371}" type="presParOf" srcId="{FB5BB241-223D-40EF-A7D8-4098A2A26457}" destId="{8740F3D9-4808-4678-93AB-0C494FD3A172}" srcOrd="2" destOrd="0" presId="urn:microsoft.com/office/officeart/2008/layout/VerticalCurvedList"/>
    <dgm:cxn modelId="{668DE879-D86A-47E4-B44C-579DF5C84AEA}" type="presParOf" srcId="{8740F3D9-4808-4678-93AB-0C494FD3A172}" destId="{DA2203F8-6210-4510-AF95-4E154666DBE7}" srcOrd="0" destOrd="0" presId="urn:microsoft.com/office/officeart/2008/layout/VerticalCurvedList"/>
    <dgm:cxn modelId="{C4E4438D-33ED-481B-9A4F-856A7DD87E46}" type="presParOf" srcId="{FB5BB241-223D-40EF-A7D8-4098A2A26457}" destId="{7FEF580B-2C19-40D4-BF1E-428CFE3018D2}" srcOrd="3" destOrd="0" presId="urn:microsoft.com/office/officeart/2008/layout/VerticalCurvedList"/>
    <dgm:cxn modelId="{C457A164-A568-455D-B674-4FD3001D0860}" type="presParOf" srcId="{FB5BB241-223D-40EF-A7D8-4098A2A26457}" destId="{82BAA892-CE33-4B84-8554-A248AA2B894E}" srcOrd="4" destOrd="0" presId="urn:microsoft.com/office/officeart/2008/layout/VerticalCurvedList"/>
    <dgm:cxn modelId="{F88E4775-F6BE-466A-84B2-79BD5F6CBB8E}" type="presParOf" srcId="{82BAA892-CE33-4B84-8554-A248AA2B894E}" destId="{3D62B5B3-223C-454B-A488-063B6E1A4E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1" i="0" dirty="0">
            <a:solidFill>
              <a:srgbClr val="FF0000"/>
            </a:solidFill>
          </a:endParaRPr>
        </a:p>
        <a:p>
          <a:pPr algn="just"/>
          <a:r>
            <a:rPr lang="vi-VN" sz="2000" b="1" i="0" dirty="0">
              <a:solidFill>
                <a:srgbClr val="FF0000"/>
              </a:solidFill>
            </a:rPr>
            <a:t>3. Đối với bầu cử đại biểu Hội đồng nhân dân</a:t>
          </a:r>
          <a:r>
            <a:rPr lang="vi-VN" sz="2000" b="0" i="0" dirty="0"/>
            <a:t>, Ủy ban bầu cử chịu trách nhiệm tổ chức bầu cử đại biểu Hội đồng nhân dân </a:t>
          </a:r>
          <a:r>
            <a:rPr lang="vi-VN" sz="2000" b="1" i="0" dirty="0">
              <a:solidFill>
                <a:srgbClr val="FF0000"/>
              </a:solidFill>
            </a:rPr>
            <a:t>quyết định ngày bầu cử lại </a:t>
          </a:r>
          <a:r>
            <a:rPr lang="vi-VN" sz="2000" b="0" i="0" dirty="0"/>
            <a:t>ở đơn vị bầu cử có số cử tri đi bỏ phiếu chưa đạt quá một nửa tổng số cử tri ghi trong danh sách cử tri </a:t>
          </a:r>
          <a:r>
            <a:rPr lang="vi-VN" sz="2000" b="1" i="0" dirty="0">
              <a:solidFill>
                <a:srgbClr val="FF0000"/>
              </a:solidFill>
            </a:rPr>
            <a:t>sau khi đã báo cáo và được sự đồng ý của Hội đồng bầu cử quốc gia.</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800" b="1" i="0" dirty="0">
            <a:solidFill>
              <a:srgbClr val="FF0000"/>
            </a:solidFill>
          </a:endParaRPr>
        </a:p>
        <a:p>
          <a:pPr algn="just"/>
          <a:r>
            <a:rPr lang="vi-VN" sz="1800" b="1" i="0" dirty="0">
              <a:solidFill>
                <a:srgbClr val="FF0000"/>
              </a:solidFill>
            </a:rPr>
            <a:t>4. Trong trường hợp bầu cử lại </a:t>
          </a:r>
          <a:r>
            <a:rPr lang="vi-VN" sz="1800" b="0" i="0" dirty="0"/>
            <a:t>thì ngày bầu cử được tiến hành chậm nhất </a:t>
          </a:r>
          <a:r>
            <a:rPr lang="vi-VN" sz="1800" b="1" i="0" dirty="0">
              <a:solidFill>
                <a:srgbClr val="FF0000"/>
              </a:solidFill>
            </a:rPr>
            <a:t>là 15 ngày sau ngày bầu cử đầu tiên</a:t>
          </a:r>
          <a:r>
            <a:rPr lang="vi-VN" sz="1800" b="0" i="0" dirty="0"/>
            <a:t>. Trong cuộc bầu cử lại, cử tri chỉ chọn bầu trong danh sách những người ứng cử tại cuộc bầu cử đầu tiên. Nếu bầu cử lại mà số cử tri đi bầu cử vẫn chưa đạt quá một nửa tổng số cử tri trong danh sách cử tri thì kết quả bầu cử lại được công nhận mà </a:t>
          </a:r>
          <a:r>
            <a:rPr lang="vi-VN" sz="1800" b="1" i="0" dirty="0">
              <a:solidFill>
                <a:srgbClr val="FF0000"/>
              </a:solidFill>
            </a:rPr>
            <a:t>không tổ chức bầu cử lại lần thứ hai.</a:t>
          </a:r>
        </a:p>
        <a:p>
          <a:pPr algn="just"/>
          <a:endParaRPr lang="vi-VN" sz="18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2"/>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2"/>
      <dgm:spPr/>
    </dgm:pt>
    <dgm:pt modelId="{C9FE3971-507D-4008-82A2-C6A8A29635F9}" type="pres">
      <dgm:prSet presAssocID="{52744F47-0F35-4C14-A70E-847CC5808541}" presName="dstNode" presStyleLbl="node1" presStyleIdx="0" presStyleCnt="2"/>
      <dgm:spPr/>
    </dgm:pt>
    <dgm:pt modelId="{FFD7E8E9-B493-453E-B5BF-3BF49467B1F1}" type="pres">
      <dgm:prSet presAssocID="{BB4788A1-6B93-4A09-B334-44B24037628D}" presName="text_1" presStyleLbl="node1" presStyleIdx="0" presStyleCnt="2" custScaleY="113767">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2"/>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2" custScaleY="959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2"/>
      <dgm:spPr>
        <a:blipFill rotWithShape="0">
          <a:blip xmlns:r="http://schemas.openxmlformats.org/officeDocument/2006/relationships" r:embed="rId1"/>
          <a:stretch>
            <a:fillRect/>
          </a:stretch>
        </a:blipFill>
      </dgm:spPr>
    </dgm:pt>
  </dgm:ptLst>
  <dgm:cxnLst>
    <dgm:cxn modelId="{F3BFDF07-17DC-4088-BB96-454855C315AC}" type="presOf" srcId="{BB4788A1-6B93-4A09-B334-44B24037628D}" destId="{FFD7E8E9-B493-453E-B5BF-3BF49467B1F1}" srcOrd="0" destOrd="0" presId="urn:microsoft.com/office/officeart/2008/layout/VerticalCurvedList"/>
    <dgm:cxn modelId="{92F1170A-C743-4744-A490-7F79B1ACA8B0}" type="presOf" srcId="{52744F47-0F35-4C14-A70E-847CC5808541}" destId="{2C0B2076-4FBD-4FC0-8891-736FE3EF45C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9581816E-03CB-4992-A9D6-8FB2FFD78F47}" type="presOf" srcId="{09795FC3-E1C0-43E2-96EC-1A5E0604F358}" destId="{76EEBA22-7744-401D-AC54-E2D45759DB11}" srcOrd="0" destOrd="0" presId="urn:microsoft.com/office/officeart/2008/layout/VerticalCurvedList"/>
    <dgm:cxn modelId="{5FF00D77-CC9A-4E3B-BD1F-35331B691364}" type="presOf" srcId="{9235A8A3-837A-462F-802D-6B70FFE6767F}" destId="{7FEF580B-2C19-40D4-BF1E-428CFE3018D2}"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11D783D2-9ED0-4931-B9E7-A504E67B9201}" type="presParOf" srcId="{2C0B2076-4FBD-4FC0-8891-736FE3EF45C1}" destId="{FB5BB241-223D-40EF-A7D8-4098A2A26457}" srcOrd="0" destOrd="0" presId="urn:microsoft.com/office/officeart/2008/layout/VerticalCurvedList"/>
    <dgm:cxn modelId="{31BB3890-FB76-447C-928A-051F41130CB0}" type="presParOf" srcId="{FB5BB241-223D-40EF-A7D8-4098A2A26457}" destId="{0E5E6916-6F33-4A69-A4F0-3A5E0E1D7553}" srcOrd="0" destOrd="0" presId="urn:microsoft.com/office/officeart/2008/layout/VerticalCurvedList"/>
    <dgm:cxn modelId="{F24FB370-159B-4B5F-B469-D8177139438F}" type="presParOf" srcId="{0E5E6916-6F33-4A69-A4F0-3A5E0E1D7553}" destId="{4FABF881-E1E7-467D-A7F2-CFECCF50D562}" srcOrd="0" destOrd="0" presId="urn:microsoft.com/office/officeart/2008/layout/VerticalCurvedList"/>
    <dgm:cxn modelId="{115EFAF7-2B8B-499B-A553-2BC647BD8044}" type="presParOf" srcId="{0E5E6916-6F33-4A69-A4F0-3A5E0E1D7553}" destId="{76EEBA22-7744-401D-AC54-E2D45759DB11}" srcOrd="1" destOrd="0" presId="urn:microsoft.com/office/officeart/2008/layout/VerticalCurvedList"/>
    <dgm:cxn modelId="{79A12B50-7A6B-4682-94ED-D3F4E6B6D269}" type="presParOf" srcId="{0E5E6916-6F33-4A69-A4F0-3A5E0E1D7553}" destId="{0C766B9D-06E8-465A-BA48-0D3315C85C62}" srcOrd="2" destOrd="0" presId="urn:microsoft.com/office/officeart/2008/layout/VerticalCurvedList"/>
    <dgm:cxn modelId="{24A8CD9C-757C-49A9-A41E-93A9227CC77D}" type="presParOf" srcId="{0E5E6916-6F33-4A69-A4F0-3A5E0E1D7553}" destId="{C9FE3971-507D-4008-82A2-C6A8A29635F9}" srcOrd="3" destOrd="0" presId="urn:microsoft.com/office/officeart/2008/layout/VerticalCurvedList"/>
    <dgm:cxn modelId="{09CE01B8-35F8-40DA-8F30-5816BD87FD09}" type="presParOf" srcId="{FB5BB241-223D-40EF-A7D8-4098A2A26457}" destId="{FFD7E8E9-B493-453E-B5BF-3BF49467B1F1}" srcOrd="1" destOrd="0" presId="urn:microsoft.com/office/officeart/2008/layout/VerticalCurvedList"/>
    <dgm:cxn modelId="{45105FB6-531C-493F-AC0A-1BCDBF836B44}" type="presParOf" srcId="{FB5BB241-223D-40EF-A7D8-4098A2A26457}" destId="{8740F3D9-4808-4678-93AB-0C494FD3A172}" srcOrd="2" destOrd="0" presId="urn:microsoft.com/office/officeart/2008/layout/VerticalCurvedList"/>
    <dgm:cxn modelId="{A37AC3ED-8FF2-4D2A-8978-C16BEB89FC9F}" type="presParOf" srcId="{8740F3D9-4808-4678-93AB-0C494FD3A172}" destId="{DA2203F8-6210-4510-AF95-4E154666DBE7}" srcOrd="0" destOrd="0" presId="urn:microsoft.com/office/officeart/2008/layout/VerticalCurvedList"/>
    <dgm:cxn modelId="{5FF4552E-DD2D-4990-9D5B-156B728E1D94}" type="presParOf" srcId="{FB5BB241-223D-40EF-A7D8-4098A2A26457}" destId="{7FEF580B-2C19-40D4-BF1E-428CFE3018D2}" srcOrd="3" destOrd="0" presId="urn:microsoft.com/office/officeart/2008/layout/VerticalCurvedList"/>
    <dgm:cxn modelId="{775D1EE4-8213-4F83-889F-9FF5909CA3DA}" type="presParOf" srcId="{FB5BB241-223D-40EF-A7D8-4098A2A26457}" destId="{82BAA892-CE33-4B84-8554-A248AA2B894E}" srcOrd="4" destOrd="0" presId="urn:microsoft.com/office/officeart/2008/layout/VerticalCurvedList"/>
    <dgm:cxn modelId="{436E336D-B534-4179-BBFA-C83E42E8C9EC}" type="presParOf" srcId="{82BAA892-CE33-4B84-8554-A248AA2B894E}" destId="{3D62B5B3-223C-454B-A488-063B6E1A4E2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1" i="0" dirty="0">
            <a:solidFill>
              <a:srgbClr val="FF0000"/>
            </a:solidFill>
          </a:endParaRPr>
        </a:p>
        <a:p>
          <a:pPr algn="just"/>
          <a:r>
            <a:rPr lang="vi-VN" sz="2000" b="0" i="0" dirty="0"/>
            <a:t>a) Hội đồng nhân dân </a:t>
          </a:r>
          <a:r>
            <a:rPr lang="vi-VN" sz="2000" b="1" i="0" dirty="0">
              <a:solidFill>
                <a:srgbClr val="FF0000"/>
              </a:solidFill>
            </a:rPr>
            <a:t>thiếu trên một phần ba tổng số đại biểu </a:t>
          </a:r>
          <a:r>
            <a:rPr lang="vi-VN" sz="2000" b="0" i="0" dirty="0"/>
            <a:t>Hội đồng nhân dân đã được bầu ở đầu nhiệm kỳ;</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800" b="0" i="0" dirty="0"/>
        </a:p>
        <a:p>
          <a:pPr algn="just"/>
          <a:r>
            <a:rPr lang="vi-VN" sz="1800" b="0" i="0" dirty="0"/>
            <a:t>b) Đơn vị hành chính mới được thành lập trên cơ sở nhập, chia, điều chỉnh địa giới các đơn vị hành chính hiện có có số lượng đại biểu Hội đồng nhân dân </a:t>
          </a:r>
          <a:r>
            <a:rPr lang="vi-VN" sz="1800" b="1" i="0" dirty="0">
              <a:solidFill>
                <a:srgbClr val="FF0000"/>
              </a:solidFill>
            </a:rPr>
            <a:t>không đủ hai phần ba tổng số đại biểu </a:t>
          </a:r>
          <a:r>
            <a:rPr lang="vi-VN" sz="1800" b="0" i="0" dirty="0"/>
            <a:t>được bầu theo quy định của Luật tổ chức chính quyền địa phương.</a:t>
          </a:r>
        </a:p>
        <a:p>
          <a:pPr algn="just"/>
          <a:endParaRPr lang="vi-VN" sz="18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2"/>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2"/>
      <dgm:spPr/>
    </dgm:pt>
    <dgm:pt modelId="{C9FE3971-507D-4008-82A2-C6A8A29635F9}" type="pres">
      <dgm:prSet presAssocID="{52744F47-0F35-4C14-A70E-847CC5808541}" presName="dstNode" presStyleLbl="node1" presStyleIdx="0" presStyleCnt="2"/>
      <dgm:spPr/>
    </dgm:pt>
    <dgm:pt modelId="{FFD7E8E9-B493-453E-B5BF-3BF49467B1F1}" type="pres">
      <dgm:prSet presAssocID="{BB4788A1-6B93-4A09-B334-44B24037628D}" presName="text_1" presStyleLbl="node1" presStyleIdx="0" presStyleCnt="2" custScaleY="92842">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2"/>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2" custScaleY="959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2"/>
      <dgm:spPr>
        <a:blipFill rotWithShape="0">
          <a:blip xmlns:r="http://schemas.openxmlformats.org/officeDocument/2006/relationships" r:embed="rId1"/>
          <a:stretch>
            <a:fillRect/>
          </a:stretch>
        </a:blipFill>
      </dgm:spPr>
    </dgm:pt>
  </dgm:ptLst>
  <dgm:cxnLst>
    <dgm:cxn modelId="{C5629139-A376-4208-AB4A-1DC08E38FDC8}" srcId="{52744F47-0F35-4C14-A70E-847CC5808541}" destId="{BB4788A1-6B93-4A09-B334-44B24037628D}" srcOrd="0" destOrd="0" parTransId="{9748C32B-B69A-45EA-8785-6A51CF6F3CC2}" sibTransId="{09795FC3-E1C0-43E2-96EC-1A5E0604F358}"/>
    <dgm:cxn modelId="{2428F741-735C-49FB-A05F-0651D4CC65ED}" type="presOf" srcId="{52744F47-0F35-4C14-A70E-847CC5808541}" destId="{2C0B2076-4FBD-4FC0-8891-736FE3EF45C1}" srcOrd="0" destOrd="0" presId="urn:microsoft.com/office/officeart/2008/layout/VerticalCurvedList"/>
    <dgm:cxn modelId="{EC965599-AC04-412C-9940-9E619D3F49AE}" type="presOf" srcId="{09795FC3-E1C0-43E2-96EC-1A5E0604F358}" destId="{76EEBA22-7744-401D-AC54-E2D45759DB11}"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D077E6F1-09D3-4B0F-95DB-CEFE09F1A3A5}" type="presOf" srcId="{9235A8A3-837A-462F-802D-6B70FFE6767F}" destId="{7FEF580B-2C19-40D4-BF1E-428CFE3018D2}" srcOrd="0" destOrd="0" presId="urn:microsoft.com/office/officeart/2008/layout/VerticalCurvedList"/>
    <dgm:cxn modelId="{63F929FD-3D8E-412B-9DAE-D1C43B6E2BB9}" type="presOf" srcId="{BB4788A1-6B93-4A09-B334-44B24037628D}" destId="{FFD7E8E9-B493-453E-B5BF-3BF49467B1F1}" srcOrd="0" destOrd="0" presId="urn:microsoft.com/office/officeart/2008/layout/VerticalCurvedList"/>
    <dgm:cxn modelId="{82EEF73B-2267-4611-BB28-EAC4EB906D01}" type="presParOf" srcId="{2C0B2076-4FBD-4FC0-8891-736FE3EF45C1}" destId="{FB5BB241-223D-40EF-A7D8-4098A2A26457}" srcOrd="0" destOrd="0" presId="urn:microsoft.com/office/officeart/2008/layout/VerticalCurvedList"/>
    <dgm:cxn modelId="{1DF42B2E-6B90-4C64-80CC-1A961CDC995C}" type="presParOf" srcId="{FB5BB241-223D-40EF-A7D8-4098A2A26457}" destId="{0E5E6916-6F33-4A69-A4F0-3A5E0E1D7553}" srcOrd="0" destOrd="0" presId="urn:microsoft.com/office/officeart/2008/layout/VerticalCurvedList"/>
    <dgm:cxn modelId="{F76226B8-9C38-4576-B0B2-639B77C8D459}" type="presParOf" srcId="{0E5E6916-6F33-4A69-A4F0-3A5E0E1D7553}" destId="{4FABF881-E1E7-467D-A7F2-CFECCF50D562}" srcOrd="0" destOrd="0" presId="urn:microsoft.com/office/officeart/2008/layout/VerticalCurvedList"/>
    <dgm:cxn modelId="{C865553F-8F41-43BF-8539-6425BB4E2216}" type="presParOf" srcId="{0E5E6916-6F33-4A69-A4F0-3A5E0E1D7553}" destId="{76EEBA22-7744-401D-AC54-E2D45759DB11}" srcOrd="1" destOrd="0" presId="urn:microsoft.com/office/officeart/2008/layout/VerticalCurvedList"/>
    <dgm:cxn modelId="{4D293750-3F3B-45BF-B4E4-8C1B621C774A}" type="presParOf" srcId="{0E5E6916-6F33-4A69-A4F0-3A5E0E1D7553}" destId="{0C766B9D-06E8-465A-BA48-0D3315C85C62}" srcOrd="2" destOrd="0" presId="urn:microsoft.com/office/officeart/2008/layout/VerticalCurvedList"/>
    <dgm:cxn modelId="{D71FF7A7-B080-4AF8-9778-82A425E41B5E}" type="presParOf" srcId="{0E5E6916-6F33-4A69-A4F0-3A5E0E1D7553}" destId="{C9FE3971-507D-4008-82A2-C6A8A29635F9}" srcOrd="3" destOrd="0" presId="urn:microsoft.com/office/officeart/2008/layout/VerticalCurvedList"/>
    <dgm:cxn modelId="{C0C61FB1-76D8-48E3-8A69-C7BB9631F5FE}" type="presParOf" srcId="{FB5BB241-223D-40EF-A7D8-4098A2A26457}" destId="{FFD7E8E9-B493-453E-B5BF-3BF49467B1F1}" srcOrd="1" destOrd="0" presId="urn:microsoft.com/office/officeart/2008/layout/VerticalCurvedList"/>
    <dgm:cxn modelId="{E76FAB41-13C0-4662-AC67-B1FE21C8A006}" type="presParOf" srcId="{FB5BB241-223D-40EF-A7D8-4098A2A26457}" destId="{8740F3D9-4808-4678-93AB-0C494FD3A172}" srcOrd="2" destOrd="0" presId="urn:microsoft.com/office/officeart/2008/layout/VerticalCurvedList"/>
    <dgm:cxn modelId="{A8F9B4E1-679F-46F2-BC7D-3D031939CDF9}" type="presParOf" srcId="{8740F3D9-4808-4678-93AB-0C494FD3A172}" destId="{DA2203F8-6210-4510-AF95-4E154666DBE7}" srcOrd="0" destOrd="0" presId="urn:microsoft.com/office/officeart/2008/layout/VerticalCurvedList"/>
    <dgm:cxn modelId="{75028998-E3F4-4A4F-AAD9-5FF415E806D1}" type="presParOf" srcId="{FB5BB241-223D-40EF-A7D8-4098A2A26457}" destId="{7FEF580B-2C19-40D4-BF1E-428CFE3018D2}" srcOrd="3" destOrd="0" presId="urn:microsoft.com/office/officeart/2008/layout/VerticalCurvedList"/>
    <dgm:cxn modelId="{44D8365E-84F2-489E-9F80-1132FE559CC8}" type="presParOf" srcId="{FB5BB241-223D-40EF-A7D8-4098A2A26457}" destId="{82BAA892-CE33-4B84-8554-A248AA2B894E}" srcOrd="4" destOrd="0" presId="urn:microsoft.com/office/officeart/2008/layout/VerticalCurvedList"/>
    <dgm:cxn modelId="{D997335E-C949-460A-91B7-07AF05C2D05F}" type="presParOf" srcId="{82BAA892-CE33-4B84-8554-A248AA2B894E}" destId="{3D62B5B3-223C-454B-A488-063B6E1A4E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2744F47-0F35-4C14-A70E-847CC5808541}"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vi-VN"/>
        </a:p>
      </dgm:t>
    </dgm:pt>
    <dgm:pt modelId="{BB4788A1-6B93-4A09-B334-44B24037628D}">
      <dgm:prSet phldrT="[Text]" custT="1"/>
      <dgm:spPr/>
      <dgm:t>
        <a:bodyPr/>
        <a:lstStyle/>
        <a:p>
          <a:pPr algn="just"/>
          <a:endParaRPr lang="vi-VN" sz="2000" b="0" i="0" dirty="0">
            <a:solidFill>
              <a:srgbClr val="FF0000"/>
            </a:solidFill>
          </a:endParaRPr>
        </a:p>
        <a:p>
          <a:pPr algn="just"/>
          <a:endParaRPr lang="vi-VN" sz="2000" b="0" i="0" dirty="0"/>
        </a:p>
        <a:p>
          <a:pPr algn="just"/>
          <a:endParaRPr lang="vi-VN" sz="2000" b="1" i="0" dirty="0">
            <a:solidFill>
              <a:srgbClr val="FF0000"/>
            </a:solidFill>
          </a:endParaRPr>
        </a:p>
        <a:p>
          <a:pPr algn="just"/>
          <a:r>
            <a:rPr lang="vi-VN" sz="2000" b="1" i="0" dirty="0">
              <a:solidFill>
                <a:srgbClr val="FF0000"/>
              </a:solidFill>
            </a:rPr>
            <a:t>3. Quốc hội quyết định </a:t>
          </a:r>
          <a:r>
            <a:rPr lang="vi-VN" sz="2000" b="0" i="0" dirty="0"/>
            <a:t>và công bố ngày bầu cử bổ sung đại biểu Quốc hội; Ủy ban thường vụ Quốc hội quyết định và công bố ngày bầu cử bổ sung đại biểu Hội đồng nhân dân cấp tỉnh; </a:t>
          </a:r>
          <a:r>
            <a:rPr lang="vi-VN" sz="2000" b="1" i="0" dirty="0">
              <a:solidFill>
                <a:srgbClr val="FF0000"/>
              </a:solidFill>
            </a:rPr>
            <a:t>Thường trực Hội đồng nhân dân cấp tỉnh quyết định</a:t>
          </a:r>
          <a:r>
            <a:rPr lang="vi-VN" sz="2000" b="0" i="0" dirty="0"/>
            <a:t> và công bố ngày bầu cử bổ sung đại biểu Hội đồng nhân dân cấp huyện, cấp xã.</a:t>
          </a:r>
        </a:p>
        <a:p>
          <a:pPr algn="just"/>
          <a:endParaRPr lang="vi-VN" sz="2000" b="0" i="0" dirty="0"/>
        </a:p>
        <a:p>
          <a:pPr algn="just"/>
          <a:endParaRPr lang="vi-VN" sz="2000" b="0" i="0" dirty="0"/>
        </a:p>
        <a:p>
          <a:pPr algn="just"/>
          <a:endParaRPr lang="vi-VN" sz="2000" dirty="0"/>
        </a:p>
      </dgm:t>
    </dgm:pt>
    <dgm:pt modelId="{9748C32B-B69A-45EA-8785-6A51CF6F3CC2}" type="parTrans" cxnId="{C5629139-A376-4208-AB4A-1DC08E38FDC8}">
      <dgm:prSet/>
      <dgm:spPr/>
      <dgm:t>
        <a:bodyPr/>
        <a:lstStyle/>
        <a:p>
          <a:endParaRPr lang="vi-VN"/>
        </a:p>
      </dgm:t>
    </dgm:pt>
    <dgm:pt modelId="{09795FC3-E1C0-43E2-96EC-1A5E0604F358}" type="sibTrans" cxnId="{C5629139-A376-4208-AB4A-1DC08E38FDC8}">
      <dgm:prSet/>
      <dgm:spPr/>
      <dgm:t>
        <a:bodyPr/>
        <a:lstStyle/>
        <a:p>
          <a:endParaRPr lang="vi-VN"/>
        </a:p>
      </dgm:t>
    </dgm:pt>
    <dgm:pt modelId="{9235A8A3-837A-462F-802D-6B70FFE6767F}">
      <dgm:prSet phldrT="[Text]" custT="1"/>
      <dgm:spPr/>
      <dgm:t>
        <a:bodyPr/>
        <a:lstStyle/>
        <a:p>
          <a:pPr algn="just"/>
          <a:endParaRPr lang="vi-VN" sz="1800" b="0" i="0" dirty="0"/>
        </a:p>
        <a:p>
          <a:pPr algn="just"/>
          <a:r>
            <a:rPr lang="vi-VN" sz="2400" b="0" i="0" dirty="0"/>
            <a:t>4. Ngày bầu cử bổ sung phải là ngày chủ nhật và được công bố chậm nhất là 30 ngày trước ngày bầu cử.</a:t>
          </a:r>
        </a:p>
        <a:p>
          <a:pPr algn="just"/>
          <a:endParaRPr lang="vi-VN" sz="1800" b="1" dirty="0">
            <a:solidFill>
              <a:srgbClr val="FF0000"/>
            </a:solidFill>
          </a:endParaRPr>
        </a:p>
      </dgm:t>
    </dgm:pt>
    <dgm:pt modelId="{4F4D0002-029E-42D8-BB32-A68EE87AE287}" type="parTrans" cxnId="{FD8AF9B1-9EFC-480E-880C-1693C56532F7}">
      <dgm:prSet/>
      <dgm:spPr/>
      <dgm:t>
        <a:bodyPr/>
        <a:lstStyle/>
        <a:p>
          <a:endParaRPr lang="vi-VN"/>
        </a:p>
      </dgm:t>
    </dgm:pt>
    <dgm:pt modelId="{3C7535CC-F3A6-4924-AC47-858E53D692C6}" type="sibTrans" cxnId="{FD8AF9B1-9EFC-480E-880C-1693C56532F7}">
      <dgm:prSet/>
      <dgm:spPr/>
      <dgm:t>
        <a:bodyPr/>
        <a:lstStyle/>
        <a:p>
          <a:endParaRPr lang="vi-VN"/>
        </a:p>
      </dgm:t>
    </dgm:pt>
    <dgm:pt modelId="{2C0B2076-4FBD-4FC0-8891-736FE3EF45C1}" type="pres">
      <dgm:prSet presAssocID="{52744F47-0F35-4C14-A70E-847CC5808541}" presName="Name0" presStyleCnt="0">
        <dgm:presLayoutVars>
          <dgm:chMax val="7"/>
          <dgm:chPref val="7"/>
          <dgm:dir/>
        </dgm:presLayoutVars>
      </dgm:prSet>
      <dgm:spPr/>
    </dgm:pt>
    <dgm:pt modelId="{FB5BB241-223D-40EF-A7D8-4098A2A26457}" type="pres">
      <dgm:prSet presAssocID="{52744F47-0F35-4C14-A70E-847CC5808541}" presName="Name1" presStyleCnt="0"/>
      <dgm:spPr/>
    </dgm:pt>
    <dgm:pt modelId="{0E5E6916-6F33-4A69-A4F0-3A5E0E1D7553}" type="pres">
      <dgm:prSet presAssocID="{52744F47-0F35-4C14-A70E-847CC5808541}" presName="cycle" presStyleCnt="0"/>
      <dgm:spPr/>
    </dgm:pt>
    <dgm:pt modelId="{4FABF881-E1E7-467D-A7F2-CFECCF50D562}" type="pres">
      <dgm:prSet presAssocID="{52744F47-0F35-4C14-A70E-847CC5808541}" presName="srcNode" presStyleLbl="node1" presStyleIdx="0" presStyleCnt="2"/>
      <dgm:spPr/>
    </dgm:pt>
    <dgm:pt modelId="{76EEBA22-7744-401D-AC54-E2D45759DB11}" type="pres">
      <dgm:prSet presAssocID="{52744F47-0F35-4C14-A70E-847CC5808541}" presName="conn" presStyleLbl="parChTrans1D2" presStyleIdx="0" presStyleCnt="1"/>
      <dgm:spPr/>
    </dgm:pt>
    <dgm:pt modelId="{0C766B9D-06E8-465A-BA48-0D3315C85C62}" type="pres">
      <dgm:prSet presAssocID="{52744F47-0F35-4C14-A70E-847CC5808541}" presName="extraNode" presStyleLbl="node1" presStyleIdx="0" presStyleCnt="2"/>
      <dgm:spPr/>
    </dgm:pt>
    <dgm:pt modelId="{C9FE3971-507D-4008-82A2-C6A8A29635F9}" type="pres">
      <dgm:prSet presAssocID="{52744F47-0F35-4C14-A70E-847CC5808541}" presName="dstNode" presStyleLbl="node1" presStyleIdx="0" presStyleCnt="2"/>
      <dgm:spPr/>
    </dgm:pt>
    <dgm:pt modelId="{FFD7E8E9-B493-453E-B5BF-3BF49467B1F1}" type="pres">
      <dgm:prSet presAssocID="{BB4788A1-6B93-4A09-B334-44B24037628D}" presName="text_1" presStyleLbl="node1" presStyleIdx="0" presStyleCnt="2" custScaleY="117889">
        <dgm:presLayoutVars>
          <dgm:bulletEnabled val="1"/>
        </dgm:presLayoutVars>
      </dgm:prSet>
      <dgm:spPr/>
    </dgm:pt>
    <dgm:pt modelId="{8740F3D9-4808-4678-93AB-0C494FD3A172}" type="pres">
      <dgm:prSet presAssocID="{BB4788A1-6B93-4A09-B334-44B24037628D}" presName="accent_1" presStyleCnt="0"/>
      <dgm:spPr/>
    </dgm:pt>
    <dgm:pt modelId="{DA2203F8-6210-4510-AF95-4E154666DBE7}" type="pres">
      <dgm:prSet presAssocID="{BB4788A1-6B93-4A09-B334-44B24037628D}" presName="accentRepeatNode" presStyleLbl="solidFgAcc1" presStyleIdx="0" presStyleCnt="2"/>
      <dgm:spPr>
        <a:blipFill rotWithShape="0">
          <a:blip xmlns:r="http://schemas.openxmlformats.org/officeDocument/2006/relationships" r:embed="rId1"/>
          <a:stretch>
            <a:fillRect/>
          </a:stretch>
        </a:blipFill>
      </dgm:spPr>
    </dgm:pt>
    <dgm:pt modelId="{7FEF580B-2C19-40D4-BF1E-428CFE3018D2}" type="pres">
      <dgm:prSet presAssocID="{9235A8A3-837A-462F-802D-6B70FFE6767F}" presName="text_2" presStyleLbl="node1" presStyleIdx="1" presStyleCnt="2" custScaleY="95963">
        <dgm:presLayoutVars>
          <dgm:bulletEnabled val="1"/>
        </dgm:presLayoutVars>
      </dgm:prSet>
      <dgm:spPr/>
    </dgm:pt>
    <dgm:pt modelId="{82BAA892-CE33-4B84-8554-A248AA2B894E}" type="pres">
      <dgm:prSet presAssocID="{9235A8A3-837A-462F-802D-6B70FFE6767F}" presName="accent_2" presStyleCnt="0"/>
      <dgm:spPr/>
    </dgm:pt>
    <dgm:pt modelId="{3D62B5B3-223C-454B-A488-063B6E1A4E25}" type="pres">
      <dgm:prSet presAssocID="{9235A8A3-837A-462F-802D-6B70FFE6767F}" presName="accentRepeatNode" presStyleLbl="solidFgAcc1" presStyleIdx="1" presStyleCnt="2"/>
      <dgm:spPr>
        <a:blipFill rotWithShape="0">
          <a:blip xmlns:r="http://schemas.openxmlformats.org/officeDocument/2006/relationships" r:embed="rId1"/>
          <a:stretch>
            <a:fillRect/>
          </a:stretch>
        </a:blipFill>
      </dgm:spPr>
    </dgm:pt>
  </dgm:ptLst>
  <dgm:cxnLst>
    <dgm:cxn modelId="{AD285801-D1F9-4CE2-8DAF-77EE433D585E}" type="presOf" srcId="{9235A8A3-837A-462F-802D-6B70FFE6767F}" destId="{7FEF580B-2C19-40D4-BF1E-428CFE3018D2}" srcOrd="0" destOrd="0" presId="urn:microsoft.com/office/officeart/2008/layout/VerticalCurvedList"/>
    <dgm:cxn modelId="{73DBB91F-19CC-40EE-8F02-CAEDF9D9B92A}" type="presOf" srcId="{09795FC3-E1C0-43E2-96EC-1A5E0604F358}" destId="{76EEBA22-7744-401D-AC54-E2D45759DB11}" srcOrd="0" destOrd="0" presId="urn:microsoft.com/office/officeart/2008/layout/VerticalCurvedList"/>
    <dgm:cxn modelId="{C5629139-A376-4208-AB4A-1DC08E38FDC8}" srcId="{52744F47-0F35-4C14-A70E-847CC5808541}" destId="{BB4788A1-6B93-4A09-B334-44B24037628D}" srcOrd="0" destOrd="0" parTransId="{9748C32B-B69A-45EA-8785-6A51CF6F3CC2}" sibTransId="{09795FC3-E1C0-43E2-96EC-1A5E0604F358}"/>
    <dgm:cxn modelId="{EB7CCD66-DE30-4D1F-BE4B-23812B8615FA}" type="presOf" srcId="{52744F47-0F35-4C14-A70E-847CC5808541}" destId="{2C0B2076-4FBD-4FC0-8891-736FE3EF45C1}" srcOrd="0" destOrd="0" presId="urn:microsoft.com/office/officeart/2008/layout/VerticalCurvedList"/>
    <dgm:cxn modelId="{4F2A1B9E-3DCF-4C60-AC11-798E0209334C}" type="presOf" srcId="{BB4788A1-6B93-4A09-B334-44B24037628D}" destId="{FFD7E8E9-B493-453E-B5BF-3BF49467B1F1}" srcOrd="0" destOrd="0" presId="urn:microsoft.com/office/officeart/2008/layout/VerticalCurvedList"/>
    <dgm:cxn modelId="{FD8AF9B1-9EFC-480E-880C-1693C56532F7}" srcId="{52744F47-0F35-4C14-A70E-847CC5808541}" destId="{9235A8A3-837A-462F-802D-6B70FFE6767F}" srcOrd="1" destOrd="0" parTransId="{4F4D0002-029E-42D8-BB32-A68EE87AE287}" sibTransId="{3C7535CC-F3A6-4924-AC47-858E53D692C6}"/>
    <dgm:cxn modelId="{F1EE44A4-1649-44EC-AA7D-180E21B7F5D7}" type="presParOf" srcId="{2C0B2076-4FBD-4FC0-8891-736FE3EF45C1}" destId="{FB5BB241-223D-40EF-A7D8-4098A2A26457}" srcOrd="0" destOrd="0" presId="urn:microsoft.com/office/officeart/2008/layout/VerticalCurvedList"/>
    <dgm:cxn modelId="{44FBE935-0917-410A-872F-4E7271D07D97}" type="presParOf" srcId="{FB5BB241-223D-40EF-A7D8-4098A2A26457}" destId="{0E5E6916-6F33-4A69-A4F0-3A5E0E1D7553}" srcOrd="0" destOrd="0" presId="urn:microsoft.com/office/officeart/2008/layout/VerticalCurvedList"/>
    <dgm:cxn modelId="{8D6756EB-DBE5-4ECA-AD6A-899452170979}" type="presParOf" srcId="{0E5E6916-6F33-4A69-A4F0-3A5E0E1D7553}" destId="{4FABF881-E1E7-467D-A7F2-CFECCF50D562}" srcOrd="0" destOrd="0" presId="urn:microsoft.com/office/officeart/2008/layout/VerticalCurvedList"/>
    <dgm:cxn modelId="{1B1428E1-26D3-440A-894A-9534208FFA01}" type="presParOf" srcId="{0E5E6916-6F33-4A69-A4F0-3A5E0E1D7553}" destId="{76EEBA22-7744-401D-AC54-E2D45759DB11}" srcOrd="1" destOrd="0" presId="urn:microsoft.com/office/officeart/2008/layout/VerticalCurvedList"/>
    <dgm:cxn modelId="{A5F3D45D-D48F-471A-9ABD-FA3CD842438F}" type="presParOf" srcId="{0E5E6916-6F33-4A69-A4F0-3A5E0E1D7553}" destId="{0C766B9D-06E8-465A-BA48-0D3315C85C62}" srcOrd="2" destOrd="0" presId="urn:microsoft.com/office/officeart/2008/layout/VerticalCurvedList"/>
    <dgm:cxn modelId="{433805ED-C01C-4B03-B8BB-9BC232AB5B5E}" type="presParOf" srcId="{0E5E6916-6F33-4A69-A4F0-3A5E0E1D7553}" destId="{C9FE3971-507D-4008-82A2-C6A8A29635F9}" srcOrd="3" destOrd="0" presId="urn:microsoft.com/office/officeart/2008/layout/VerticalCurvedList"/>
    <dgm:cxn modelId="{20FB4146-5150-41FD-BF31-B84040A6BF81}" type="presParOf" srcId="{FB5BB241-223D-40EF-A7D8-4098A2A26457}" destId="{FFD7E8E9-B493-453E-B5BF-3BF49467B1F1}" srcOrd="1" destOrd="0" presId="urn:microsoft.com/office/officeart/2008/layout/VerticalCurvedList"/>
    <dgm:cxn modelId="{23EFA81E-A57D-4D4D-963C-EE50298403A3}" type="presParOf" srcId="{FB5BB241-223D-40EF-A7D8-4098A2A26457}" destId="{8740F3D9-4808-4678-93AB-0C494FD3A172}" srcOrd="2" destOrd="0" presId="urn:microsoft.com/office/officeart/2008/layout/VerticalCurvedList"/>
    <dgm:cxn modelId="{2348E80F-3638-4267-B460-E0F08C21C23C}" type="presParOf" srcId="{8740F3D9-4808-4678-93AB-0C494FD3A172}" destId="{DA2203F8-6210-4510-AF95-4E154666DBE7}" srcOrd="0" destOrd="0" presId="urn:microsoft.com/office/officeart/2008/layout/VerticalCurvedList"/>
    <dgm:cxn modelId="{B5C59E2E-BE6E-4152-8078-46C3E432B3C8}" type="presParOf" srcId="{FB5BB241-223D-40EF-A7D8-4098A2A26457}" destId="{7FEF580B-2C19-40D4-BF1E-428CFE3018D2}" srcOrd="3" destOrd="0" presId="urn:microsoft.com/office/officeart/2008/layout/VerticalCurvedList"/>
    <dgm:cxn modelId="{5D9EC9F2-D799-4363-8F7B-5DA038456CB8}" type="presParOf" srcId="{FB5BB241-223D-40EF-A7D8-4098A2A26457}" destId="{82BAA892-CE33-4B84-8554-A248AA2B894E}" srcOrd="4" destOrd="0" presId="urn:microsoft.com/office/officeart/2008/layout/VerticalCurvedList"/>
    <dgm:cxn modelId="{30FD3F71-B138-4C59-ABA4-965A194357D7}" type="presParOf" srcId="{82BAA892-CE33-4B84-8554-A248AA2B894E}" destId="{3D62B5B3-223C-454B-A488-063B6E1A4E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r>
            <a:rPr lang="vi-VN" sz="2400" b="0" i="1" dirty="0">
              <a:solidFill>
                <a:srgbClr val="FF0000"/>
              </a:solidFill>
            </a:rPr>
            <a:t>1.Có một quốc tịch là quốc tịch Việt Nam (luật 2020)</a:t>
          </a:r>
          <a:endParaRPr lang="en-US" sz="1600" b="1" i="1" dirty="0">
            <a:solidFill>
              <a:srgbClr val="FF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r>
            <a:rPr lang="vi-VN" sz="2000" b="0" i="0" dirty="0">
              <a:solidFill>
                <a:srgbClr val="002060"/>
              </a:solidFill>
            </a:rPr>
            <a:t> 2.Trung thành với Tổ quốc, Nhân dân và Hiến pháp, phấn đấu thực hiện công cuộc đổi mới, </a:t>
          </a:r>
          <a:r>
            <a:rPr lang="vi-VN" sz="2000" b="0" i="0" dirty="0">
              <a:solidFill>
                <a:srgbClr val="C00000"/>
              </a:solidFill>
            </a:rPr>
            <a:t>vì mục tiêu dân giàu, nước mạnh, dân chủ, công bằng, văn minh</a:t>
          </a:r>
          <a:r>
            <a:rPr lang="vi-VN" sz="2000" b="0" i="0" dirty="0">
              <a:solidFill>
                <a:srgbClr val="002060"/>
              </a:solidFill>
            </a:rPr>
            <a:t>.</a:t>
          </a:r>
          <a:endParaRPr lang="en-US" sz="2000" b="1" dirty="0">
            <a:solidFill>
              <a:srgbClr val="00206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B77314FC-8A9A-457D-98F6-50B6CA78B24E}">
      <dgm:prSet phldrT="[Text]" custT="1"/>
      <dgm:spPr/>
      <dgm:t>
        <a:bodyPr/>
        <a:lstStyle/>
        <a:p>
          <a:pPr algn="l"/>
          <a:r>
            <a:rPr lang="vi-VN" sz="1800" b="0" i="0" dirty="0"/>
            <a:t> </a:t>
          </a:r>
        </a:p>
        <a:p>
          <a:pPr algn="just"/>
          <a:r>
            <a:rPr lang="vi-VN" sz="2000" b="0" i="0" dirty="0"/>
            <a:t>3. Có phẩm chất </a:t>
          </a:r>
          <a:r>
            <a:rPr lang="vi-VN" sz="2000" b="0" i="0" dirty="0">
              <a:solidFill>
                <a:srgbClr val="C00000"/>
              </a:solidFill>
            </a:rPr>
            <a:t>đạo đức tốt</a:t>
          </a:r>
          <a:r>
            <a:rPr lang="vi-VN" sz="2000" b="0" i="0" dirty="0"/>
            <a:t>, cần, kiệm, liêm, chính, chí công vô tư, gương mẫu chấp hành pháp luật; có bản lĩnh, </a:t>
          </a:r>
          <a:r>
            <a:rPr lang="vi-VN" sz="2000" b="0" i="0" dirty="0">
              <a:solidFill>
                <a:srgbClr val="C00000"/>
              </a:solidFill>
            </a:rPr>
            <a:t>kiên quyết đấu tranh chống tham nhũng, lãng phí</a:t>
          </a:r>
          <a:r>
            <a:rPr lang="vi-VN" sz="2000" b="0" i="0" dirty="0"/>
            <a:t>, mọi biểu hiện quan liêu, hách dịch, cửa quyền và các hành vi vi phạm pháp luật khác.</a:t>
          </a:r>
        </a:p>
        <a:p>
          <a:pPr algn="l"/>
          <a:endParaRPr lang="en-US" sz="1800" b="1" dirty="0"/>
        </a:p>
      </dgm:t>
    </dgm:pt>
    <dgm:pt modelId="{7EC66B51-0478-4490-B493-3A44FD1FA3BB}" type="parTrans" cxnId="{9586FB76-4FC1-4B99-A824-AB36DD899886}">
      <dgm:prSet/>
      <dgm:spPr/>
      <dgm:t>
        <a:bodyPr/>
        <a:lstStyle/>
        <a:p>
          <a:endParaRPr lang="vi-VN"/>
        </a:p>
      </dgm:t>
    </dgm:pt>
    <dgm:pt modelId="{13C5A269-23F4-4D57-A443-2679FF58A045}" type="sibTrans" cxnId="{9586FB76-4FC1-4B99-A824-AB36DD899886}">
      <dgm:prSet/>
      <dgm:spPr/>
      <dgm:t>
        <a:bodyPr/>
        <a:lstStyle/>
        <a:p>
          <a:endParaRPr lang="vi-VN"/>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3"/>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3"/>
      <dgm:spPr/>
    </dgm:pt>
    <dgm:pt modelId="{84FB5B1C-428C-45DA-A367-C9020C0D088B}" type="pres">
      <dgm:prSet presAssocID="{1B3E2CC9-15A8-407C-8F03-2CEDAAD2BCA7}" presName="dstNode" presStyleLbl="node1" presStyleIdx="0" presStyleCnt="3"/>
      <dgm:spPr/>
    </dgm:pt>
    <dgm:pt modelId="{05F85DB2-453B-4BDF-B33A-D5774223F512}" type="pres">
      <dgm:prSet presAssocID="{CB395DD7-5FE3-4CDA-8AA6-718741B450DB}" presName="text_1" presStyleLbl="node1" presStyleIdx="0" presStyleCnt="3">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3"/>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3">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3"/>
      <dgm:spPr>
        <a:blipFill rotWithShape="0">
          <a:blip xmlns:r="http://schemas.openxmlformats.org/officeDocument/2006/relationships" r:embed="rId1"/>
          <a:stretch>
            <a:fillRect/>
          </a:stretch>
        </a:blipFill>
      </dgm:spPr>
    </dgm:pt>
    <dgm:pt modelId="{81569A72-A128-41F8-A1B6-23C9F0A9E4F6}" type="pres">
      <dgm:prSet presAssocID="{B77314FC-8A9A-457D-98F6-50B6CA78B24E}" presName="text_3" presStyleLbl="node1" presStyleIdx="2" presStyleCnt="3">
        <dgm:presLayoutVars>
          <dgm:bulletEnabled val="1"/>
        </dgm:presLayoutVars>
      </dgm:prSet>
      <dgm:spPr/>
    </dgm:pt>
    <dgm:pt modelId="{E7122052-B461-483C-AD36-6DDE8FF4BF74}" type="pres">
      <dgm:prSet presAssocID="{B77314FC-8A9A-457D-98F6-50B6CA78B24E}" presName="accent_3" presStyleCnt="0"/>
      <dgm:spPr/>
    </dgm:pt>
    <dgm:pt modelId="{25BB5971-5F79-4B62-A4C9-472A25B3F5F3}" type="pres">
      <dgm:prSet presAssocID="{B77314FC-8A9A-457D-98F6-50B6CA78B24E}" presName="accentRepeatNode" presStyleLbl="solidFgAcc1" presStyleIdx="2" presStyleCnt="3"/>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852D1F03-2263-48B0-9A0A-53A61A943AF1}" type="presOf" srcId="{CB395DD7-5FE3-4CDA-8AA6-718741B450DB}" destId="{05F85DB2-453B-4BDF-B33A-D5774223F512}" srcOrd="0" destOrd="0" presId="urn:microsoft.com/office/officeart/2008/layout/VerticalCurvedList"/>
    <dgm:cxn modelId="{0DF62005-E9D9-405C-8ED5-1D8E6875C9CC}" type="presOf" srcId="{1B3E2CC9-15A8-407C-8F03-2CEDAAD2BCA7}" destId="{809F35E1-DA24-46C5-A75B-3457BBA1B668}" srcOrd="0" destOrd="0" presId="urn:microsoft.com/office/officeart/2008/layout/VerticalCurvedList"/>
    <dgm:cxn modelId="{CF9F3305-A1A7-439A-89A8-AB3C6027DD2B}" type="presOf" srcId="{8810BBE6-1AC9-4B78-968F-32367D473C08}" destId="{0A1C3160-5054-4633-A7E9-F22AA17C377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EFAE5C5C-A2EB-4A59-A700-4C903588E632}" type="presOf" srcId="{B77314FC-8A9A-457D-98F6-50B6CA78B24E}" destId="{81569A72-A128-41F8-A1B6-23C9F0A9E4F6}" srcOrd="0" destOrd="0" presId="urn:microsoft.com/office/officeart/2008/layout/VerticalCurvedList"/>
    <dgm:cxn modelId="{9586FB76-4FC1-4B99-A824-AB36DD899886}" srcId="{1B3E2CC9-15A8-407C-8F03-2CEDAAD2BCA7}" destId="{B77314FC-8A9A-457D-98F6-50B6CA78B24E}" srcOrd="2" destOrd="0" parTransId="{7EC66B51-0478-4490-B493-3A44FD1FA3BB}" sibTransId="{13C5A269-23F4-4D57-A443-2679FF58A045}"/>
    <dgm:cxn modelId="{940EE0E8-7FCD-4405-8617-A192C39D10F0}" type="presOf" srcId="{17D030CC-7DBE-426A-9EE4-94470CFF6098}" destId="{E23F1361-9898-4EC9-9BDD-33180FAE5062}" srcOrd="0" destOrd="0" presId="urn:microsoft.com/office/officeart/2008/layout/VerticalCurvedList"/>
    <dgm:cxn modelId="{542B37EC-D1FE-459D-A710-84301DC12E26}" type="presParOf" srcId="{809F35E1-DA24-46C5-A75B-3457BBA1B668}" destId="{471EC9B5-CBDA-4ADC-9173-39516529BF42}" srcOrd="0" destOrd="0" presId="urn:microsoft.com/office/officeart/2008/layout/VerticalCurvedList"/>
    <dgm:cxn modelId="{7E73541E-CDC3-4775-BB77-9AEA94B676C8}" type="presParOf" srcId="{471EC9B5-CBDA-4ADC-9173-39516529BF42}" destId="{E1937796-F081-42EB-8B5C-26860C9A20BA}" srcOrd="0" destOrd="0" presId="urn:microsoft.com/office/officeart/2008/layout/VerticalCurvedList"/>
    <dgm:cxn modelId="{E5A77D4F-49E6-4BE9-811B-7FD845E0065F}" type="presParOf" srcId="{E1937796-F081-42EB-8B5C-26860C9A20BA}" destId="{69AA6BA1-BE80-4ED9-AE54-044B1F890CC4}" srcOrd="0" destOrd="0" presId="urn:microsoft.com/office/officeart/2008/layout/VerticalCurvedList"/>
    <dgm:cxn modelId="{2C51F322-A875-4BA8-BE8E-43695B111BE5}" type="presParOf" srcId="{E1937796-F081-42EB-8B5C-26860C9A20BA}" destId="{0A1C3160-5054-4633-A7E9-F22AA17C3772}" srcOrd="1" destOrd="0" presId="urn:microsoft.com/office/officeart/2008/layout/VerticalCurvedList"/>
    <dgm:cxn modelId="{EB29788C-9F33-48CF-9D4B-6BBD271081E6}" type="presParOf" srcId="{E1937796-F081-42EB-8B5C-26860C9A20BA}" destId="{92868F2C-F013-4CDD-9288-792A86572668}" srcOrd="2" destOrd="0" presId="urn:microsoft.com/office/officeart/2008/layout/VerticalCurvedList"/>
    <dgm:cxn modelId="{C4969E70-2E4F-44E2-B8ED-D27D05F9434D}" type="presParOf" srcId="{E1937796-F081-42EB-8B5C-26860C9A20BA}" destId="{84FB5B1C-428C-45DA-A367-C9020C0D088B}" srcOrd="3" destOrd="0" presId="urn:microsoft.com/office/officeart/2008/layout/VerticalCurvedList"/>
    <dgm:cxn modelId="{50E3F688-83CD-4FC7-9792-A3E2F80ECA81}" type="presParOf" srcId="{471EC9B5-CBDA-4ADC-9173-39516529BF42}" destId="{05F85DB2-453B-4BDF-B33A-D5774223F512}" srcOrd="1" destOrd="0" presId="urn:microsoft.com/office/officeart/2008/layout/VerticalCurvedList"/>
    <dgm:cxn modelId="{E2D5F5E8-6507-4A94-883C-2EA105841AD9}" type="presParOf" srcId="{471EC9B5-CBDA-4ADC-9173-39516529BF42}" destId="{68C643FE-4129-4B0D-AA6B-69DC51ED371F}" srcOrd="2" destOrd="0" presId="urn:microsoft.com/office/officeart/2008/layout/VerticalCurvedList"/>
    <dgm:cxn modelId="{63D3D0BA-E8A8-4BA3-A129-1B16B6126FE2}" type="presParOf" srcId="{68C643FE-4129-4B0D-AA6B-69DC51ED371F}" destId="{6EA76AA9-0932-427F-9400-8AC34674678D}" srcOrd="0" destOrd="0" presId="urn:microsoft.com/office/officeart/2008/layout/VerticalCurvedList"/>
    <dgm:cxn modelId="{7DAC87CD-0DEC-4298-9F41-96D55CCD37CF}" type="presParOf" srcId="{471EC9B5-CBDA-4ADC-9173-39516529BF42}" destId="{E23F1361-9898-4EC9-9BDD-33180FAE5062}" srcOrd="3" destOrd="0" presId="urn:microsoft.com/office/officeart/2008/layout/VerticalCurvedList"/>
    <dgm:cxn modelId="{22C563CE-F162-4217-9781-F2F936DC386F}" type="presParOf" srcId="{471EC9B5-CBDA-4ADC-9173-39516529BF42}" destId="{45FC8699-6834-4C85-BF71-EC37F61D1116}" srcOrd="4" destOrd="0" presId="urn:microsoft.com/office/officeart/2008/layout/VerticalCurvedList"/>
    <dgm:cxn modelId="{C1DB154A-6942-4511-A4DF-FB8606049C3E}" type="presParOf" srcId="{45FC8699-6834-4C85-BF71-EC37F61D1116}" destId="{DE6BD306-0FAA-44D0-9761-91E19362149D}" srcOrd="0" destOrd="0" presId="urn:microsoft.com/office/officeart/2008/layout/VerticalCurvedList"/>
    <dgm:cxn modelId="{5F630E51-FAA1-49F2-9191-F1683EF43FA4}" type="presParOf" srcId="{471EC9B5-CBDA-4ADC-9173-39516529BF42}" destId="{81569A72-A128-41F8-A1B6-23C9F0A9E4F6}" srcOrd="5" destOrd="0" presId="urn:microsoft.com/office/officeart/2008/layout/VerticalCurvedList"/>
    <dgm:cxn modelId="{EDAED3C5-784B-4C2C-A5E8-AE9B6B268325}" type="presParOf" srcId="{471EC9B5-CBDA-4ADC-9173-39516529BF42}" destId="{E7122052-B461-483C-AD36-6DDE8FF4BF74}" srcOrd="6" destOrd="0" presId="urn:microsoft.com/office/officeart/2008/layout/VerticalCurvedList"/>
    <dgm:cxn modelId="{0F093DDA-5A65-46C0-BC0F-446C453073AE}" type="presParOf" srcId="{E7122052-B461-483C-AD36-6DDE8FF4BF74}" destId="{25BB5971-5F79-4B62-A4C9-472A25B3F5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endParaRPr lang="vi-VN" sz="2400" b="0" i="0" dirty="0"/>
        </a:p>
        <a:p>
          <a:r>
            <a:rPr lang="vi-VN" sz="2400" b="0" i="0" dirty="0"/>
            <a:t>4. Có trình độ </a:t>
          </a:r>
          <a:r>
            <a:rPr lang="vi-VN" sz="2400" b="0" i="0" dirty="0">
              <a:solidFill>
                <a:srgbClr val="C00000"/>
              </a:solidFill>
            </a:rPr>
            <a:t>văn hóa, chuyên môn, có đủ năng lực</a:t>
          </a:r>
          <a:r>
            <a:rPr lang="vi-VN" sz="2400" b="0" i="0" dirty="0"/>
            <a:t>, sức khỏe, kinh nghiệm công tác và uy tín để thực hiện nhiệm vụ đại biểu Quốc hội.</a:t>
          </a:r>
        </a:p>
        <a:p>
          <a:endParaRPr lang="en-US" sz="1600" b="1" i="1" dirty="0">
            <a:solidFill>
              <a:srgbClr val="FF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400" b="0" i="0" dirty="0">
            <a:solidFill>
              <a:srgbClr val="002060"/>
            </a:solidFill>
          </a:endParaRPr>
        </a:p>
        <a:p>
          <a:pPr algn="just"/>
          <a:r>
            <a:rPr lang="vi-VN" sz="2400" b="0" i="0" dirty="0">
              <a:solidFill>
                <a:srgbClr val="002060"/>
              </a:solidFill>
            </a:rPr>
            <a:t>5. Liên hệ chặt chẽ với Nhân dân, lắng nghe ý kiến của Nhân dân, được Nhân dân tín nhiệm.</a:t>
          </a:r>
        </a:p>
        <a:p>
          <a:pPr algn="just"/>
          <a:endParaRPr lang="en-US" sz="2400" b="1" dirty="0">
            <a:solidFill>
              <a:srgbClr val="00206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B77314FC-8A9A-457D-98F6-50B6CA78B24E}">
      <dgm:prSet phldrT="[Text]" custT="1"/>
      <dgm:spPr/>
      <dgm:t>
        <a:bodyPr/>
        <a:lstStyle/>
        <a:p>
          <a:pPr algn="just"/>
          <a:r>
            <a:rPr lang="vi-VN" sz="2800" b="0" i="0" dirty="0"/>
            <a:t> 6. Có điều kiện tham gia các hoạt động của Quốc hội</a:t>
          </a:r>
          <a:endParaRPr lang="en-US" sz="2800" b="1" dirty="0"/>
        </a:p>
      </dgm:t>
    </dgm:pt>
    <dgm:pt modelId="{7EC66B51-0478-4490-B493-3A44FD1FA3BB}" type="parTrans" cxnId="{9586FB76-4FC1-4B99-A824-AB36DD899886}">
      <dgm:prSet/>
      <dgm:spPr/>
      <dgm:t>
        <a:bodyPr/>
        <a:lstStyle/>
        <a:p>
          <a:endParaRPr lang="vi-VN"/>
        </a:p>
      </dgm:t>
    </dgm:pt>
    <dgm:pt modelId="{13C5A269-23F4-4D57-A443-2679FF58A045}" type="sibTrans" cxnId="{9586FB76-4FC1-4B99-A824-AB36DD899886}">
      <dgm:prSet/>
      <dgm:spPr/>
      <dgm:t>
        <a:bodyPr/>
        <a:lstStyle/>
        <a:p>
          <a:endParaRPr lang="vi-VN"/>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3"/>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3"/>
      <dgm:spPr/>
    </dgm:pt>
    <dgm:pt modelId="{84FB5B1C-428C-45DA-A367-C9020C0D088B}" type="pres">
      <dgm:prSet presAssocID="{1B3E2CC9-15A8-407C-8F03-2CEDAAD2BCA7}" presName="dstNode" presStyleLbl="node1" presStyleIdx="0" presStyleCnt="3"/>
      <dgm:spPr/>
    </dgm:pt>
    <dgm:pt modelId="{05F85DB2-453B-4BDF-B33A-D5774223F512}" type="pres">
      <dgm:prSet presAssocID="{CB395DD7-5FE3-4CDA-8AA6-718741B450DB}" presName="text_1" presStyleLbl="node1" presStyleIdx="0" presStyleCnt="3">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3"/>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3">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3"/>
      <dgm:spPr>
        <a:blipFill rotWithShape="0">
          <a:blip xmlns:r="http://schemas.openxmlformats.org/officeDocument/2006/relationships" r:embed="rId1"/>
          <a:stretch>
            <a:fillRect/>
          </a:stretch>
        </a:blipFill>
      </dgm:spPr>
    </dgm:pt>
    <dgm:pt modelId="{81569A72-A128-41F8-A1B6-23C9F0A9E4F6}" type="pres">
      <dgm:prSet presAssocID="{B77314FC-8A9A-457D-98F6-50B6CA78B24E}" presName="text_3" presStyleLbl="node1" presStyleIdx="2" presStyleCnt="3">
        <dgm:presLayoutVars>
          <dgm:bulletEnabled val="1"/>
        </dgm:presLayoutVars>
      </dgm:prSet>
      <dgm:spPr/>
    </dgm:pt>
    <dgm:pt modelId="{E7122052-B461-483C-AD36-6DDE8FF4BF74}" type="pres">
      <dgm:prSet presAssocID="{B77314FC-8A9A-457D-98F6-50B6CA78B24E}" presName="accent_3" presStyleCnt="0"/>
      <dgm:spPr/>
    </dgm:pt>
    <dgm:pt modelId="{25BB5971-5F79-4B62-A4C9-472A25B3F5F3}" type="pres">
      <dgm:prSet presAssocID="{B77314FC-8A9A-457D-98F6-50B6CA78B24E}" presName="accentRepeatNode" presStyleLbl="solidFgAcc1" presStyleIdx="2" presStyleCnt="3"/>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3FE7F53D-F915-40B0-A990-750E551B8717}" type="presOf" srcId="{1B3E2CC9-15A8-407C-8F03-2CEDAAD2BCA7}" destId="{809F35E1-DA24-46C5-A75B-3457BBA1B668}" srcOrd="0" destOrd="0" presId="urn:microsoft.com/office/officeart/2008/layout/VerticalCurvedList"/>
    <dgm:cxn modelId="{E946183E-BF58-46B2-B6F1-8126D68B290D}" type="presOf" srcId="{17D030CC-7DBE-426A-9EE4-94470CFF6098}" destId="{E23F1361-9898-4EC9-9BDD-33180FAE506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2B25D64C-9DCB-49AD-8C96-6212BE05FE2E}" type="presOf" srcId="{B77314FC-8A9A-457D-98F6-50B6CA78B24E}" destId="{81569A72-A128-41F8-A1B6-23C9F0A9E4F6}" srcOrd="0" destOrd="0" presId="urn:microsoft.com/office/officeart/2008/layout/VerticalCurvedList"/>
    <dgm:cxn modelId="{32286376-3B32-4A88-B01B-AE6860D9DC30}" type="presOf" srcId="{CB395DD7-5FE3-4CDA-8AA6-718741B450DB}" destId="{05F85DB2-453B-4BDF-B33A-D5774223F512}" srcOrd="0" destOrd="0" presId="urn:microsoft.com/office/officeart/2008/layout/VerticalCurvedList"/>
    <dgm:cxn modelId="{9586FB76-4FC1-4B99-A824-AB36DD899886}" srcId="{1B3E2CC9-15A8-407C-8F03-2CEDAAD2BCA7}" destId="{B77314FC-8A9A-457D-98F6-50B6CA78B24E}" srcOrd="2" destOrd="0" parTransId="{7EC66B51-0478-4490-B493-3A44FD1FA3BB}" sibTransId="{13C5A269-23F4-4D57-A443-2679FF58A045}"/>
    <dgm:cxn modelId="{D0717EEE-CAEB-439C-924A-751F5A9A928E}" type="presOf" srcId="{8810BBE6-1AC9-4B78-968F-32367D473C08}" destId="{0A1C3160-5054-4633-A7E9-F22AA17C3772}" srcOrd="0" destOrd="0" presId="urn:microsoft.com/office/officeart/2008/layout/VerticalCurvedList"/>
    <dgm:cxn modelId="{C36A052C-0030-44C8-974B-3D9FB36D353D}" type="presParOf" srcId="{809F35E1-DA24-46C5-A75B-3457BBA1B668}" destId="{471EC9B5-CBDA-4ADC-9173-39516529BF42}" srcOrd="0" destOrd="0" presId="urn:microsoft.com/office/officeart/2008/layout/VerticalCurvedList"/>
    <dgm:cxn modelId="{5685DC2C-F1DA-48AE-8D24-78042FC287E6}" type="presParOf" srcId="{471EC9B5-CBDA-4ADC-9173-39516529BF42}" destId="{E1937796-F081-42EB-8B5C-26860C9A20BA}" srcOrd="0" destOrd="0" presId="urn:microsoft.com/office/officeart/2008/layout/VerticalCurvedList"/>
    <dgm:cxn modelId="{ACDC2340-A712-4B6F-A077-F530C1921C5B}" type="presParOf" srcId="{E1937796-F081-42EB-8B5C-26860C9A20BA}" destId="{69AA6BA1-BE80-4ED9-AE54-044B1F890CC4}" srcOrd="0" destOrd="0" presId="urn:microsoft.com/office/officeart/2008/layout/VerticalCurvedList"/>
    <dgm:cxn modelId="{EEB4A25E-C0F2-49DE-95F5-76443BD66096}" type="presParOf" srcId="{E1937796-F081-42EB-8B5C-26860C9A20BA}" destId="{0A1C3160-5054-4633-A7E9-F22AA17C3772}" srcOrd="1" destOrd="0" presId="urn:microsoft.com/office/officeart/2008/layout/VerticalCurvedList"/>
    <dgm:cxn modelId="{C6EDC198-747E-4CEC-827F-3AB48F0CE1F8}" type="presParOf" srcId="{E1937796-F081-42EB-8B5C-26860C9A20BA}" destId="{92868F2C-F013-4CDD-9288-792A86572668}" srcOrd="2" destOrd="0" presId="urn:microsoft.com/office/officeart/2008/layout/VerticalCurvedList"/>
    <dgm:cxn modelId="{A254E775-3BA8-4979-8667-2D8AE99EF80C}" type="presParOf" srcId="{E1937796-F081-42EB-8B5C-26860C9A20BA}" destId="{84FB5B1C-428C-45DA-A367-C9020C0D088B}" srcOrd="3" destOrd="0" presId="urn:microsoft.com/office/officeart/2008/layout/VerticalCurvedList"/>
    <dgm:cxn modelId="{D052D4D4-8CD3-4D05-BB45-29A5C7628CAC}" type="presParOf" srcId="{471EC9B5-CBDA-4ADC-9173-39516529BF42}" destId="{05F85DB2-453B-4BDF-B33A-D5774223F512}" srcOrd="1" destOrd="0" presId="urn:microsoft.com/office/officeart/2008/layout/VerticalCurvedList"/>
    <dgm:cxn modelId="{339ADD8D-5CE3-488B-9AD0-9F5E7F8AF1F2}" type="presParOf" srcId="{471EC9B5-CBDA-4ADC-9173-39516529BF42}" destId="{68C643FE-4129-4B0D-AA6B-69DC51ED371F}" srcOrd="2" destOrd="0" presId="urn:microsoft.com/office/officeart/2008/layout/VerticalCurvedList"/>
    <dgm:cxn modelId="{0057EF50-037E-47F3-A62D-1C5090E3749A}" type="presParOf" srcId="{68C643FE-4129-4B0D-AA6B-69DC51ED371F}" destId="{6EA76AA9-0932-427F-9400-8AC34674678D}" srcOrd="0" destOrd="0" presId="urn:microsoft.com/office/officeart/2008/layout/VerticalCurvedList"/>
    <dgm:cxn modelId="{88CC531D-C326-42FA-A695-8215AEB22497}" type="presParOf" srcId="{471EC9B5-CBDA-4ADC-9173-39516529BF42}" destId="{E23F1361-9898-4EC9-9BDD-33180FAE5062}" srcOrd="3" destOrd="0" presId="urn:microsoft.com/office/officeart/2008/layout/VerticalCurvedList"/>
    <dgm:cxn modelId="{EEFCEFE3-03CD-4F90-AB37-B64209FEE06F}" type="presParOf" srcId="{471EC9B5-CBDA-4ADC-9173-39516529BF42}" destId="{45FC8699-6834-4C85-BF71-EC37F61D1116}" srcOrd="4" destOrd="0" presId="urn:microsoft.com/office/officeart/2008/layout/VerticalCurvedList"/>
    <dgm:cxn modelId="{4270F5E2-2B22-47EE-8DEB-F9B65C6A32F0}" type="presParOf" srcId="{45FC8699-6834-4C85-BF71-EC37F61D1116}" destId="{DE6BD306-0FAA-44D0-9761-91E19362149D}" srcOrd="0" destOrd="0" presId="urn:microsoft.com/office/officeart/2008/layout/VerticalCurvedList"/>
    <dgm:cxn modelId="{07CDE206-5EFC-44A6-B939-D7A8049F32CC}" type="presParOf" srcId="{471EC9B5-CBDA-4ADC-9173-39516529BF42}" destId="{81569A72-A128-41F8-A1B6-23C9F0A9E4F6}" srcOrd="5" destOrd="0" presId="urn:microsoft.com/office/officeart/2008/layout/VerticalCurvedList"/>
    <dgm:cxn modelId="{18D41D99-0740-4649-8B3D-CE65831EFD12}" type="presParOf" srcId="{471EC9B5-CBDA-4ADC-9173-39516529BF42}" destId="{E7122052-B461-483C-AD36-6DDE8FF4BF74}" srcOrd="6" destOrd="0" presId="urn:microsoft.com/office/officeart/2008/layout/VerticalCurvedList"/>
    <dgm:cxn modelId="{1D5400E7-3E99-474D-A42C-25BE090A03B6}" type="presParOf" srcId="{E7122052-B461-483C-AD36-6DDE8FF4BF74}" destId="{25BB5971-5F79-4B62-A4C9-472A25B3F5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r>
            <a:rPr lang="vi-VN" sz="2400" b="0" i="0" dirty="0"/>
            <a:t>1. Có một quốc tịch là quốc tịch Việt Nam (luật mới)</a:t>
          </a:r>
          <a:endParaRPr lang="en-US" sz="1600" b="1" i="1" dirty="0">
            <a:solidFill>
              <a:srgbClr val="FF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r>
            <a:rPr lang="vi-VN" sz="2000" b="0" i="0" dirty="0">
              <a:solidFill>
                <a:srgbClr val="0070C0"/>
              </a:solidFill>
            </a:rPr>
            <a:t>2. Trung thành với Tổ quốc, Nhân dân và Hiến pháp, phấn đấu thực hiện công cuộc đổi mới, vì mục tiêu dân giàu, nước mạnh, dân chủ, công bằng, văn minh</a:t>
          </a:r>
          <a:endParaRPr lang="en-US" sz="2000" b="1" dirty="0">
            <a:solidFill>
              <a:srgbClr val="0070C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B77314FC-8A9A-457D-98F6-50B6CA78B24E}">
      <dgm:prSet phldrT="[Text]" custT="1"/>
      <dgm:spPr/>
      <dgm:t>
        <a:bodyPr/>
        <a:lstStyle/>
        <a:p>
          <a:pPr algn="just"/>
          <a:endParaRPr lang="vi-VN" sz="1800" b="0" i="0" dirty="0"/>
        </a:p>
        <a:p>
          <a:pPr algn="just"/>
          <a:r>
            <a:rPr lang="vi-VN" sz="1800" b="0" i="0" dirty="0"/>
            <a:t>3. Có phẩm chất đạo đức tốt, </a:t>
          </a:r>
          <a:r>
            <a:rPr lang="vi-VN" sz="1800" b="0" i="0" dirty="0">
              <a:solidFill>
                <a:srgbClr val="FF0000"/>
              </a:solidFill>
            </a:rPr>
            <a:t>cần, kiệm, liêm, chính, chí công vô tư, gương mẫu chấp hành pháp luật</a:t>
          </a:r>
          <a:r>
            <a:rPr lang="vi-VN" sz="1800" b="0" i="0" dirty="0"/>
            <a:t>; có bản lĩnh, kiên quyết đấu tranh chống tham nhũng, lãng phí, mọi biểu hiện quan liêu, hách dịch, cửa quyền và các hành vi vi phạm pháp luật khác.</a:t>
          </a:r>
        </a:p>
        <a:p>
          <a:pPr algn="just"/>
          <a:endParaRPr lang="en-US" sz="2800" b="1" dirty="0"/>
        </a:p>
      </dgm:t>
    </dgm:pt>
    <dgm:pt modelId="{7EC66B51-0478-4490-B493-3A44FD1FA3BB}" type="parTrans" cxnId="{9586FB76-4FC1-4B99-A824-AB36DD899886}">
      <dgm:prSet/>
      <dgm:spPr/>
      <dgm:t>
        <a:bodyPr/>
        <a:lstStyle/>
        <a:p>
          <a:endParaRPr lang="vi-VN"/>
        </a:p>
      </dgm:t>
    </dgm:pt>
    <dgm:pt modelId="{13C5A269-23F4-4D57-A443-2679FF58A045}" type="sibTrans" cxnId="{9586FB76-4FC1-4B99-A824-AB36DD899886}">
      <dgm:prSet/>
      <dgm:spPr/>
      <dgm:t>
        <a:bodyPr/>
        <a:lstStyle/>
        <a:p>
          <a:endParaRPr lang="vi-VN"/>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3"/>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3"/>
      <dgm:spPr/>
    </dgm:pt>
    <dgm:pt modelId="{84FB5B1C-428C-45DA-A367-C9020C0D088B}" type="pres">
      <dgm:prSet presAssocID="{1B3E2CC9-15A8-407C-8F03-2CEDAAD2BCA7}" presName="dstNode" presStyleLbl="node1" presStyleIdx="0" presStyleCnt="3"/>
      <dgm:spPr/>
    </dgm:pt>
    <dgm:pt modelId="{05F85DB2-453B-4BDF-B33A-D5774223F512}" type="pres">
      <dgm:prSet presAssocID="{CB395DD7-5FE3-4CDA-8AA6-718741B450DB}" presName="text_1" presStyleLbl="node1" presStyleIdx="0" presStyleCnt="3">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3"/>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3">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3"/>
      <dgm:spPr>
        <a:blipFill rotWithShape="0">
          <a:blip xmlns:r="http://schemas.openxmlformats.org/officeDocument/2006/relationships" r:embed="rId1"/>
          <a:stretch>
            <a:fillRect/>
          </a:stretch>
        </a:blipFill>
      </dgm:spPr>
    </dgm:pt>
    <dgm:pt modelId="{81569A72-A128-41F8-A1B6-23C9F0A9E4F6}" type="pres">
      <dgm:prSet presAssocID="{B77314FC-8A9A-457D-98F6-50B6CA78B24E}" presName="text_3" presStyleLbl="node1" presStyleIdx="2" presStyleCnt="3">
        <dgm:presLayoutVars>
          <dgm:bulletEnabled val="1"/>
        </dgm:presLayoutVars>
      </dgm:prSet>
      <dgm:spPr/>
    </dgm:pt>
    <dgm:pt modelId="{E7122052-B461-483C-AD36-6DDE8FF4BF74}" type="pres">
      <dgm:prSet presAssocID="{B77314FC-8A9A-457D-98F6-50B6CA78B24E}" presName="accent_3" presStyleCnt="0"/>
      <dgm:spPr/>
    </dgm:pt>
    <dgm:pt modelId="{25BB5971-5F79-4B62-A4C9-472A25B3F5F3}" type="pres">
      <dgm:prSet presAssocID="{B77314FC-8A9A-457D-98F6-50B6CA78B24E}" presName="accentRepeatNode" presStyleLbl="solidFgAcc1" presStyleIdx="2" presStyleCnt="3"/>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B7339D03-A1F8-4422-98C7-77956D550991}" type="presOf" srcId="{17D030CC-7DBE-426A-9EE4-94470CFF6098}" destId="{E23F1361-9898-4EC9-9BDD-33180FAE5062}"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9586FB76-4FC1-4B99-A824-AB36DD899886}" srcId="{1B3E2CC9-15A8-407C-8F03-2CEDAAD2BCA7}" destId="{B77314FC-8A9A-457D-98F6-50B6CA78B24E}" srcOrd="2" destOrd="0" parTransId="{7EC66B51-0478-4490-B493-3A44FD1FA3BB}" sibTransId="{13C5A269-23F4-4D57-A443-2679FF58A045}"/>
    <dgm:cxn modelId="{376A3184-5A1E-429D-B464-A48F873B91E6}" type="presOf" srcId="{CB395DD7-5FE3-4CDA-8AA6-718741B450DB}" destId="{05F85DB2-453B-4BDF-B33A-D5774223F512}" srcOrd="0" destOrd="0" presId="urn:microsoft.com/office/officeart/2008/layout/VerticalCurvedList"/>
    <dgm:cxn modelId="{61F1A0A4-0F8F-4220-82DE-534AEF3BFCA7}" type="presOf" srcId="{B77314FC-8A9A-457D-98F6-50B6CA78B24E}" destId="{81569A72-A128-41F8-A1B6-23C9F0A9E4F6}" srcOrd="0" destOrd="0" presId="urn:microsoft.com/office/officeart/2008/layout/VerticalCurvedList"/>
    <dgm:cxn modelId="{92CE03B6-00AA-42CD-AE81-442E992946B8}" type="presOf" srcId="{8810BBE6-1AC9-4B78-968F-32367D473C08}" destId="{0A1C3160-5054-4633-A7E9-F22AA17C3772}" srcOrd="0" destOrd="0" presId="urn:microsoft.com/office/officeart/2008/layout/VerticalCurvedList"/>
    <dgm:cxn modelId="{6518EDD3-22F4-40DD-B1D6-B59B0176AD6F}" type="presOf" srcId="{1B3E2CC9-15A8-407C-8F03-2CEDAAD2BCA7}" destId="{809F35E1-DA24-46C5-A75B-3457BBA1B668}" srcOrd="0" destOrd="0" presId="urn:microsoft.com/office/officeart/2008/layout/VerticalCurvedList"/>
    <dgm:cxn modelId="{CCD35BB4-603B-4A98-8E1E-B7831293D8F5}" type="presParOf" srcId="{809F35E1-DA24-46C5-A75B-3457BBA1B668}" destId="{471EC9B5-CBDA-4ADC-9173-39516529BF42}" srcOrd="0" destOrd="0" presId="urn:microsoft.com/office/officeart/2008/layout/VerticalCurvedList"/>
    <dgm:cxn modelId="{B850DF66-4C69-4B1F-8197-B2C7E21F8848}" type="presParOf" srcId="{471EC9B5-CBDA-4ADC-9173-39516529BF42}" destId="{E1937796-F081-42EB-8B5C-26860C9A20BA}" srcOrd="0" destOrd="0" presId="urn:microsoft.com/office/officeart/2008/layout/VerticalCurvedList"/>
    <dgm:cxn modelId="{17FBADF4-D8CF-488A-8CF6-548D8CDF7F17}" type="presParOf" srcId="{E1937796-F081-42EB-8B5C-26860C9A20BA}" destId="{69AA6BA1-BE80-4ED9-AE54-044B1F890CC4}" srcOrd="0" destOrd="0" presId="urn:microsoft.com/office/officeart/2008/layout/VerticalCurvedList"/>
    <dgm:cxn modelId="{A12F21B3-3166-419C-AC9A-6663BC37F682}" type="presParOf" srcId="{E1937796-F081-42EB-8B5C-26860C9A20BA}" destId="{0A1C3160-5054-4633-A7E9-F22AA17C3772}" srcOrd="1" destOrd="0" presId="urn:microsoft.com/office/officeart/2008/layout/VerticalCurvedList"/>
    <dgm:cxn modelId="{958EC6E1-E18E-4B72-B518-D8FE09461F41}" type="presParOf" srcId="{E1937796-F081-42EB-8B5C-26860C9A20BA}" destId="{92868F2C-F013-4CDD-9288-792A86572668}" srcOrd="2" destOrd="0" presId="urn:microsoft.com/office/officeart/2008/layout/VerticalCurvedList"/>
    <dgm:cxn modelId="{FC69FE3D-31BC-4478-8AB9-214E308119B1}" type="presParOf" srcId="{E1937796-F081-42EB-8B5C-26860C9A20BA}" destId="{84FB5B1C-428C-45DA-A367-C9020C0D088B}" srcOrd="3" destOrd="0" presId="urn:microsoft.com/office/officeart/2008/layout/VerticalCurvedList"/>
    <dgm:cxn modelId="{211636B9-95D5-48A4-8711-3E9A9FF68FB9}" type="presParOf" srcId="{471EC9B5-CBDA-4ADC-9173-39516529BF42}" destId="{05F85DB2-453B-4BDF-B33A-D5774223F512}" srcOrd="1" destOrd="0" presId="urn:microsoft.com/office/officeart/2008/layout/VerticalCurvedList"/>
    <dgm:cxn modelId="{5B0F39F5-6458-4789-9D38-DBF403685FF1}" type="presParOf" srcId="{471EC9B5-CBDA-4ADC-9173-39516529BF42}" destId="{68C643FE-4129-4B0D-AA6B-69DC51ED371F}" srcOrd="2" destOrd="0" presId="urn:microsoft.com/office/officeart/2008/layout/VerticalCurvedList"/>
    <dgm:cxn modelId="{01C22B55-41A5-4145-875B-66C079BE9175}" type="presParOf" srcId="{68C643FE-4129-4B0D-AA6B-69DC51ED371F}" destId="{6EA76AA9-0932-427F-9400-8AC34674678D}" srcOrd="0" destOrd="0" presId="urn:microsoft.com/office/officeart/2008/layout/VerticalCurvedList"/>
    <dgm:cxn modelId="{73757643-4934-4995-8642-92E5AA93C80A}" type="presParOf" srcId="{471EC9B5-CBDA-4ADC-9173-39516529BF42}" destId="{E23F1361-9898-4EC9-9BDD-33180FAE5062}" srcOrd="3" destOrd="0" presId="urn:microsoft.com/office/officeart/2008/layout/VerticalCurvedList"/>
    <dgm:cxn modelId="{56E4BD2E-A92C-4269-9165-2C412080DC36}" type="presParOf" srcId="{471EC9B5-CBDA-4ADC-9173-39516529BF42}" destId="{45FC8699-6834-4C85-BF71-EC37F61D1116}" srcOrd="4" destOrd="0" presId="urn:microsoft.com/office/officeart/2008/layout/VerticalCurvedList"/>
    <dgm:cxn modelId="{4834C435-B643-40D4-8E4F-2304661B4A50}" type="presParOf" srcId="{45FC8699-6834-4C85-BF71-EC37F61D1116}" destId="{DE6BD306-0FAA-44D0-9761-91E19362149D}" srcOrd="0" destOrd="0" presId="urn:microsoft.com/office/officeart/2008/layout/VerticalCurvedList"/>
    <dgm:cxn modelId="{D053EE05-2639-4EE2-A418-8AA0A1350278}" type="presParOf" srcId="{471EC9B5-CBDA-4ADC-9173-39516529BF42}" destId="{81569A72-A128-41F8-A1B6-23C9F0A9E4F6}" srcOrd="5" destOrd="0" presId="urn:microsoft.com/office/officeart/2008/layout/VerticalCurvedList"/>
    <dgm:cxn modelId="{061A38DA-FC7C-4249-BA76-33728132168A}" type="presParOf" srcId="{471EC9B5-CBDA-4ADC-9173-39516529BF42}" destId="{E7122052-B461-483C-AD36-6DDE8FF4BF74}" srcOrd="6" destOrd="0" presId="urn:microsoft.com/office/officeart/2008/layout/VerticalCurvedList"/>
    <dgm:cxn modelId="{B123FD1A-1466-4A6B-941C-CB6E3334E30A}" type="presParOf" srcId="{E7122052-B461-483C-AD36-6DDE8FF4BF74}" destId="{25BB5971-5F79-4B62-A4C9-472A25B3F5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just"/>
          <a:r>
            <a:rPr lang="vi-VN" sz="2400" b="0" i="0" dirty="0"/>
            <a:t>4. Có trình độ văn hóa, chuyên môn, đủ năng lực, sức khỏe, kinh nghiệm công tác và uy tín để thực hiện nhiệm vụ đại biểu; </a:t>
          </a:r>
          <a:r>
            <a:rPr lang="vi-VN" sz="2400" b="0" i="0" dirty="0">
              <a:solidFill>
                <a:srgbClr val="FF0000"/>
              </a:solidFill>
            </a:rPr>
            <a:t>có điều kiện tham gia các hoạt động của Hội đồng nhân dân</a:t>
          </a:r>
          <a:r>
            <a:rPr lang="vi-VN" sz="2400" b="0" i="0" dirty="0"/>
            <a:t>.</a:t>
          </a:r>
        </a:p>
        <a:p>
          <a:pPr algn="l"/>
          <a:endParaRPr lang="en-US" sz="1600" b="1" i="1" dirty="0">
            <a:solidFill>
              <a:srgbClr val="FF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800" b="0" i="0" dirty="0"/>
        </a:p>
        <a:p>
          <a:pPr algn="just"/>
          <a:r>
            <a:rPr lang="vi-VN" sz="2800" b="0" i="0" dirty="0"/>
            <a:t>5. Liên hệ chặt chẽ với Nhân dân, lắng nghe ý kiến của Nhân dân, được Nhân dân tín nhiệm.</a:t>
          </a:r>
        </a:p>
        <a:p>
          <a:pPr algn="just"/>
          <a:endParaRPr lang="en-US" sz="2000" b="1" dirty="0">
            <a:solidFill>
              <a:srgbClr val="0070C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AE407D02-4FF2-4C5A-A254-E33A2141862F}" srcId="{1B3E2CC9-15A8-407C-8F03-2CEDAAD2BCA7}" destId="{CB395DD7-5FE3-4CDA-8AA6-718741B450DB}" srcOrd="0" destOrd="0" parTransId="{E95B1044-2BBC-4720-9CB1-CCFE6FB1A584}" sibTransId="{8810BBE6-1AC9-4B78-968F-32367D473C08}"/>
    <dgm:cxn modelId="{E1414C5B-C634-425C-9780-3DDA390640FA}" srcId="{1B3E2CC9-15A8-407C-8F03-2CEDAAD2BCA7}" destId="{17D030CC-7DBE-426A-9EE4-94470CFF6098}" srcOrd="1" destOrd="0" parTransId="{6652848E-02CE-454E-9255-48F79F9D3DB4}" sibTransId="{8D508E83-102C-4236-AA69-10CEA92373E2}"/>
    <dgm:cxn modelId="{A5CD925E-31C3-454A-8B94-3225DCF68F5F}" type="presOf" srcId="{17D030CC-7DBE-426A-9EE4-94470CFF6098}" destId="{E23F1361-9898-4EC9-9BDD-33180FAE5062}" srcOrd="0" destOrd="0" presId="urn:microsoft.com/office/officeart/2008/layout/VerticalCurvedList"/>
    <dgm:cxn modelId="{5232FA50-03AA-4D43-B5E5-CF1D65A57C89}" type="presOf" srcId="{CB395DD7-5FE3-4CDA-8AA6-718741B450DB}" destId="{05F85DB2-453B-4BDF-B33A-D5774223F512}" srcOrd="0" destOrd="0" presId="urn:microsoft.com/office/officeart/2008/layout/VerticalCurvedList"/>
    <dgm:cxn modelId="{A02E3FD0-7123-4138-A395-C5B774D62DD3}" type="presOf" srcId="{1B3E2CC9-15A8-407C-8F03-2CEDAAD2BCA7}" destId="{809F35E1-DA24-46C5-A75B-3457BBA1B668}" srcOrd="0" destOrd="0" presId="urn:microsoft.com/office/officeart/2008/layout/VerticalCurvedList"/>
    <dgm:cxn modelId="{654D9FD9-7D57-41C7-9D8C-54EE1A401718}" type="presOf" srcId="{8810BBE6-1AC9-4B78-968F-32367D473C08}" destId="{0A1C3160-5054-4633-A7E9-F22AA17C3772}" srcOrd="0" destOrd="0" presId="urn:microsoft.com/office/officeart/2008/layout/VerticalCurvedList"/>
    <dgm:cxn modelId="{1F503985-31C2-422F-A924-5716CD63F273}" type="presParOf" srcId="{809F35E1-DA24-46C5-A75B-3457BBA1B668}" destId="{471EC9B5-CBDA-4ADC-9173-39516529BF42}" srcOrd="0" destOrd="0" presId="urn:microsoft.com/office/officeart/2008/layout/VerticalCurvedList"/>
    <dgm:cxn modelId="{65853016-8009-4A4A-8CB6-347E74117F89}" type="presParOf" srcId="{471EC9B5-CBDA-4ADC-9173-39516529BF42}" destId="{E1937796-F081-42EB-8B5C-26860C9A20BA}" srcOrd="0" destOrd="0" presId="urn:microsoft.com/office/officeart/2008/layout/VerticalCurvedList"/>
    <dgm:cxn modelId="{4428AD72-3221-4021-8A72-5B57682B0121}" type="presParOf" srcId="{E1937796-F081-42EB-8B5C-26860C9A20BA}" destId="{69AA6BA1-BE80-4ED9-AE54-044B1F890CC4}" srcOrd="0" destOrd="0" presId="urn:microsoft.com/office/officeart/2008/layout/VerticalCurvedList"/>
    <dgm:cxn modelId="{E594BEF8-EAFB-4376-B973-A66F96B77318}" type="presParOf" srcId="{E1937796-F081-42EB-8B5C-26860C9A20BA}" destId="{0A1C3160-5054-4633-A7E9-F22AA17C3772}" srcOrd="1" destOrd="0" presId="urn:microsoft.com/office/officeart/2008/layout/VerticalCurvedList"/>
    <dgm:cxn modelId="{DABB6E15-44BB-4A00-8508-9EE22C47D415}" type="presParOf" srcId="{E1937796-F081-42EB-8B5C-26860C9A20BA}" destId="{92868F2C-F013-4CDD-9288-792A86572668}" srcOrd="2" destOrd="0" presId="urn:microsoft.com/office/officeart/2008/layout/VerticalCurvedList"/>
    <dgm:cxn modelId="{0370B826-F4CA-477B-A1AD-4FD7D4B1BEA9}" type="presParOf" srcId="{E1937796-F081-42EB-8B5C-26860C9A20BA}" destId="{84FB5B1C-428C-45DA-A367-C9020C0D088B}" srcOrd="3" destOrd="0" presId="urn:microsoft.com/office/officeart/2008/layout/VerticalCurvedList"/>
    <dgm:cxn modelId="{C4126998-FB48-4805-BE3F-184E26EA7D45}" type="presParOf" srcId="{471EC9B5-CBDA-4ADC-9173-39516529BF42}" destId="{05F85DB2-453B-4BDF-B33A-D5774223F512}" srcOrd="1" destOrd="0" presId="urn:microsoft.com/office/officeart/2008/layout/VerticalCurvedList"/>
    <dgm:cxn modelId="{C89D5955-A698-4098-A28C-F1B4592ADCCD}" type="presParOf" srcId="{471EC9B5-CBDA-4ADC-9173-39516529BF42}" destId="{68C643FE-4129-4B0D-AA6B-69DC51ED371F}" srcOrd="2" destOrd="0" presId="urn:microsoft.com/office/officeart/2008/layout/VerticalCurvedList"/>
    <dgm:cxn modelId="{816EB6C6-8541-4CD4-9FF6-CED0F0BB0E35}" type="presParOf" srcId="{68C643FE-4129-4B0D-AA6B-69DC51ED371F}" destId="{6EA76AA9-0932-427F-9400-8AC34674678D}" srcOrd="0" destOrd="0" presId="urn:microsoft.com/office/officeart/2008/layout/VerticalCurvedList"/>
    <dgm:cxn modelId="{4111980A-1CCF-4D66-AF25-27324AEDAA86}" type="presParOf" srcId="{471EC9B5-CBDA-4ADC-9173-39516529BF42}" destId="{E23F1361-9898-4EC9-9BDD-33180FAE5062}" srcOrd="3" destOrd="0" presId="urn:microsoft.com/office/officeart/2008/layout/VerticalCurvedList"/>
    <dgm:cxn modelId="{BB05D202-138C-4C0E-8ABE-24F5106B3E2D}" type="presParOf" srcId="{471EC9B5-CBDA-4ADC-9173-39516529BF42}" destId="{45FC8699-6834-4C85-BF71-EC37F61D1116}" srcOrd="4" destOrd="0" presId="urn:microsoft.com/office/officeart/2008/layout/VerticalCurvedList"/>
    <dgm:cxn modelId="{923C6922-A704-4954-A04E-AC52FEDACF62}"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3E2CC9-15A8-407C-8F03-2CEDAAD2BCA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US"/>
        </a:p>
      </dgm:t>
    </dgm:pt>
    <dgm:pt modelId="{CB395DD7-5FE3-4CDA-8AA6-718741B450DB}">
      <dgm:prSet phldrT="[Text]" custT="1"/>
      <dgm:spPr/>
      <dgm:t>
        <a:bodyPr/>
        <a:lstStyle/>
        <a:p>
          <a:pPr algn="l"/>
          <a:endParaRPr lang="vi-VN" sz="2000" b="0" i="0" dirty="0"/>
        </a:p>
        <a:p>
          <a:pPr algn="just"/>
          <a:r>
            <a:rPr lang="vi-VN" sz="2000" b="1" dirty="0">
              <a:solidFill>
                <a:srgbClr val="C00000"/>
              </a:solidFill>
            </a:rPr>
            <a:t>Tỉnh miền núi, vùng cao </a:t>
          </a:r>
          <a:r>
            <a:rPr lang="vi-VN" sz="2000" dirty="0"/>
            <a:t>có từ </a:t>
          </a:r>
          <a:r>
            <a:rPr lang="vi-VN" sz="2000" b="1" dirty="0">
              <a:solidFill>
                <a:srgbClr val="C00000"/>
              </a:solidFill>
            </a:rPr>
            <a:t>năm trăm nghìn dân trở xuống</a:t>
          </a:r>
          <a:r>
            <a:rPr lang="vi-VN" sz="2000" dirty="0"/>
            <a:t> được bầu năm mươi đại biểu (50); có trên năm trăm nghìn dân thì </a:t>
          </a:r>
          <a:r>
            <a:rPr lang="vi-VN" sz="2000" b="1" dirty="0">
              <a:solidFill>
                <a:srgbClr val="C00000"/>
              </a:solidFill>
            </a:rPr>
            <a:t>cứ thêm năm mươi nghìn dân </a:t>
          </a:r>
          <a:r>
            <a:rPr lang="vi-VN" sz="2000" dirty="0"/>
            <a:t>được bầu thêm một đại biểu, nhưng tổng số </a:t>
          </a:r>
          <a:r>
            <a:rPr lang="vi-VN" sz="2000" b="1" dirty="0">
              <a:solidFill>
                <a:srgbClr val="C00000"/>
              </a:solidFill>
            </a:rPr>
            <a:t>không quá bảy mươi lăm đại biểu (75)</a:t>
          </a:r>
          <a:endParaRPr lang="en-US" sz="1600" b="1" i="1" dirty="0">
            <a:solidFill>
              <a:srgbClr val="C00000"/>
            </a:solidFill>
          </a:endParaRPr>
        </a:p>
      </dgm:t>
    </dgm:pt>
    <dgm:pt modelId="{E95B1044-2BBC-4720-9CB1-CCFE6FB1A584}" type="parTrans" cxnId="{AE407D02-4FF2-4C5A-A254-E33A2141862F}">
      <dgm:prSet/>
      <dgm:spPr/>
      <dgm:t>
        <a:bodyPr/>
        <a:lstStyle/>
        <a:p>
          <a:endParaRPr lang="en-US"/>
        </a:p>
      </dgm:t>
    </dgm:pt>
    <dgm:pt modelId="{8810BBE6-1AC9-4B78-968F-32367D473C08}" type="sibTrans" cxnId="{AE407D02-4FF2-4C5A-A254-E33A2141862F}">
      <dgm:prSet/>
      <dgm:spPr/>
      <dgm:t>
        <a:bodyPr/>
        <a:lstStyle/>
        <a:p>
          <a:endParaRPr lang="en-US"/>
        </a:p>
      </dgm:t>
    </dgm:pt>
    <dgm:pt modelId="{17D030CC-7DBE-426A-9EE4-94470CFF6098}">
      <dgm:prSet phldrT="[Text]" custT="1"/>
      <dgm:spPr/>
      <dgm:t>
        <a:bodyPr/>
        <a:lstStyle/>
        <a:p>
          <a:pPr algn="just"/>
          <a:endParaRPr lang="vi-VN" sz="2000" b="0" i="0" dirty="0"/>
        </a:p>
        <a:p>
          <a:pPr algn="just"/>
          <a:r>
            <a:rPr lang="vi-VN" sz="2000" b="0" i="0" dirty="0"/>
            <a:t>Tỉnh không thuộc trường hợp trên có từ </a:t>
          </a:r>
          <a:r>
            <a:rPr lang="vi-VN" sz="2000" b="1" i="0" dirty="0">
              <a:solidFill>
                <a:srgbClr val="C00000"/>
              </a:solidFill>
            </a:rPr>
            <a:t>một triệu dân trở xuống</a:t>
          </a:r>
          <a:r>
            <a:rPr lang="vi-VN" sz="2000" b="0" i="0" dirty="0"/>
            <a:t> được bầu năm mươi đại biểu </a:t>
          </a:r>
          <a:r>
            <a:rPr lang="vi-VN" sz="2000" b="0" i="0" dirty="0">
              <a:solidFill>
                <a:srgbClr val="C00000"/>
              </a:solidFill>
            </a:rPr>
            <a:t>(50</a:t>
          </a:r>
          <a:r>
            <a:rPr lang="vi-VN" sz="2000" b="0" i="0" dirty="0"/>
            <a:t>); có trên một triệu dân thì </a:t>
          </a:r>
          <a:r>
            <a:rPr lang="vi-VN" sz="2000" b="0" i="0" dirty="0">
              <a:solidFill>
                <a:srgbClr val="C00000"/>
              </a:solidFill>
            </a:rPr>
            <a:t>cứ thêm bảy mươi nghìn dân</a:t>
          </a:r>
          <a:r>
            <a:rPr lang="vi-VN" sz="2000" b="0" i="0" dirty="0"/>
            <a:t> được bầu thêm một đại biểu, nhưng tổng số </a:t>
          </a:r>
          <a:r>
            <a:rPr lang="vi-VN" sz="2000" b="1" i="0" dirty="0">
              <a:solidFill>
                <a:srgbClr val="C00000"/>
              </a:solidFill>
            </a:rPr>
            <a:t>không quá tám mươi lăm đại biểu (85)</a:t>
          </a:r>
          <a:r>
            <a:rPr lang="vi-VN" sz="2000" b="0" i="0" dirty="0">
              <a:solidFill>
                <a:srgbClr val="C00000"/>
              </a:solidFill>
            </a:rPr>
            <a:t>.</a:t>
          </a:r>
        </a:p>
        <a:p>
          <a:pPr algn="just"/>
          <a:br>
            <a:rPr lang="vi-VN" sz="2000" dirty="0"/>
          </a:br>
          <a:endParaRPr lang="en-US" sz="1600" b="1" dirty="0">
            <a:solidFill>
              <a:srgbClr val="0070C0"/>
            </a:solidFill>
          </a:endParaRPr>
        </a:p>
      </dgm:t>
    </dgm:pt>
    <dgm:pt modelId="{6652848E-02CE-454E-9255-48F79F9D3DB4}" type="parTrans" cxnId="{E1414C5B-C634-425C-9780-3DDA390640FA}">
      <dgm:prSet/>
      <dgm:spPr/>
      <dgm:t>
        <a:bodyPr/>
        <a:lstStyle/>
        <a:p>
          <a:endParaRPr lang="en-US"/>
        </a:p>
      </dgm:t>
    </dgm:pt>
    <dgm:pt modelId="{8D508E83-102C-4236-AA69-10CEA92373E2}" type="sibTrans" cxnId="{E1414C5B-C634-425C-9780-3DDA390640FA}">
      <dgm:prSet/>
      <dgm:spPr/>
      <dgm:t>
        <a:bodyPr/>
        <a:lstStyle/>
        <a:p>
          <a:endParaRPr lang="en-US"/>
        </a:p>
      </dgm:t>
    </dgm:pt>
    <dgm:pt modelId="{809F35E1-DA24-46C5-A75B-3457BBA1B668}" type="pres">
      <dgm:prSet presAssocID="{1B3E2CC9-15A8-407C-8F03-2CEDAAD2BCA7}" presName="Name0" presStyleCnt="0">
        <dgm:presLayoutVars>
          <dgm:chMax val="7"/>
          <dgm:chPref val="7"/>
          <dgm:dir/>
        </dgm:presLayoutVars>
      </dgm:prSet>
      <dgm:spPr/>
    </dgm:pt>
    <dgm:pt modelId="{471EC9B5-CBDA-4ADC-9173-39516529BF42}" type="pres">
      <dgm:prSet presAssocID="{1B3E2CC9-15A8-407C-8F03-2CEDAAD2BCA7}" presName="Name1" presStyleCnt="0"/>
      <dgm:spPr/>
    </dgm:pt>
    <dgm:pt modelId="{E1937796-F081-42EB-8B5C-26860C9A20BA}" type="pres">
      <dgm:prSet presAssocID="{1B3E2CC9-15A8-407C-8F03-2CEDAAD2BCA7}" presName="cycle" presStyleCnt="0"/>
      <dgm:spPr/>
    </dgm:pt>
    <dgm:pt modelId="{69AA6BA1-BE80-4ED9-AE54-044B1F890CC4}" type="pres">
      <dgm:prSet presAssocID="{1B3E2CC9-15A8-407C-8F03-2CEDAAD2BCA7}" presName="srcNode" presStyleLbl="node1" presStyleIdx="0" presStyleCnt="2"/>
      <dgm:spPr/>
    </dgm:pt>
    <dgm:pt modelId="{0A1C3160-5054-4633-A7E9-F22AA17C3772}" type="pres">
      <dgm:prSet presAssocID="{1B3E2CC9-15A8-407C-8F03-2CEDAAD2BCA7}" presName="conn" presStyleLbl="parChTrans1D2" presStyleIdx="0" presStyleCnt="1"/>
      <dgm:spPr/>
    </dgm:pt>
    <dgm:pt modelId="{92868F2C-F013-4CDD-9288-792A86572668}" type="pres">
      <dgm:prSet presAssocID="{1B3E2CC9-15A8-407C-8F03-2CEDAAD2BCA7}" presName="extraNode" presStyleLbl="node1" presStyleIdx="0" presStyleCnt="2"/>
      <dgm:spPr/>
    </dgm:pt>
    <dgm:pt modelId="{84FB5B1C-428C-45DA-A367-C9020C0D088B}" type="pres">
      <dgm:prSet presAssocID="{1B3E2CC9-15A8-407C-8F03-2CEDAAD2BCA7}" presName="dstNode" presStyleLbl="node1" presStyleIdx="0" presStyleCnt="2"/>
      <dgm:spPr/>
    </dgm:pt>
    <dgm:pt modelId="{05F85DB2-453B-4BDF-B33A-D5774223F512}" type="pres">
      <dgm:prSet presAssocID="{CB395DD7-5FE3-4CDA-8AA6-718741B450DB}" presName="text_1" presStyleLbl="node1" presStyleIdx="0" presStyleCnt="2">
        <dgm:presLayoutVars>
          <dgm:bulletEnabled val="1"/>
        </dgm:presLayoutVars>
      </dgm:prSet>
      <dgm:spPr/>
    </dgm:pt>
    <dgm:pt modelId="{68C643FE-4129-4B0D-AA6B-69DC51ED371F}" type="pres">
      <dgm:prSet presAssocID="{CB395DD7-5FE3-4CDA-8AA6-718741B450DB}" presName="accent_1" presStyleCnt="0"/>
      <dgm:spPr/>
    </dgm:pt>
    <dgm:pt modelId="{6EA76AA9-0932-427F-9400-8AC34674678D}" type="pres">
      <dgm:prSet presAssocID="{CB395DD7-5FE3-4CDA-8AA6-718741B450DB}" presName="accentRepeatNode" presStyleLbl="solidFgAcc1" presStyleIdx="0" presStyleCnt="2"/>
      <dgm:spPr>
        <a:blipFill rotWithShape="0">
          <a:blip xmlns:r="http://schemas.openxmlformats.org/officeDocument/2006/relationships" r:embed="rId1"/>
          <a:stretch>
            <a:fillRect/>
          </a:stretch>
        </a:blipFill>
      </dgm:spPr>
    </dgm:pt>
    <dgm:pt modelId="{E23F1361-9898-4EC9-9BDD-33180FAE5062}" type="pres">
      <dgm:prSet presAssocID="{17D030CC-7DBE-426A-9EE4-94470CFF6098}" presName="text_2" presStyleLbl="node1" presStyleIdx="1" presStyleCnt="2">
        <dgm:presLayoutVars>
          <dgm:bulletEnabled val="1"/>
        </dgm:presLayoutVars>
      </dgm:prSet>
      <dgm:spPr/>
    </dgm:pt>
    <dgm:pt modelId="{45FC8699-6834-4C85-BF71-EC37F61D1116}" type="pres">
      <dgm:prSet presAssocID="{17D030CC-7DBE-426A-9EE4-94470CFF6098}" presName="accent_2" presStyleCnt="0"/>
      <dgm:spPr/>
    </dgm:pt>
    <dgm:pt modelId="{DE6BD306-0FAA-44D0-9761-91E19362149D}" type="pres">
      <dgm:prSet presAssocID="{17D030CC-7DBE-426A-9EE4-94470CFF6098}" presName="accentRepeatNode" presStyleLbl="solidFgAcc1" presStyleIdx="1" presStyleCnt="2"/>
      <dgm:spPr>
        <a:blipFill rotWithShape="0">
          <a:blip xmlns:r="http://schemas.openxmlformats.org/officeDocument/2006/relationships" r:embed="rId1"/>
          <a:stretch>
            <a:fillRect/>
          </a:stretch>
        </a:blipFill>
      </dgm:spPr>
    </dgm:pt>
  </dgm:ptLst>
  <dgm:cxnLst>
    <dgm:cxn modelId="{6D0A1C01-FAEF-4673-AC62-43D9305B3EC4}" type="presOf" srcId="{17D030CC-7DBE-426A-9EE4-94470CFF6098}" destId="{E23F1361-9898-4EC9-9BDD-33180FAE5062}" srcOrd="0" destOrd="0" presId="urn:microsoft.com/office/officeart/2008/layout/VerticalCurvedList"/>
    <dgm:cxn modelId="{AE407D02-4FF2-4C5A-A254-E33A2141862F}" srcId="{1B3E2CC9-15A8-407C-8F03-2CEDAAD2BCA7}" destId="{CB395DD7-5FE3-4CDA-8AA6-718741B450DB}" srcOrd="0" destOrd="0" parTransId="{E95B1044-2BBC-4720-9CB1-CCFE6FB1A584}" sibTransId="{8810BBE6-1AC9-4B78-968F-32367D473C08}"/>
    <dgm:cxn modelId="{F30F2934-50F7-40C4-97FC-FED883CDD6ED}" type="presOf" srcId="{1B3E2CC9-15A8-407C-8F03-2CEDAAD2BCA7}" destId="{809F35E1-DA24-46C5-A75B-3457BBA1B668}" srcOrd="0" destOrd="0" presId="urn:microsoft.com/office/officeart/2008/layout/VerticalCurvedList"/>
    <dgm:cxn modelId="{E1414C5B-C634-425C-9780-3DDA390640FA}" srcId="{1B3E2CC9-15A8-407C-8F03-2CEDAAD2BCA7}" destId="{17D030CC-7DBE-426A-9EE4-94470CFF6098}" srcOrd="1" destOrd="0" parTransId="{6652848E-02CE-454E-9255-48F79F9D3DB4}" sibTransId="{8D508E83-102C-4236-AA69-10CEA92373E2}"/>
    <dgm:cxn modelId="{EBE358B3-CF10-4C55-A10C-068FB88F765F}" type="presOf" srcId="{CB395DD7-5FE3-4CDA-8AA6-718741B450DB}" destId="{05F85DB2-453B-4BDF-B33A-D5774223F512}" srcOrd="0" destOrd="0" presId="urn:microsoft.com/office/officeart/2008/layout/VerticalCurvedList"/>
    <dgm:cxn modelId="{44D50CBF-B8A9-4805-AA69-2D7C494993A2}" type="presOf" srcId="{8810BBE6-1AC9-4B78-968F-32367D473C08}" destId="{0A1C3160-5054-4633-A7E9-F22AA17C3772}" srcOrd="0" destOrd="0" presId="urn:microsoft.com/office/officeart/2008/layout/VerticalCurvedList"/>
    <dgm:cxn modelId="{6BBCF007-B8F4-4F32-ABFE-4291EA1367C2}" type="presParOf" srcId="{809F35E1-DA24-46C5-A75B-3457BBA1B668}" destId="{471EC9B5-CBDA-4ADC-9173-39516529BF42}" srcOrd="0" destOrd="0" presId="urn:microsoft.com/office/officeart/2008/layout/VerticalCurvedList"/>
    <dgm:cxn modelId="{BE651710-70D1-43CE-AED6-219378E7DEF7}" type="presParOf" srcId="{471EC9B5-CBDA-4ADC-9173-39516529BF42}" destId="{E1937796-F081-42EB-8B5C-26860C9A20BA}" srcOrd="0" destOrd="0" presId="urn:microsoft.com/office/officeart/2008/layout/VerticalCurvedList"/>
    <dgm:cxn modelId="{CE89A2E9-37EA-4080-81CB-882F9BF967AB}" type="presParOf" srcId="{E1937796-F081-42EB-8B5C-26860C9A20BA}" destId="{69AA6BA1-BE80-4ED9-AE54-044B1F890CC4}" srcOrd="0" destOrd="0" presId="urn:microsoft.com/office/officeart/2008/layout/VerticalCurvedList"/>
    <dgm:cxn modelId="{4A9712FF-5BAD-4413-BB64-8E0ABB382F83}" type="presParOf" srcId="{E1937796-F081-42EB-8B5C-26860C9A20BA}" destId="{0A1C3160-5054-4633-A7E9-F22AA17C3772}" srcOrd="1" destOrd="0" presId="urn:microsoft.com/office/officeart/2008/layout/VerticalCurvedList"/>
    <dgm:cxn modelId="{74206BBA-9E6E-44B6-BE7B-354DCEA9F0D4}" type="presParOf" srcId="{E1937796-F081-42EB-8B5C-26860C9A20BA}" destId="{92868F2C-F013-4CDD-9288-792A86572668}" srcOrd="2" destOrd="0" presId="urn:microsoft.com/office/officeart/2008/layout/VerticalCurvedList"/>
    <dgm:cxn modelId="{AF5F5F34-1409-4823-B392-33C7BC011DEA}" type="presParOf" srcId="{E1937796-F081-42EB-8B5C-26860C9A20BA}" destId="{84FB5B1C-428C-45DA-A367-C9020C0D088B}" srcOrd="3" destOrd="0" presId="urn:microsoft.com/office/officeart/2008/layout/VerticalCurvedList"/>
    <dgm:cxn modelId="{C17AB068-FAE7-471D-980D-96AB9C3AB20F}" type="presParOf" srcId="{471EC9B5-CBDA-4ADC-9173-39516529BF42}" destId="{05F85DB2-453B-4BDF-B33A-D5774223F512}" srcOrd="1" destOrd="0" presId="urn:microsoft.com/office/officeart/2008/layout/VerticalCurvedList"/>
    <dgm:cxn modelId="{06F7A473-60D3-41AD-A9BF-44E12D049C65}" type="presParOf" srcId="{471EC9B5-CBDA-4ADC-9173-39516529BF42}" destId="{68C643FE-4129-4B0D-AA6B-69DC51ED371F}" srcOrd="2" destOrd="0" presId="urn:microsoft.com/office/officeart/2008/layout/VerticalCurvedList"/>
    <dgm:cxn modelId="{0A3DF491-147B-4146-93AE-EF89FBE19EDE}" type="presParOf" srcId="{68C643FE-4129-4B0D-AA6B-69DC51ED371F}" destId="{6EA76AA9-0932-427F-9400-8AC34674678D}" srcOrd="0" destOrd="0" presId="urn:microsoft.com/office/officeart/2008/layout/VerticalCurvedList"/>
    <dgm:cxn modelId="{F81B8331-59BF-4CDE-ABD7-0629DBAB2147}" type="presParOf" srcId="{471EC9B5-CBDA-4ADC-9173-39516529BF42}" destId="{E23F1361-9898-4EC9-9BDD-33180FAE5062}" srcOrd="3" destOrd="0" presId="urn:microsoft.com/office/officeart/2008/layout/VerticalCurvedList"/>
    <dgm:cxn modelId="{FB901F65-778D-43A8-9D5D-0D791A025EAA}" type="presParOf" srcId="{471EC9B5-CBDA-4ADC-9173-39516529BF42}" destId="{45FC8699-6834-4C85-BF71-EC37F61D1116}" srcOrd="4" destOrd="0" presId="urn:microsoft.com/office/officeart/2008/layout/VerticalCurvedList"/>
    <dgm:cxn modelId="{88238904-ADA1-42C6-AAB8-87920370C9DC}" type="presParOf" srcId="{45FC8699-6834-4C85-BF71-EC37F61D1116}" destId="{DE6BD306-0FAA-44D0-9761-91E1936214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305265" y="-964514"/>
          <a:ext cx="7505277" cy="7505277"/>
        </a:xfrm>
        <a:prstGeom prst="blockArc">
          <a:avLst>
            <a:gd name="adj1" fmla="val 18900000"/>
            <a:gd name="adj2" fmla="val 2700000"/>
            <a:gd name="adj3" fmla="val 288"/>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627997" y="428701"/>
          <a:ext cx="4806723" cy="8578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918" tIns="114300" rIns="114300" bIns="114300" numCol="1" spcCol="1270" anchor="ctr" anchorCtr="0">
          <a:noAutofit/>
        </a:bodyPr>
        <a:lstStyle/>
        <a:p>
          <a:pPr marL="0" lvl="0" indent="0" algn="l" defTabSz="2000250">
            <a:lnSpc>
              <a:spcPct val="90000"/>
            </a:lnSpc>
            <a:spcBef>
              <a:spcPct val="0"/>
            </a:spcBef>
            <a:spcAft>
              <a:spcPct val="35000"/>
            </a:spcAft>
            <a:buNone/>
          </a:pPr>
          <a:r>
            <a:rPr lang="vi-VN" sz="4500" b="0" i="0" kern="1200" dirty="0">
              <a:solidFill>
                <a:srgbClr val="FF0000"/>
              </a:solidFill>
            </a:rPr>
            <a:t>phổ thông</a:t>
          </a:r>
          <a:endParaRPr lang="en-US" sz="4500" kern="1200" dirty="0">
            <a:solidFill>
              <a:srgbClr val="FF0000"/>
            </a:solidFill>
          </a:endParaRPr>
        </a:p>
      </dsp:txBody>
      <dsp:txXfrm>
        <a:off x="627997" y="428701"/>
        <a:ext cx="4806723" cy="857849"/>
      </dsp:txXfrm>
    </dsp:sp>
    <dsp:sp modelId="{6EA76AA9-0932-427F-9400-8AC34674678D}">
      <dsp:nvSpPr>
        <dsp:cNvPr id="0" name=""/>
        <dsp:cNvSpPr/>
      </dsp:nvSpPr>
      <dsp:spPr>
        <a:xfrm>
          <a:off x="91841" y="321470"/>
          <a:ext cx="1072312" cy="1072312"/>
        </a:xfrm>
        <a:prstGeom prst="ellipse">
          <a:avLst/>
        </a:prstGeom>
        <a:blipFill rotWithShape="0">
          <a:blip xmlns:r="http://schemas.openxmlformats.org/officeDocument/2006/relationships" r:embed="rId1"/>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3F1361-9898-4EC9-9BDD-33180FAE5062}">
      <dsp:nvSpPr>
        <dsp:cNvPr id="0" name=""/>
        <dsp:cNvSpPr/>
      </dsp:nvSpPr>
      <dsp:spPr>
        <a:xfrm>
          <a:off x="1119822" y="1715699"/>
          <a:ext cx="4314898" cy="85784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918" tIns="114300" rIns="114300" bIns="114300" numCol="1" spcCol="1270" anchor="ctr" anchorCtr="0">
          <a:noAutofit/>
        </a:bodyPr>
        <a:lstStyle/>
        <a:p>
          <a:pPr marL="0" lvl="0" indent="0" algn="just" defTabSz="2000250">
            <a:lnSpc>
              <a:spcPct val="90000"/>
            </a:lnSpc>
            <a:spcBef>
              <a:spcPct val="0"/>
            </a:spcBef>
            <a:spcAft>
              <a:spcPct val="35000"/>
            </a:spcAft>
            <a:buNone/>
          </a:pPr>
          <a:r>
            <a:rPr lang="vi-VN" sz="4500" b="0" i="0" kern="1200" dirty="0"/>
            <a:t>bình đẳng</a:t>
          </a:r>
          <a:endParaRPr lang="en-US" sz="4500" b="1" kern="1200" dirty="0"/>
        </a:p>
      </dsp:txBody>
      <dsp:txXfrm>
        <a:off x="1119822" y="1715699"/>
        <a:ext cx="4314898" cy="857849"/>
      </dsp:txXfrm>
    </dsp:sp>
    <dsp:sp modelId="{DE6BD306-0FAA-44D0-9761-91E19362149D}">
      <dsp:nvSpPr>
        <dsp:cNvPr id="0" name=""/>
        <dsp:cNvSpPr/>
      </dsp:nvSpPr>
      <dsp:spPr>
        <a:xfrm>
          <a:off x="583666" y="1608468"/>
          <a:ext cx="1072312" cy="1072312"/>
        </a:xfrm>
        <a:prstGeom prst="ellipse">
          <a:avLst/>
        </a:prstGeom>
        <a:blipFill rotWithShape="0">
          <a:blip xmlns:r="http://schemas.openxmlformats.org/officeDocument/2006/relationships" r:embed="rId1"/>
          <a:stretch>
            <a:fillRect/>
          </a:stretch>
        </a:blip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62CFE6B9-45AD-437C-9DE6-C73AD72BCA2D}">
      <dsp:nvSpPr>
        <dsp:cNvPr id="0" name=""/>
        <dsp:cNvSpPr/>
      </dsp:nvSpPr>
      <dsp:spPr>
        <a:xfrm>
          <a:off x="1119822" y="3002698"/>
          <a:ext cx="4314898" cy="85784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918" tIns="101600" rIns="101600" bIns="101600" numCol="1" spcCol="1270" anchor="ctr" anchorCtr="0">
          <a:noAutofit/>
        </a:bodyPr>
        <a:lstStyle/>
        <a:p>
          <a:pPr marL="0" lvl="0" indent="0" algn="l" defTabSz="1778000">
            <a:lnSpc>
              <a:spcPct val="90000"/>
            </a:lnSpc>
            <a:spcBef>
              <a:spcPct val="0"/>
            </a:spcBef>
            <a:spcAft>
              <a:spcPct val="35000"/>
            </a:spcAft>
            <a:buNone/>
          </a:pPr>
          <a:r>
            <a:rPr lang="vi-VN" sz="4000" b="0" i="0" kern="1200" dirty="0">
              <a:solidFill>
                <a:srgbClr val="002060"/>
              </a:solidFill>
            </a:rPr>
            <a:t>trực tiếp   </a:t>
          </a:r>
          <a:endParaRPr lang="en-US" sz="4000" kern="1200" dirty="0">
            <a:solidFill>
              <a:srgbClr val="002060"/>
            </a:solidFill>
          </a:endParaRPr>
        </a:p>
      </dsp:txBody>
      <dsp:txXfrm>
        <a:off x="1119822" y="3002698"/>
        <a:ext cx="4314898" cy="857849"/>
      </dsp:txXfrm>
    </dsp:sp>
    <dsp:sp modelId="{4942DEF6-A4DE-42C3-AFA6-0E7411E2F9C6}">
      <dsp:nvSpPr>
        <dsp:cNvPr id="0" name=""/>
        <dsp:cNvSpPr/>
      </dsp:nvSpPr>
      <dsp:spPr>
        <a:xfrm>
          <a:off x="583666" y="2895466"/>
          <a:ext cx="1072312" cy="1072312"/>
        </a:xfrm>
        <a:prstGeom prst="ellipse">
          <a:avLst/>
        </a:prstGeom>
        <a:blipFill rotWithShape="0">
          <a:blip xmlns:r="http://schemas.openxmlformats.org/officeDocument/2006/relationships" r:embed="rId1"/>
          <a:stretch>
            <a:fillRect/>
          </a:stretch>
        </a:blip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CE8AC432-2C1E-48A2-9316-ACB3B438E03B}">
      <dsp:nvSpPr>
        <dsp:cNvPr id="0" name=""/>
        <dsp:cNvSpPr/>
      </dsp:nvSpPr>
      <dsp:spPr>
        <a:xfrm>
          <a:off x="627997" y="4289696"/>
          <a:ext cx="4806723" cy="85784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918" tIns="114300" rIns="114300" bIns="114300" numCol="1" spcCol="1270" anchor="ctr" anchorCtr="0">
          <a:noAutofit/>
        </a:bodyPr>
        <a:lstStyle/>
        <a:p>
          <a:pPr marL="0" lvl="0" indent="0" algn="l" defTabSz="2000250">
            <a:lnSpc>
              <a:spcPct val="90000"/>
            </a:lnSpc>
            <a:spcBef>
              <a:spcPct val="0"/>
            </a:spcBef>
            <a:spcAft>
              <a:spcPct val="35000"/>
            </a:spcAft>
            <a:buNone/>
          </a:pPr>
          <a:r>
            <a:rPr lang="vi-VN" sz="4500" b="0" i="0" kern="1200" dirty="0"/>
            <a:t>bỏ phiếu kín.</a:t>
          </a:r>
          <a:endParaRPr lang="en-US" sz="4500" kern="1200" dirty="0"/>
        </a:p>
      </dsp:txBody>
      <dsp:txXfrm>
        <a:off x="627997" y="4289696"/>
        <a:ext cx="4806723" cy="857849"/>
      </dsp:txXfrm>
    </dsp:sp>
    <dsp:sp modelId="{0CAE5031-9D40-4A57-866A-E6370ECED4A7}">
      <dsp:nvSpPr>
        <dsp:cNvPr id="0" name=""/>
        <dsp:cNvSpPr/>
      </dsp:nvSpPr>
      <dsp:spPr>
        <a:xfrm>
          <a:off x="91841" y="4182464"/>
          <a:ext cx="1072312" cy="1072312"/>
        </a:xfrm>
        <a:prstGeom prst="ellipse">
          <a:avLst/>
        </a:prstGeom>
        <a:blipFill rotWithShape="0">
          <a:blip xmlns:r="http://schemas.openxmlformats.org/officeDocument/2006/relationships" r:embed="rId1"/>
          <a:stretch>
            <a:fillRect/>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801351"/>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000" b="1" i="0" kern="1200" dirty="0">
              <a:solidFill>
                <a:srgbClr val="C00000"/>
              </a:solidFill>
            </a:rPr>
            <a:t>a) Huyện miền núi, vùng cao, hải đảo </a:t>
          </a:r>
          <a:r>
            <a:rPr lang="vi-VN" sz="2000" b="0" i="0" kern="1200" dirty="0"/>
            <a:t>có từ </a:t>
          </a:r>
          <a:r>
            <a:rPr lang="vi-VN" sz="2000" b="0" i="0" kern="1200" dirty="0">
              <a:solidFill>
                <a:srgbClr val="C00000"/>
              </a:solidFill>
            </a:rPr>
            <a:t>bốn mươi nghìn dân </a:t>
          </a:r>
          <a:r>
            <a:rPr lang="vi-VN" sz="2000" b="0" i="0" kern="1200" dirty="0"/>
            <a:t>trở xuống được bầu </a:t>
          </a:r>
          <a:r>
            <a:rPr lang="vi-VN" sz="2000" b="1" i="0" kern="1200" dirty="0">
              <a:solidFill>
                <a:srgbClr val="C00000"/>
              </a:solidFill>
            </a:rPr>
            <a:t>ba mươi đại biểu (30)</a:t>
          </a:r>
          <a:r>
            <a:rPr lang="vi-VN" sz="2000" b="0" i="0" kern="1200" dirty="0"/>
            <a:t>; có trên bốn mươi nghìn dân thì cứ thêm bảy nghìn dân được bầu thêm một đại biểu, nhưng tổng số không quá ba mươi lăm đại biểu (35);</a:t>
          </a:r>
        </a:p>
        <a:p>
          <a:pPr marL="0" lvl="0" indent="0" algn="just" defTabSz="889000">
            <a:lnSpc>
              <a:spcPct val="90000"/>
            </a:lnSpc>
            <a:spcBef>
              <a:spcPct val="0"/>
            </a:spcBef>
            <a:spcAft>
              <a:spcPct val="35000"/>
            </a:spcAft>
            <a:buNone/>
          </a:pPr>
          <a:br>
            <a:rPr lang="vi-VN" sz="2000" kern="1200" dirty="0"/>
          </a:br>
          <a:endParaRPr lang="en-US" sz="1600" b="1" i="1" kern="1200" dirty="0">
            <a:solidFill>
              <a:srgbClr val="C00000"/>
            </a:solidFill>
          </a:endParaRPr>
        </a:p>
      </dsp:txBody>
      <dsp:txXfrm>
        <a:off x="1031138" y="801351"/>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31138" y="3205516"/>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000" b="0" i="0" kern="1200" dirty="0"/>
            <a:t>b) Huyện không thuộc trường hợp quy định tại điểm a khoản này có </a:t>
          </a:r>
          <a:r>
            <a:rPr lang="vi-VN" sz="2000" b="0" i="0" kern="1200" dirty="0">
              <a:solidFill>
                <a:srgbClr val="C00000"/>
              </a:solidFill>
            </a:rPr>
            <a:t>từ tám mươi nghìn dân </a:t>
          </a:r>
          <a:r>
            <a:rPr lang="vi-VN" sz="2000" b="0" i="0" kern="1200" dirty="0"/>
            <a:t>trở xuống được bầu ba mươi đại biểu </a:t>
          </a:r>
          <a:r>
            <a:rPr lang="vi-VN" sz="2000" b="0" i="0" kern="1200" dirty="0">
              <a:solidFill>
                <a:srgbClr val="C00000"/>
              </a:solidFill>
            </a:rPr>
            <a:t>(30)</a:t>
          </a:r>
          <a:r>
            <a:rPr lang="vi-VN" sz="2000" b="0" i="0" kern="1200" dirty="0"/>
            <a:t>; có </a:t>
          </a:r>
          <a:r>
            <a:rPr lang="vi-VN" sz="2000" b="0" i="0" kern="1200" dirty="0">
              <a:solidFill>
                <a:srgbClr val="C00000"/>
              </a:solidFill>
            </a:rPr>
            <a:t>trên tám mươi nghìn dân </a:t>
          </a:r>
          <a:r>
            <a:rPr lang="vi-VN" sz="2000" b="0" i="0" kern="1200" dirty="0"/>
            <a:t>thì cứ thêm mười lăm nghìn dân được bầu thêm một đại biểu, nhưng tổng số không quá ba mươi lăm đại biểu </a:t>
          </a:r>
          <a:r>
            <a:rPr lang="vi-VN" sz="2000" b="0" i="0" kern="1200" dirty="0">
              <a:solidFill>
                <a:srgbClr val="C00000"/>
              </a:solidFill>
            </a:rPr>
            <a:t>(35</a:t>
          </a:r>
          <a:r>
            <a:rPr lang="vi-VN" sz="2000" b="0" i="0" kern="1200" dirty="0"/>
            <a:t>);</a:t>
          </a:r>
          <a:br>
            <a:rPr lang="vi-VN" sz="2000" kern="1200" dirty="0"/>
          </a:br>
          <a:br>
            <a:rPr lang="vi-VN" sz="2000" kern="1200" dirty="0"/>
          </a:br>
          <a:endParaRPr lang="en-US" sz="1600" b="1" kern="1200" dirty="0">
            <a:solidFill>
              <a:srgbClr val="0070C0"/>
            </a:solidFill>
          </a:endParaRPr>
        </a:p>
      </dsp:txBody>
      <dsp:txXfrm>
        <a:off x="1031138" y="3205516"/>
        <a:ext cx="8088959" cy="1602477"/>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342712"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631671" y="431246"/>
          <a:ext cx="8438421" cy="8629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4960"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000" b="0" i="0" kern="1200" dirty="0"/>
            <a:t>a) Xã miền núi, vùng cao và hải đảo có từ </a:t>
          </a:r>
          <a:r>
            <a:rPr lang="vi-VN" sz="2000" b="1" i="0" kern="1200" dirty="0">
              <a:solidFill>
                <a:srgbClr val="FF0000"/>
              </a:solidFill>
            </a:rPr>
            <a:t>hai nghìn dân trở xuống </a:t>
          </a:r>
          <a:r>
            <a:rPr lang="vi-VN" sz="2000" b="0" i="0" kern="1200" dirty="0"/>
            <a:t>được bầu mười lăm đại biểu </a:t>
          </a:r>
          <a:r>
            <a:rPr lang="vi-VN" sz="2000" b="1" i="0" kern="1200" dirty="0">
              <a:solidFill>
                <a:srgbClr val="FF0000"/>
              </a:solidFill>
            </a:rPr>
            <a:t>(15);</a:t>
          </a:r>
          <a:br>
            <a:rPr lang="vi-VN" sz="2000" kern="1200" dirty="0"/>
          </a:br>
          <a:br>
            <a:rPr lang="vi-VN" sz="2000" kern="1200" dirty="0"/>
          </a:br>
          <a:endParaRPr lang="en-US" sz="1600" b="1" i="1" kern="1200" dirty="0">
            <a:solidFill>
              <a:srgbClr val="C00000"/>
            </a:solidFill>
          </a:endParaRPr>
        </a:p>
      </dsp:txBody>
      <dsp:txXfrm>
        <a:off x="631671" y="431246"/>
        <a:ext cx="8438421" cy="862941"/>
      </dsp:txXfrm>
    </dsp:sp>
    <dsp:sp modelId="{6EA76AA9-0932-427F-9400-8AC34674678D}">
      <dsp:nvSpPr>
        <dsp:cNvPr id="0" name=""/>
        <dsp:cNvSpPr/>
      </dsp:nvSpPr>
      <dsp:spPr>
        <a:xfrm>
          <a:off x="92332" y="323378"/>
          <a:ext cx="1078677" cy="107867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126415" y="1725883"/>
          <a:ext cx="7943677" cy="8629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4960"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000" b="0" i="0" kern="1200" dirty="0"/>
            <a:t>b) Xã miền núi, vùng cao và hải đảo có </a:t>
          </a:r>
          <a:r>
            <a:rPr lang="vi-VN" sz="2000" b="0" i="0" kern="1200" dirty="0">
              <a:solidFill>
                <a:srgbClr val="FF0000"/>
              </a:solidFill>
            </a:rPr>
            <a:t>trên hai nghìn dân đến dưới ba nghìn dân</a:t>
          </a:r>
          <a:r>
            <a:rPr lang="vi-VN" sz="2000" b="0" i="0" kern="1200" dirty="0"/>
            <a:t> được bầu mười chín đại biểu </a:t>
          </a:r>
          <a:r>
            <a:rPr lang="vi-VN" sz="2000" b="0" i="0" kern="1200" dirty="0">
              <a:solidFill>
                <a:srgbClr val="FF0000"/>
              </a:solidFill>
            </a:rPr>
            <a:t>(19);</a:t>
          </a:r>
          <a:br>
            <a:rPr lang="vi-VN" sz="2000" kern="1200" dirty="0"/>
          </a:br>
          <a:endParaRPr lang="en-US" sz="1600" b="1" kern="1200" dirty="0">
            <a:solidFill>
              <a:srgbClr val="0070C0"/>
            </a:solidFill>
          </a:endParaRPr>
        </a:p>
      </dsp:txBody>
      <dsp:txXfrm>
        <a:off x="1126415" y="1725883"/>
        <a:ext cx="7943677" cy="862941"/>
      </dsp:txXfrm>
    </dsp:sp>
    <dsp:sp modelId="{DE6BD306-0FAA-44D0-9761-91E19362149D}">
      <dsp:nvSpPr>
        <dsp:cNvPr id="0" name=""/>
        <dsp:cNvSpPr/>
      </dsp:nvSpPr>
      <dsp:spPr>
        <a:xfrm>
          <a:off x="587077" y="1618015"/>
          <a:ext cx="1078677" cy="107867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76809FC-F57C-49A3-A0E2-3C0D5EEE711B}">
      <dsp:nvSpPr>
        <dsp:cNvPr id="0" name=""/>
        <dsp:cNvSpPr/>
      </dsp:nvSpPr>
      <dsp:spPr>
        <a:xfrm>
          <a:off x="1126415" y="2943541"/>
          <a:ext cx="7943677" cy="10168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4960" tIns="27940" rIns="27940" bIns="27940" numCol="1" spcCol="1270" anchor="ctr" anchorCtr="0">
          <a:noAutofit/>
        </a:bodyPr>
        <a:lstStyle/>
        <a:p>
          <a:pPr marL="0" lvl="0" indent="0" algn="l" defTabSz="488950">
            <a:lnSpc>
              <a:spcPct val="90000"/>
            </a:lnSpc>
            <a:spcBef>
              <a:spcPct val="0"/>
            </a:spcBef>
            <a:spcAft>
              <a:spcPct val="35000"/>
            </a:spcAft>
            <a:buNone/>
          </a:pPr>
          <a:endParaRPr lang="vi-VN" sz="1100" b="0" i="0" kern="1200" dirty="0"/>
        </a:p>
        <a:p>
          <a:pPr marL="0" lvl="0" indent="0" algn="l" defTabSz="488950">
            <a:lnSpc>
              <a:spcPct val="90000"/>
            </a:lnSpc>
            <a:spcBef>
              <a:spcPct val="0"/>
            </a:spcBef>
            <a:spcAft>
              <a:spcPct val="35000"/>
            </a:spcAft>
            <a:buNone/>
          </a:pPr>
          <a:r>
            <a:rPr lang="vi-VN" sz="1800" b="0" i="0" kern="1200" dirty="0"/>
            <a:t>c) Xã miền núi, vùng cao và hải đảo có </a:t>
          </a:r>
          <a:r>
            <a:rPr lang="vi-VN" sz="1800" b="1" i="0" kern="1200" dirty="0">
              <a:solidFill>
                <a:srgbClr val="FF0000"/>
              </a:solidFill>
            </a:rPr>
            <a:t>từ ba nghìn dân đến bốn nghìn dân</a:t>
          </a:r>
          <a:r>
            <a:rPr lang="vi-VN" sz="1800" b="0" i="0" kern="1200" dirty="0"/>
            <a:t> được bầu hai mươi mốt đại biểu </a:t>
          </a:r>
          <a:r>
            <a:rPr lang="vi-VN" sz="1800" b="1" i="0" kern="1200" dirty="0">
              <a:solidFill>
                <a:srgbClr val="FF0000"/>
              </a:solidFill>
            </a:rPr>
            <a:t>(21); </a:t>
          </a:r>
          <a:r>
            <a:rPr lang="vi-VN" sz="1800" b="0" i="0" kern="1200" dirty="0">
              <a:solidFill>
                <a:srgbClr val="FF0000"/>
              </a:solidFill>
            </a:rPr>
            <a:t>có trên bốn nghìn dân</a:t>
          </a:r>
          <a:r>
            <a:rPr lang="vi-VN" sz="1800" b="0" i="0" kern="1200" dirty="0"/>
            <a:t> thì cứ thêm một nghìn dân được bầu thêm một đại biểu, nhưng tổng số không quá ba mươi đại biểu </a:t>
          </a:r>
          <a:r>
            <a:rPr lang="vi-VN" sz="1800" b="1" i="0" kern="1200" dirty="0">
              <a:solidFill>
                <a:srgbClr val="FF0000"/>
              </a:solidFill>
            </a:rPr>
            <a:t>(30);</a:t>
          </a:r>
          <a:br>
            <a:rPr lang="vi-VN" sz="1800" kern="1200" dirty="0"/>
          </a:br>
          <a:endParaRPr lang="en-US" sz="1800" b="1" kern="1200" dirty="0">
            <a:solidFill>
              <a:srgbClr val="0070C0"/>
            </a:solidFill>
          </a:endParaRPr>
        </a:p>
      </dsp:txBody>
      <dsp:txXfrm>
        <a:off x="1126415" y="2943541"/>
        <a:ext cx="7943677" cy="1016899"/>
      </dsp:txXfrm>
    </dsp:sp>
    <dsp:sp modelId="{05C9CA8A-E9E2-47F0-B2EF-934B915FBFF1}">
      <dsp:nvSpPr>
        <dsp:cNvPr id="0" name=""/>
        <dsp:cNvSpPr/>
      </dsp:nvSpPr>
      <dsp:spPr>
        <a:xfrm>
          <a:off x="587077" y="2912652"/>
          <a:ext cx="1078677" cy="107867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38D28FD-4AC8-4A14-BEFE-868483FCE5C9}">
      <dsp:nvSpPr>
        <dsp:cNvPr id="0" name=""/>
        <dsp:cNvSpPr/>
      </dsp:nvSpPr>
      <dsp:spPr>
        <a:xfrm>
          <a:off x="631671" y="4315157"/>
          <a:ext cx="8438421" cy="8629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4960" tIns="27940" rIns="27940" bIns="27940" numCol="1" spcCol="1270" anchor="ctr" anchorCtr="0">
          <a:noAutofit/>
        </a:bodyPr>
        <a:lstStyle/>
        <a:p>
          <a:pPr marL="0" lvl="0" indent="0" algn="l" defTabSz="488950">
            <a:lnSpc>
              <a:spcPct val="90000"/>
            </a:lnSpc>
            <a:spcBef>
              <a:spcPct val="0"/>
            </a:spcBef>
            <a:spcAft>
              <a:spcPct val="35000"/>
            </a:spcAft>
            <a:buNone/>
          </a:pPr>
          <a:endParaRPr lang="vi-VN" sz="1100" b="0" i="0" kern="1200" dirty="0"/>
        </a:p>
        <a:p>
          <a:pPr marL="0" lvl="0" indent="0" algn="l" defTabSz="488950">
            <a:lnSpc>
              <a:spcPct val="90000"/>
            </a:lnSpc>
            <a:spcBef>
              <a:spcPct val="0"/>
            </a:spcBef>
            <a:spcAft>
              <a:spcPct val="35000"/>
            </a:spcAft>
            <a:buNone/>
          </a:pPr>
          <a:r>
            <a:rPr lang="vi-VN" sz="1600" b="0" i="0" kern="1200" dirty="0"/>
            <a:t>d) Xã không thuộc trường hợp quy định tại các điểm a, b và c khoản này có từ </a:t>
          </a:r>
          <a:r>
            <a:rPr lang="vi-VN" sz="1600" b="1" i="0" kern="1200" dirty="0">
              <a:solidFill>
                <a:srgbClr val="FF0000"/>
              </a:solidFill>
            </a:rPr>
            <a:t>năm nghìn dân trở xuống</a:t>
          </a:r>
          <a:r>
            <a:rPr lang="vi-VN" sz="1600" b="0" i="0" kern="1200" dirty="0"/>
            <a:t> được bầu hai mươi lăm đại biểu </a:t>
          </a:r>
          <a:r>
            <a:rPr lang="vi-VN" sz="1600" b="1" i="0" kern="1200" dirty="0">
              <a:solidFill>
                <a:srgbClr val="FF0000"/>
              </a:solidFill>
            </a:rPr>
            <a:t>(25); </a:t>
          </a:r>
          <a:r>
            <a:rPr lang="vi-VN" sz="1600" b="0" i="0" kern="1200" dirty="0"/>
            <a:t>có </a:t>
          </a:r>
          <a:r>
            <a:rPr lang="vi-VN" sz="1600" b="1" i="0" kern="1200" dirty="0">
              <a:solidFill>
                <a:srgbClr val="FF0000"/>
              </a:solidFill>
            </a:rPr>
            <a:t>trên năm nghìn dân </a:t>
          </a:r>
          <a:r>
            <a:rPr lang="vi-VN" sz="1600" b="0" i="0" kern="1200" dirty="0"/>
            <a:t>thì cứ thêm hai nghìn năm trăm dân được bầu thêm một đại biểu, nhưng tổng số không quá ba mươi đại biểu </a:t>
          </a:r>
          <a:r>
            <a:rPr lang="vi-VN" sz="1600" b="1" i="0" kern="1200" dirty="0">
              <a:solidFill>
                <a:srgbClr val="FF0000"/>
              </a:solidFill>
            </a:rPr>
            <a:t>(30).</a:t>
          </a:r>
          <a:br>
            <a:rPr lang="vi-VN" sz="1600" kern="1200" dirty="0"/>
          </a:br>
          <a:endParaRPr lang="en-US" sz="1600" b="1" kern="1200" dirty="0">
            <a:solidFill>
              <a:srgbClr val="0070C0"/>
            </a:solidFill>
          </a:endParaRPr>
        </a:p>
      </dsp:txBody>
      <dsp:txXfrm>
        <a:off x="631671" y="4315157"/>
        <a:ext cx="8438421" cy="862941"/>
      </dsp:txXfrm>
    </dsp:sp>
    <dsp:sp modelId="{BE200699-8498-41A0-8518-A01204731729}">
      <dsp:nvSpPr>
        <dsp:cNvPr id="0" name=""/>
        <dsp:cNvSpPr/>
      </dsp:nvSpPr>
      <dsp:spPr>
        <a:xfrm>
          <a:off x="92332" y="4207289"/>
          <a:ext cx="1078677" cy="107867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801351"/>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000" b="0" i="0" kern="1200" dirty="0"/>
            <a:t>a) Thành phố trực thuộc trung ương có từ </a:t>
          </a:r>
          <a:r>
            <a:rPr lang="vi-VN" sz="2000" b="1" i="0" kern="1200" dirty="0">
              <a:solidFill>
                <a:srgbClr val="FF0000"/>
              </a:solidFill>
            </a:rPr>
            <a:t>một triệu dân trở xuống</a:t>
          </a:r>
          <a:r>
            <a:rPr lang="vi-VN" sz="2000" b="0" i="0" kern="1200" dirty="0"/>
            <a:t> được bầu năm mươi đại biểu </a:t>
          </a:r>
          <a:r>
            <a:rPr lang="vi-VN" sz="2000" b="1" i="0" kern="1200" dirty="0">
              <a:solidFill>
                <a:srgbClr val="FF0000"/>
              </a:solidFill>
            </a:rPr>
            <a:t>(50); </a:t>
          </a:r>
          <a:r>
            <a:rPr lang="vi-VN" sz="2000" b="0" i="0" kern="1200" dirty="0"/>
            <a:t>có </a:t>
          </a:r>
          <a:r>
            <a:rPr lang="vi-VN" sz="2000" b="1" i="0" kern="1200" dirty="0">
              <a:solidFill>
                <a:srgbClr val="FF0000"/>
              </a:solidFill>
            </a:rPr>
            <a:t>trên một triệu dân </a:t>
          </a:r>
          <a:r>
            <a:rPr lang="vi-VN" sz="2000" b="0" i="0" kern="1200" dirty="0"/>
            <a:t>thì cứ thêm sáu mươi nghìn dân được bầu thêm một đại biểu, nhưng tổng số không quá tám mươi lăm đại biểu </a:t>
          </a:r>
          <a:r>
            <a:rPr lang="vi-VN" sz="2000" b="1" i="0" kern="1200" dirty="0">
              <a:solidFill>
                <a:srgbClr val="FF0000"/>
              </a:solidFill>
            </a:rPr>
            <a:t>(85);</a:t>
          </a:r>
          <a:br>
            <a:rPr lang="vi-VN" sz="2000" kern="1200" dirty="0"/>
          </a:br>
          <a:endParaRPr lang="en-US" sz="1600" b="1" i="1" kern="1200" dirty="0">
            <a:solidFill>
              <a:srgbClr val="C00000"/>
            </a:solidFill>
          </a:endParaRPr>
        </a:p>
      </dsp:txBody>
      <dsp:txXfrm>
        <a:off x="1031138" y="801351"/>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31138" y="3205516"/>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800" b="0" i="0" kern="1200" dirty="0"/>
            <a:t>b) Thành phố Hà Nội, thành phố Hồ Chí Minh được bầu chín mươi lăm đại biểu </a:t>
          </a:r>
          <a:r>
            <a:rPr lang="vi-VN" sz="2800" b="1" i="0" kern="1200" dirty="0">
              <a:solidFill>
                <a:srgbClr val="FF0000"/>
              </a:solidFill>
            </a:rPr>
            <a:t>(95).</a:t>
          </a:r>
          <a:br>
            <a:rPr lang="vi-VN" sz="2800" b="1" kern="1200" dirty="0">
              <a:solidFill>
                <a:srgbClr val="FF0000"/>
              </a:solidFill>
            </a:rPr>
          </a:br>
          <a:endParaRPr lang="en-US" sz="2000" b="1" kern="1200" dirty="0">
            <a:solidFill>
              <a:srgbClr val="FF0000"/>
            </a:solidFill>
          </a:endParaRPr>
        </a:p>
      </dsp:txBody>
      <dsp:txXfrm>
        <a:off x="1031138" y="3205516"/>
        <a:ext cx="8088959" cy="1602477"/>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801351"/>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400" b="0" i="0" kern="1200" dirty="0"/>
            <a:t>a) Quận có từ </a:t>
          </a:r>
          <a:r>
            <a:rPr lang="vi-VN" sz="2400" b="1" i="0" kern="1200" dirty="0">
              <a:solidFill>
                <a:srgbClr val="FF0000"/>
              </a:solidFill>
            </a:rPr>
            <a:t>một trăm nghìn dân trở xuống </a:t>
          </a:r>
          <a:r>
            <a:rPr lang="vi-VN" sz="2400" b="0" i="0" kern="1200" dirty="0"/>
            <a:t>được bầu ba mươi đại biểu </a:t>
          </a:r>
          <a:r>
            <a:rPr lang="vi-VN" sz="2400" b="1" i="0" kern="1200" dirty="0">
              <a:solidFill>
                <a:srgbClr val="FF0000"/>
              </a:solidFill>
            </a:rPr>
            <a:t>(30); </a:t>
          </a:r>
          <a:r>
            <a:rPr lang="vi-VN" sz="2400" b="0" i="0" kern="1200" dirty="0"/>
            <a:t>có trên một trăm nghìn dân thì cứ thêm mười lăm nghìn dân được bầu thêm một đại biểu, nhưng tổng số không quá ba mươi lăm đại biểu </a:t>
          </a:r>
          <a:r>
            <a:rPr lang="vi-VN" sz="2400" b="1" i="0" kern="1200" dirty="0">
              <a:solidFill>
                <a:srgbClr val="FF0000"/>
              </a:solidFill>
            </a:rPr>
            <a:t>(35);</a:t>
          </a:r>
          <a:br>
            <a:rPr lang="vi-VN" sz="2400" kern="1200" dirty="0"/>
          </a:br>
          <a:endParaRPr lang="en-US" sz="1800" b="1" i="1" kern="1200" dirty="0">
            <a:solidFill>
              <a:srgbClr val="C00000"/>
            </a:solidFill>
          </a:endParaRPr>
        </a:p>
      </dsp:txBody>
      <dsp:txXfrm>
        <a:off x="1031138" y="801351"/>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31138" y="3205516"/>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000" b="0" i="0" kern="1200" dirty="0"/>
            <a:t>b) Số lượng đại biểu Hội đồng nhân dân ở </a:t>
          </a:r>
          <a:r>
            <a:rPr lang="vi-VN" sz="2000" b="1" i="0" kern="1200" dirty="0">
              <a:solidFill>
                <a:srgbClr val="FF0000"/>
              </a:solidFill>
            </a:rPr>
            <a:t>quận có từ ba mươi phường trực thuộc trở lên </a:t>
          </a:r>
          <a:r>
            <a:rPr lang="vi-VN" sz="2000" b="0" i="0" kern="1200" dirty="0"/>
            <a:t>do Ủy ban thường vụ Quốc hội quyết định theo đề nghị của Thường trực Hội đồng nhân dân thành phố trực thuộc trung ương, nhưng tổng số không quá bốn mươi đại biểu </a:t>
          </a:r>
          <a:r>
            <a:rPr lang="vi-VN" sz="2000" b="1" i="0" kern="1200" dirty="0">
              <a:solidFill>
                <a:srgbClr val="FF0000"/>
              </a:solidFill>
            </a:rPr>
            <a:t>(45).</a:t>
          </a:r>
          <a:br>
            <a:rPr lang="vi-VN" sz="2000" b="1" kern="1200" dirty="0">
              <a:solidFill>
                <a:srgbClr val="FF0000"/>
              </a:solidFill>
            </a:rPr>
          </a:br>
          <a:endParaRPr lang="en-US" sz="2000" b="1" kern="1200" dirty="0">
            <a:solidFill>
              <a:srgbClr val="FF0000"/>
            </a:solidFill>
          </a:endParaRPr>
        </a:p>
      </dsp:txBody>
      <dsp:txXfrm>
        <a:off x="1031138" y="3205516"/>
        <a:ext cx="8088959" cy="1602477"/>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34052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778577" y="560934"/>
          <a:ext cx="8293700"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000" b="0" i="0" kern="1200" dirty="0"/>
            <a:t>a) Thị xã có từ </a:t>
          </a:r>
          <a:r>
            <a:rPr lang="vi-VN" sz="2000" b="0" i="0" kern="1200" dirty="0">
              <a:solidFill>
                <a:srgbClr val="FF0000"/>
              </a:solidFill>
            </a:rPr>
            <a:t>tám mươi nghìn dân trở xuống</a:t>
          </a:r>
          <a:r>
            <a:rPr lang="vi-VN" sz="2000" b="0" i="0" kern="1200" dirty="0"/>
            <a:t> được bầu ba mươi đại biểu </a:t>
          </a:r>
          <a:r>
            <a:rPr lang="vi-VN" sz="2000" b="1" i="0" kern="1200" dirty="0">
              <a:solidFill>
                <a:srgbClr val="FF0000"/>
              </a:solidFill>
            </a:rPr>
            <a:t>(30); </a:t>
          </a:r>
          <a:r>
            <a:rPr lang="vi-VN" sz="2000" b="0" i="0" kern="1200" dirty="0"/>
            <a:t>có trên tám mươi nghìn dân thì cứ thêm mười lăm nghìn dân được bầu thêm một đại biểu, nhưng tổng số không quá ba mươi lăm đại biểu </a:t>
          </a:r>
          <a:r>
            <a:rPr lang="vi-VN" sz="2000" b="1" i="0" kern="1200" dirty="0">
              <a:solidFill>
                <a:srgbClr val="FF0000"/>
              </a:solidFill>
            </a:rPr>
            <a:t>(35);</a:t>
          </a:r>
          <a:br>
            <a:rPr lang="vi-VN" sz="2000" kern="1200" dirty="0"/>
          </a:br>
          <a:endParaRPr lang="en-US" sz="1800" b="1" i="1" kern="1200" dirty="0">
            <a:solidFill>
              <a:srgbClr val="C00000"/>
            </a:solidFill>
          </a:endParaRPr>
        </a:p>
      </dsp:txBody>
      <dsp:txXfrm>
        <a:off x="778577" y="560934"/>
        <a:ext cx="8293700" cy="1121869"/>
      </dsp:txXfrm>
    </dsp:sp>
    <dsp:sp modelId="{6EA76AA9-0932-427F-9400-8AC34674678D}">
      <dsp:nvSpPr>
        <dsp:cNvPr id="0" name=""/>
        <dsp:cNvSpPr/>
      </dsp:nvSpPr>
      <dsp:spPr>
        <a:xfrm>
          <a:off x="77408" y="420700"/>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186376" y="2016223"/>
          <a:ext cx="7885901" cy="15768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000" b="0" i="0" kern="1200" dirty="0"/>
            <a:t>b) Thành phố thuộc tỉnh, thành phố thuộc thành phố trực thuộc trung ương có từ </a:t>
          </a:r>
          <a:r>
            <a:rPr lang="vi-VN" sz="2000" b="1" i="0" kern="1200" dirty="0">
              <a:solidFill>
                <a:srgbClr val="FF0000"/>
              </a:solidFill>
            </a:rPr>
            <a:t>một trăm nghìn dân trở xuống</a:t>
          </a:r>
          <a:r>
            <a:rPr lang="vi-VN" sz="2000" b="0" i="0" kern="1200" dirty="0"/>
            <a:t> được bầu ba mươi đại biểu </a:t>
          </a:r>
          <a:r>
            <a:rPr lang="vi-VN" sz="2000" b="1" i="0" kern="1200" dirty="0">
              <a:solidFill>
                <a:srgbClr val="FF0000"/>
              </a:solidFill>
            </a:rPr>
            <a:t>(30); </a:t>
          </a:r>
          <a:r>
            <a:rPr lang="vi-VN" sz="2000" b="0" i="0" kern="1200" dirty="0"/>
            <a:t>có trên một trăm nghìn dân thì cứ thêm mười lăm nghìn dân được bầu thêm một đại biểu, nhưng tổng số </a:t>
          </a:r>
          <a:r>
            <a:rPr lang="vi-VN" sz="2000" b="1" i="0" kern="1200" dirty="0">
              <a:solidFill>
                <a:srgbClr val="FF0000"/>
              </a:solidFill>
            </a:rPr>
            <a:t>không quá ba mươi lăm đại biểu (35);</a:t>
          </a:r>
          <a:br>
            <a:rPr lang="vi-VN" sz="2000" kern="1200" dirty="0"/>
          </a:br>
          <a:endParaRPr lang="en-US" sz="2000" b="1" kern="1200" dirty="0">
            <a:solidFill>
              <a:srgbClr val="FF0000"/>
            </a:solidFill>
          </a:endParaRPr>
        </a:p>
      </dsp:txBody>
      <dsp:txXfrm>
        <a:off x="1186376" y="2016223"/>
        <a:ext cx="7885901" cy="1576899"/>
      </dsp:txXfrm>
    </dsp:sp>
    <dsp:sp modelId="{DE6BD306-0FAA-44D0-9761-91E19362149D}">
      <dsp:nvSpPr>
        <dsp:cNvPr id="0" name=""/>
        <dsp:cNvSpPr/>
      </dsp:nvSpPr>
      <dsp:spPr>
        <a:xfrm>
          <a:off x="485208" y="2103504"/>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02C34A-DD8D-4DF8-99B0-916E5CB31521}">
      <dsp:nvSpPr>
        <dsp:cNvPr id="0" name=""/>
        <dsp:cNvSpPr/>
      </dsp:nvSpPr>
      <dsp:spPr>
        <a:xfrm>
          <a:off x="778577" y="3926542"/>
          <a:ext cx="8293700"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30480" rIns="30480" bIns="30480" numCol="1" spcCol="1270" anchor="ctr" anchorCtr="0">
          <a:noAutofit/>
        </a:bodyPr>
        <a:lstStyle/>
        <a:p>
          <a:pPr marL="0" lvl="0" indent="0" algn="l" defTabSz="533400">
            <a:lnSpc>
              <a:spcPct val="90000"/>
            </a:lnSpc>
            <a:spcBef>
              <a:spcPct val="0"/>
            </a:spcBef>
            <a:spcAft>
              <a:spcPct val="35000"/>
            </a:spcAft>
            <a:buNone/>
          </a:pPr>
          <a:endParaRPr lang="vi-VN" sz="1200" b="0" i="0" kern="1200" dirty="0"/>
        </a:p>
        <a:p>
          <a:pPr marL="0" lvl="0" indent="0" algn="l" defTabSz="533400">
            <a:lnSpc>
              <a:spcPct val="90000"/>
            </a:lnSpc>
            <a:spcBef>
              <a:spcPct val="0"/>
            </a:spcBef>
            <a:spcAft>
              <a:spcPct val="35000"/>
            </a:spcAft>
            <a:buNone/>
          </a:pPr>
          <a:r>
            <a:rPr lang="vi-VN" sz="1400" b="0" i="0" kern="1200" dirty="0"/>
            <a:t>c) Số lượng đại biểu Hội đồng nhân dân ở thị xã, thành phố thuộc tỉnh, thành phố thuộc thành phố trực thuộc trung ương có </a:t>
          </a:r>
          <a:r>
            <a:rPr lang="vi-VN" sz="1400" b="1" i="0" kern="1200" dirty="0">
              <a:solidFill>
                <a:srgbClr val="FF0000"/>
              </a:solidFill>
            </a:rPr>
            <a:t>từ ba mươi đơn vị hành chính cấp xã </a:t>
          </a:r>
          <a:r>
            <a:rPr lang="vi-VN" sz="1400" b="0" i="0" kern="1200" dirty="0"/>
            <a:t>trực thuộc trở lên do Ủy ban thường vụ Quốc hội quyết định theo đề nghị của Thường trực Hội đồng nhân dân cấp tỉnh, nhưng tổng số không quá bốn mươi đại biểu </a:t>
          </a:r>
          <a:r>
            <a:rPr lang="vi-VN" sz="1400" b="1" i="0" kern="1200" dirty="0">
              <a:solidFill>
                <a:srgbClr val="FF0000"/>
              </a:solidFill>
            </a:rPr>
            <a:t>(40).</a:t>
          </a:r>
          <a:br>
            <a:rPr lang="vi-VN" sz="1400" b="1" kern="1200" dirty="0">
              <a:solidFill>
                <a:srgbClr val="FF0000"/>
              </a:solidFill>
            </a:rPr>
          </a:br>
          <a:endParaRPr lang="en-US" sz="1400" b="1" kern="1200" dirty="0">
            <a:solidFill>
              <a:srgbClr val="FF0000"/>
            </a:solidFill>
          </a:endParaRPr>
        </a:p>
      </dsp:txBody>
      <dsp:txXfrm>
        <a:off x="778577" y="3926542"/>
        <a:ext cx="8293700" cy="1121869"/>
      </dsp:txXfrm>
    </dsp:sp>
    <dsp:sp modelId="{99AD8E43-E9B1-4253-AD7B-909232233EE1}">
      <dsp:nvSpPr>
        <dsp:cNvPr id="0" name=""/>
        <dsp:cNvSpPr/>
      </dsp:nvSpPr>
      <dsp:spPr>
        <a:xfrm>
          <a:off x="77408" y="3786308"/>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801351"/>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400" b="0" i="0" kern="1200" dirty="0"/>
            <a:t>a) Phường có từ </a:t>
          </a:r>
          <a:r>
            <a:rPr lang="vi-VN" sz="2400" b="0" i="0" kern="1200" dirty="0">
              <a:solidFill>
                <a:srgbClr val="FF0000"/>
              </a:solidFill>
            </a:rPr>
            <a:t>mười nghìn dân trở xuống </a:t>
          </a:r>
          <a:r>
            <a:rPr lang="vi-VN" sz="2400" b="0" i="0" kern="1200" dirty="0"/>
            <a:t>được bầu </a:t>
          </a:r>
          <a:r>
            <a:rPr lang="vi-VN" sz="2400" b="0" i="0" kern="1200" dirty="0">
              <a:solidFill>
                <a:srgbClr val="FF0000"/>
              </a:solidFill>
            </a:rPr>
            <a:t>hai mươi mốt đại biểu (21)</a:t>
          </a:r>
          <a:r>
            <a:rPr lang="vi-VN" sz="2400" b="0" i="0" kern="1200" dirty="0"/>
            <a:t>;</a:t>
          </a:r>
          <a:br>
            <a:rPr lang="vi-VN" sz="2400" kern="1200" dirty="0"/>
          </a:br>
          <a:endParaRPr lang="en-US" sz="2000" b="1" i="1" kern="1200" dirty="0">
            <a:solidFill>
              <a:srgbClr val="C00000"/>
            </a:solidFill>
          </a:endParaRPr>
        </a:p>
      </dsp:txBody>
      <dsp:txXfrm>
        <a:off x="1031138" y="801351"/>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31138" y="3240362"/>
          <a:ext cx="8088959" cy="153278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400" b="0" i="0" kern="1200" dirty="0"/>
            <a:t>b) Phường có trên mười nghìn dân thì </a:t>
          </a:r>
          <a:r>
            <a:rPr lang="vi-VN" sz="2400" b="0" i="0" kern="1200" dirty="0">
              <a:solidFill>
                <a:srgbClr val="FF0000"/>
              </a:solidFill>
            </a:rPr>
            <a:t>cứ thêm năm nghìn dân </a:t>
          </a:r>
          <a:r>
            <a:rPr lang="vi-VN" sz="2400" b="0" i="0" kern="1200" dirty="0"/>
            <a:t>được bầu thêm một đại biểu, nhưng tổng số không quá ba mươi đại biểu </a:t>
          </a:r>
          <a:r>
            <a:rPr lang="vi-VN" sz="2400" b="1" i="0" kern="1200" dirty="0">
              <a:solidFill>
                <a:srgbClr val="FF0000"/>
              </a:solidFill>
            </a:rPr>
            <a:t>(30).</a:t>
          </a:r>
          <a:br>
            <a:rPr lang="vi-VN" sz="2400" kern="1200" dirty="0"/>
          </a:br>
          <a:endParaRPr lang="en-US" sz="2400" b="1" kern="1200" dirty="0">
            <a:solidFill>
              <a:srgbClr val="FF0000"/>
            </a:solidFill>
          </a:endParaRPr>
        </a:p>
      </dsp:txBody>
      <dsp:txXfrm>
        <a:off x="1031138" y="3240362"/>
        <a:ext cx="8088959" cy="1532786"/>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801351"/>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l" defTabSz="889000">
            <a:lnSpc>
              <a:spcPct val="90000"/>
            </a:lnSpc>
            <a:spcBef>
              <a:spcPct val="0"/>
            </a:spcBef>
            <a:spcAft>
              <a:spcPct val="35000"/>
            </a:spcAft>
            <a:buNone/>
          </a:pPr>
          <a:r>
            <a:rPr lang="vi-VN" sz="2000" b="1" i="0" kern="1200" dirty="0">
              <a:solidFill>
                <a:srgbClr val="002060"/>
              </a:solidFill>
            </a:rPr>
            <a:t>c) Đối với cấp huyện</a:t>
          </a:r>
          <a:r>
            <a:rPr lang="vi-VN" sz="2000" b="0" i="0" kern="1200" dirty="0"/>
            <a:t>, số lượng đại biểu Hội đồng nhân dân hoạt động chuyên trách giữ chức vụ Chủ tịch, Phó Chủ tịch Hội đồng nhân dân </a:t>
          </a:r>
          <a:r>
            <a:rPr lang="vi-VN" sz="2000" b="1" i="0" kern="1200" dirty="0">
              <a:solidFill>
                <a:srgbClr val="002060"/>
              </a:solidFill>
            </a:rPr>
            <a:t>tối đa là 02 người</a:t>
          </a:r>
          <a:r>
            <a:rPr lang="vi-VN" sz="2000" b="0" i="0" kern="1200" dirty="0"/>
            <a:t>; số lượng đại biểu Hội đồng nhân dân hoạt động chuyên trách giữ chức vụ Trưởng ban, Phó Trưởng ban </a:t>
          </a:r>
          <a:r>
            <a:rPr lang="vi-VN" sz="2000" b="1" i="0" kern="1200" dirty="0">
              <a:solidFill>
                <a:srgbClr val="002060"/>
              </a:solidFill>
            </a:rPr>
            <a:t>ở mỗi Ban </a:t>
          </a:r>
          <a:r>
            <a:rPr lang="vi-VN" sz="2000" b="0" i="0" kern="1200" dirty="0"/>
            <a:t>của Hội đồng nhân dân </a:t>
          </a:r>
          <a:r>
            <a:rPr lang="vi-VN" sz="2000" b="1" i="0" kern="1200" dirty="0">
              <a:solidFill>
                <a:srgbClr val="002060"/>
              </a:solidFill>
            </a:rPr>
            <a:t>tối đa là 02 người</a:t>
          </a:r>
          <a:r>
            <a:rPr lang="vi-VN" sz="2000" b="0" i="0" kern="1200" dirty="0"/>
            <a:t>;</a:t>
          </a:r>
        </a:p>
        <a:p>
          <a:pPr marL="0" lvl="0" indent="0" algn="l" defTabSz="889000">
            <a:lnSpc>
              <a:spcPct val="90000"/>
            </a:lnSpc>
            <a:spcBef>
              <a:spcPct val="0"/>
            </a:spcBef>
            <a:spcAft>
              <a:spcPct val="35000"/>
            </a:spcAft>
            <a:buNone/>
          </a:pPr>
          <a:endParaRPr lang="en-US" sz="2000" b="1" i="1" kern="1200" dirty="0">
            <a:solidFill>
              <a:srgbClr val="C00000"/>
            </a:solidFill>
          </a:endParaRPr>
        </a:p>
      </dsp:txBody>
      <dsp:txXfrm>
        <a:off x="1031138" y="801351"/>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31138" y="3240362"/>
          <a:ext cx="8088959" cy="153278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400" b="1" i="0" kern="1200" dirty="0">
              <a:solidFill>
                <a:srgbClr val="002060"/>
              </a:solidFill>
            </a:rPr>
            <a:t>d) Đối với cấp xã</a:t>
          </a:r>
          <a:r>
            <a:rPr lang="vi-VN" sz="2400" b="0" i="0" kern="1200" dirty="0"/>
            <a:t>, số lượng đại biểu Hội đồng nhân dân hoạt động chuyên trách giữ chức vụ </a:t>
          </a:r>
          <a:r>
            <a:rPr lang="vi-VN" sz="2400" b="0" i="0" kern="1200" dirty="0">
              <a:solidFill>
                <a:srgbClr val="FF0000"/>
              </a:solidFill>
            </a:rPr>
            <a:t>Phó Chủ tịch Hội đồng nhân dân là 01 người</a:t>
          </a:r>
          <a:r>
            <a:rPr lang="vi-VN" sz="2400" b="0" i="0" kern="1200" dirty="0"/>
            <a:t>.</a:t>
          </a:r>
        </a:p>
        <a:p>
          <a:pPr marL="0" lvl="0" indent="0" algn="l" defTabSz="889000">
            <a:lnSpc>
              <a:spcPct val="90000"/>
            </a:lnSpc>
            <a:spcBef>
              <a:spcPct val="0"/>
            </a:spcBef>
            <a:spcAft>
              <a:spcPct val="35000"/>
            </a:spcAft>
            <a:buNone/>
          </a:pPr>
          <a:endParaRPr lang="en-US" sz="2400" b="1" kern="1200" dirty="0">
            <a:solidFill>
              <a:srgbClr val="FF0000"/>
            </a:solidFill>
          </a:endParaRPr>
        </a:p>
      </dsp:txBody>
      <dsp:txXfrm>
        <a:off x="1031138" y="3240362"/>
        <a:ext cx="8088959" cy="1532786"/>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801351"/>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400" b="0" i="0" kern="1200" dirty="0"/>
            <a:t>a) Bảo đảm </a:t>
          </a:r>
          <a:r>
            <a:rPr lang="vi-VN" sz="2400" b="1" i="0" kern="1200" dirty="0">
              <a:solidFill>
                <a:srgbClr val="FF0000"/>
              </a:solidFill>
            </a:rPr>
            <a:t>có ít nhất là 35% </a:t>
          </a:r>
          <a:r>
            <a:rPr lang="vi-VN" sz="2400" b="0" i="0" kern="1200" dirty="0"/>
            <a:t>tổng số người trong danh sách chính thức những người ứng cử đại biểu Hội đồng nhân dân </a:t>
          </a:r>
          <a:r>
            <a:rPr lang="vi-VN" sz="2400" b="1" i="0" kern="1200" dirty="0">
              <a:solidFill>
                <a:srgbClr val="FF0000"/>
              </a:solidFill>
            </a:rPr>
            <a:t>là phụ nữ</a:t>
          </a:r>
          <a:r>
            <a:rPr lang="vi-VN" sz="2400" b="0" i="0" kern="1200" dirty="0"/>
            <a:t>; phấn đấu tỷ lệ phụ nữ </a:t>
          </a:r>
          <a:r>
            <a:rPr lang="vi-VN" sz="2400" b="1" i="0" kern="1200" dirty="0">
              <a:solidFill>
                <a:srgbClr val="FF0000"/>
              </a:solidFill>
            </a:rPr>
            <a:t>trúng cử là khoảng 30%</a:t>
          </a:r>
          <a:r>
            <a:rPr lang="vi-VN" sz="2400" b="0" i="0" kern="1200" dirty="0"/>
            <a:t> tổng số đại biểu Hội đồng nhân dân;</a:t>
          </a:r>
        </a:p>
        <a:p>
          <a:pPr marL="0" lvl="0" indent="0" algn="l" defTabSz="889000">
            <a:lnSpc>
              <a:spcPct val="90000"/>
            </a:lnSpc>
            <a:spcBef>
              <a:spcPct val="0"/>
            </a:spcBef>
            <a:spcAft>
              <a:spcPct val="35000"/>
            </a:spcAft>
            <a:buNone/>
          </a:pPr>
          <a:endParaRPr lang="en-US" sz="2000" b="1" i="1" kern="1200" dirty="0">
            <a:solidFill>
              <a:srgbClr val="C00000"/>
            </a:solidFill>
          </a:endParaRPr>
        </a:p>
      </dsp:txBody>
      <dsp:txXfrm>
        <a:off x="1031138" y="801351"/>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60727" y="3024332"/>
          <a:ext cx="8088959" cy="192359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000" b="0" i="0" kern="1200" dirty="0"/>
            <a:t>b) Bảo đảm </a:t>
          </a:r>
          <a:r>
            <a:rPr lang="vi-VN" sz="2000" b="1" i="0" kern="1200" dirty="0">
              <a:solidFill>
                <a:srgbClr val="FF0000"/>
              </a:solidFill>
            </a:rPr>
            <a:t>tỷ lệ hợp lý </a:t>
          </a:r>
          <a:r>
            <a:rPr lang="vi-VN" sz="2000" b="0" i="0" kern="1200" dirty="0"/>
            <a:t>người trong danh sách chính thức những người được giới thiệu ứng cử đại biểu Hội đồng nhân dân </a:t>
          </a:r>
          <a:r>
            <a:rPr lang="vi-VN" sz="2000" b="1" i="0" kern="1200" dirty="0">
              <a:solidFill>
                <a:srgbClr val="FF0000"/>
              </a:solidFill>
            </a:rPr>
            <a:t>là người dân tộc thiểu số, phù hợp với đặc điểm, cơ cấu dân số của từng địa phương</a:t>
          </a:r>
          <a:r>
            <a:rPr lang="vi-VN" sz="2000" b="0" i="0" kern="1200" dirty="0"/>
            <a:t>. Quan tâm đến những dân tộc thiểu số trong nhiều khóa chưa có người tham gia vào hoạt động của Hội đồng nhân dân;</a:t>
          </a:r>
        </a:p>
        <a:p>
          <a:pPr marL="0" lvl="0" indent="0" algn="l" defTabSz="889000">
            <a:lnSpc>
              <a:spcPct val="90000"/>
            </a:lnSpc>
            <a:spcBef>
              <a:spcPct val="0"/>
            </a:spcBef>
            <a:spcAft>
              <a:spcPct val="35000"/>
            </a:spcAft>
            <a:buNone/>
          </a:pPr>
          <a:endParaRPr lang="en-US" sz="2400" b="1" kern="1200" dirty="0">
            <a:solidFill>
              <a:srgbClr val="FF0000"/>
            </a:solidFill>
          </a:endParaRPr>
        </a:p>
      </dsp:txBody>
      <dsp:txXfrm>
        <a:off x="1060727" y="3024332"/>
        <a:ext cx="8088959" cy="1923598"/>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801351"/>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400" b="0" i="0" kern="1200" dirty="0"/>
            <a:t>c) Phấn đấu đạt tỷ lệ người được giới thiệu ứng cử đại biểu Hội đồng nhân dân là </a:t>
          </a:r>
          <a:r>
            <a:rPr lang="vi-VN" sz="2400" b="1" i="0" kern="1200" dirty="0">
              <a:solidFill>
                <a:srgbClr val="FF0000"/>
              </a:solidFill>
            </a:rPr>
            <a:t>người ngoài Đảng không thấp hơn 10% tổng số </a:t>
          </a:r>
          <a:r>
            <a:rPr lang="vi-VN" sz="2400" b="0" i="0" kern="1200" dirty="0"/>
            <a:t>người được giới thiệu ứng cử đại biểu Hội đồng nhân dân;</a:t>
          </a:r>
        </a:p>
        <a:p>
          <a:pPr marL="0" lvl="0" indent="0" algn="l" defTabSz="889000">
            <a:lnSpc>
              <a:spcPct val="90000"/>
            </a:lnSpc>
            <a:spcBef>
              <a:spcPct val="0"/>
            </a:spcBef>
            <a:spcAft>
              <a:spcPct val="35000"/>
            </a:spcAft>
            <a:buNone/>
          </a:pPr>
          <a:endParaRPr lang="en-US" sz="2000" b="1" i="1" kern="1200" dirty="0">
            <a:solidFill>
              <a:srgbClr val="C00000"/>
            </a:solidFill>
          </a:endParaRPr>
        </a:p>
      </dsp:txBody>
      <dsp:txXfrm>
        <a:off x="1031138" y="801351"/>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60727" y="3024332"/>
          <a:ext cx="8088959" cy="192359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400" b="0" i="0" kern="1200" dirty="0"/>
            <a:t>d) Phấn đấu đạt tỷ lệ người được giới thiệu ứng cử đại biểu Hội đồng nhân dân là </a:t>
          </a:r>
          <a:r>
            <a:rPr lang="vi-VN" sz="2400" b="1" i="0" kern="1200" dirty="0">
              <a:solidFill>
                <a:srgbClr val="FF0000"/>
              </a:solidFill>
            </a:rPr>
            <a:t>đại biểu trẻ tuổi (dưới 40 tuổi) không thấp hơn 15% </a:t>
          </a:r>
          <a:r>
            <a:rPr lang="vi-VN" sz="2400" b="0" i="0" kern="1200" dirty="0"/>
            <a:t>tổng số người được giới thiệu ứng cử đại biểu Hội đồng nhân dân;</a:t>
          </a:r>
        </a:p>
        <a:p>
          <a:pPr marL="0" lvl="0" indent="0" algn="l" defTabSz="889000">
            <a:lnSpc>
              <a:spcPct val="90000"/>
            </a:lnSpc>
            <a:spcBef>
              <a:spcPct val="0"/>
            </a:spcBef>
            <a:spcAft>
              <a:spcPct val="35000"/>
            </a:spcAft>
            <a:buNone/>
          </a:pPr>
          <a:endParaRPr lang="en-US" sz="2400" b="1" kern="1200" dirty="0">
            <a:solidFill>
              <a:srgbClr val="FF0000"/>
            </a:solidFill>
          </a:endParaRPr>
        </a:p>
      </dsp:txBody>
      <dsp:txXfrm>
        <a:off x="1060727" y="3024332"/>
        <a:ext cx="8088959" cy="1923598"/>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60727" y="792088"/>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800" b="0" i="0" kern="1200" dirty="0"/>
            <a:t>d) Phấn đấu đạt tỷ lệ </a:t>
          </a:r>
          <a:r>
            <a:rPr lang="vi-VN" sz="2800" b="1" i="0" kern="1200" dirty="0">
              <a:solidFill>
                <a:srgbClr val="FF0000"/>
              </a:solidFill>
            </a:rPr>
            <a:t>từ 30% trở </a:t>
          </a:r>
          <a:r>
            <a:rPr lang="vi-VN" sz="2800" b="0" i="0" kern="1200" dirty="0"/>
            <a:t>lên đại biểu Hội đồng nhân dân nhiệm kỳ 2016-2021 </a:t>
          </a:r>
          <a:r>
            <a:rPr lang="vi-VN" sz="2800" b="0" i="0" kern="1200" dirty="0">
              <a:solidFill>
                <a:srgbClr val="FF0000"/>
              </a:solidFill>
            </a:rPr>
            <a:t>tái cử đại biểu Hội đồng nhân dân </a:t>
          </a:r>
          <a:r>
            <a:rPr lang="vi-VN" sz="2800" b="0" i="0" kern="1200" dirty="0"/>
            <a:t>nhiệm kỳ 2021 - 2026 ở từng cấp;</a:t>
          </a:r>
        </a:p>
        <a:p>
          <a:pPr marL="0" lvl="0" indent="0" algn="l" defTabSz="889000">
            <a:lnSpc>
              <a:spcPct val="90000"/>
            </a:lnSpc>
            <a:spcBef>
              <a:spcPct val="0"/>
            </a:spcBef>
            <a:spcAft>
              <a:spcPct val="35000"/>
            </a:spcAft>
            <a:buNone/>
          </a:pPr>
          <a:endParaRPr lang="en-US" sz="2000" b="1" i="1" kern="1200" dirty="0">
            <a:solidFill>
              <a:srgbClr val="C00000"/>
            </a:solidFill>
          </a:endParaRPr>
        </a:p>
      </dsp:txBody>
      <dsp:txXfrm>
        <a:off x="1060727" y="792088"/>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60727" y="3024332"/>
          <a:ext cx="8088959" cy="192359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800" b="1" i="0" kern="1200" dirty="0">
              <a:solidFill>
                <a:srgbClr val="FF0000"/>
              </a:solidFill>
            </a:rPr>
            <a:t>c) Giảm tỷ lệ </a:t>
          </a:r>
          <a:r>
            <a:rPr lang="vi-VN" sz="2800" b="0" i="0" kern="1200" dirty="0"/>
            <a:t>người được giới thiệu ứng cử đại biểu Hội đồng nhân dân công tác ở các </a:t>
          </a:r>
          <a:r>
            <a:rPr lang="vi-VN" sz="2800" b="1" i="0" kern="1200" dirty="0">
              <a:solidFill>
                <a:srgbClr val="FF0000"/>
              </a:solidFill>
            </a:rPr>
            <a:t>cơ quan quản lý nhà nước so </a:t>
          </a:r>
          <a:r>
            <a:rPr lang="vi-VN" sz="2800" b="0" i="0" kern="1200" dirty="0"/>
            <a:t>với nhiệm kỳ 2016 - 2021;</a:t>
          </a:r>
        </a:p>
        <a:p>
          <a:pPr marL="0" lvl="0" indent="0" algn="l" defTabSz="889000">
            <a:lnSpc>
              <a:spcPct val="90000"/>
            </a:lnSpc>
            <a:spcBef>
              <a:spcPct val="0"/>
            </a:spcBef>
            <a:spcAft>
              <a:spcPct val="35000"/>
            </a:spcAft>
            <a:buNone/>
          </a:pPr>
          <a:endParaRPr lang="en-US" sz="2400" b="1" kern="1200" dirty="0">
            <a:solidFill>
              <a:srgbClr val="FF0000"/>
            </a:solidFill>
          </a:endParaRPr>
        </a:p>
      </dsp:txBody>
      <dsp:txXfrm>
        <a:off x="1060727" y="3024332"/>
        <a:ext cx="8088959" cy="1923598"/>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5930484" y="-914623"/>
          <a:ext cx="7115427" cy="7115427"/>
        </a:xfrm>
        <a:prstGeom prst="blockArc">
          <a:avLst>
            <a:gd name="adj1" fmla="val 18900000"/>
            <a:gd name="adj2" fmla="val 2700000"/>
            <a:gd name="adj3" fmla="val 3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971732" y="755183"/>
          <a:ext cx="8150070" cy="151015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8686" tIns="50800" rIns="50800" bIns="50800" numCol="1" spcCol="1270" anchor="ctr" anchorCtr="0">
          <a:noAutofit/>
        </a:bodyPr>
        <a:lstStyle/>
        <a:p>
          <a:pPr marL="0" lvl="0" indent="0" algn="l" defTabSz="889000">
            <a:lnSpc>
              <a:spcPct val="90000"/>
            </a:lnSpc>
            <a:spcBef>
              <a:spcPct val="0"/>
            </a:spcBef>
            <a:spcAft>
              <a:spcPct val="35000"/>
            </a:spcAft>
            <a:buNone/>
          </a:pPr>
          <a:r>
            <a:rPr lang="vi-VN" sz="2000" b="0" i="0" kern="1200" dirty="0"/>
            <a:t>Bảo đảm để mọi công dân không phân biệt dân tộc, nam, nữ, thành phần xã hội, tín ngưỡng, tôn giáo, trình độ văn hoá, nghề nghiệp, thời hạn cư trú, (trừ những người mất trí hay những người bị tước quyền bầu cử trên cơ sở của pháp luật), đến tuổi trưởng thành </a:t>
          </a:r>
          <a:r>
            <a:rPr lang="vi-VN" sz="2000" b="1" i="0" kern="1200" dirty="0">
              <a:solidFill>
                <a:srgbClr val="FF0000"/>
              </a:solidFill>
            </a:rPr>
            <a:t>đều được trao quyền bầu cử.</a:t>
          </a:r>
          <a:endParaRPr lang="en-US" sz="2000" b="1" kern="1200" dirty="0">
            <a:solidFill>
              <a:srgbClr val="FF0000"/>
            </a:solidFill>
          </a:endParaRPr>
        </a:p>
      </dsp:txBody>
      <dsp:txXfrm>
        <a:off x="971732" y="755183"/>
        <a:ext cx="8150070" cy="1510156"/>
      </dsp:txXfrm>
    </dsp:sp>
    <dsp:sp modelId="{6EA76AA9-0932-427F-9400-8AC34674678D}">
      <dsp:nvSpPr>
        <dsp:cNvPr id="0" name=""/>
        <dsp:cNvSpPr/>
      </dsp:nvSpPr>
      <dsp:spPr>
        <a:xfrm>
          <a:off x="5685" y="505800"/>
          <a:ext cx="1887695" cy="1887695"/>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971732" y="3020840"/>
          <a:ext cx="8150070" cy="151015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8686"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b="0" i="0" kern="1200" dirty="0"/>
            <a:t> Nhà nước phải bảo đảm để cuộc bầu cử </a:t>
          </a:r>
          <a:r>
            <a:rPr lang="vi-VN" sz="2000" b="1" i="0" kern="1200" dirty="0">
              <a:solidFill>
                <a:srgbClr val="FF0000"/>
              </a:solidFill>
            </a:rPr>
            <a:t>thực sự trở thành một cuộc sinh hoạt chính trị rộng lớn</a:t>
          </a:r>
          <a:r>
            <a:rPr lang="vi-VN" sz="2000" b="0" i="0" kern="1200" dirty="0"/>
            <a:t>, tạo điều kiện thuận lợi để công dân thực hiện quyền bầu cử của mình, bảo đảm tính dân chủ, công khai và sự tham gia rộng rãi của các tầng lớp nhân dân trong bầu cử</a:t>
          </a:r>
          <a:endParaRPr lang="en-US" sz="2000" b="1" kern="1200" dirty="0"/>
        </a:p>
      </dsp:txBody>
      <dsp:txXfrm>
        <a:off x="971732" y="3020840"/>
        <a:ext cx="8150070" cy="1510156"/>
      </dsp:txXfrm>
    </dsp:sp>
    <dsp:sp modelId="{DE6BD306-0FAA-44D0-9761-91E19362149D}">
      <dsp:nvSpPr>
        <dsp:cNvPr id="0" name=""/>
        <dsp:cNvSpPr/>
      </dsp:nvSpPr>
      <dsp:spPr>
        <a:xfrm>
          <a:off x="27884" y="2832071"/>
          <a:ext cx="1887695" cy="1887695"/>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7019107" y="-1081675"/>
          <a:ext cx="8420769" cy="8420769"/>
        </a:xfrm>
        <a:prstGeom prst="blockArc">
          <a:avLst>
            <a:gd name="adj1" fmla="val 18900000"/>
            <a:gd name="adj2" fmla="val 2700000"/>
            <a:gd name="adj3" fmla="val 2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179426" y="430306"/>
          <a:ext cx="7966409" cy="26942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8923"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000" b="0" i="0" kern="1200" dirty="0"/>
            <a:t> </a:t>
          </a:r>
          <a:r>
            <a:rPr lang="vi-VN" sz="2000" b="1" i="0" kern="1200" dirty="0">
              <a:solidFill>
                <a:srgbClr val="FF0000"/>
              </a:solidFill>
            </a:rPr>
            <a:t>Chính phủ chỉ đạo các bộ, cơ quan ngang bộ, cơ quan thuộc Chính phủ, Ủy ban nhân dân các cấp </a:t>
          </a:r>
          <a:r>
            <a:rPr lang="vi-VN" sz="2000" b="0" i="0" kern="1200" dirty="0"/>
            <a:t>thực hiện công tác bầu cử theo quy định của pháp luật; tổ chức thực hiện các biện pháp bảo đảm kinh phí, hướng dẫn việc quản lý và sử dụng kinh phí tổ chức bầu cử, bảo đảm công tác thông tin, tuyên truyền, an ninh, an toàn và các điều kiện cần thiết khác phục vụ cuộc bầu cử.</a:t>
          </a:r>
        </a:p>
        <a:p>
          <a:pPr marL="0" lvl="0" indent="0" algn="l" defTabSz="889000">
            <a:lnSpc>
              <a:spcPct val="90000"/>
            </a:lnSpc>
            <a:spcBef>
              <a:spcPct val="0"/>
            </a:spcBef>
            <a:spcAft>
              <a:spcPct val="35000"/>
            </a:spcAft>
            <a:buNone/>
          </a:pPr>
          <a:endParaRPr lang="en-US" sz="2000" b="1" i="1" kern="1200" dirty="0">
            <a:solidFill>
              <a:srgbClr val="C00000"/>
            </a:solidFill>
          </a:endParaRPr>
        </a:p>
      </dsp:txBody>
      <dsp:txXfrm>
        <a:off x="1179426" y="430306"/>
        <a:ext cx="7966409" cy="2694210"/>
      </dsp:txXfrm>
    </dsp:sp>
    <dsp:sp modelId="{6EA76AA9-0932-427F-9400-8AC34674678D}">
      <dsp:nvSpPr>
        <dsp:cNvPr id="0" name=""/>
        <dsp:cNvSpPr/>
      </dsp:nvSpPr>
      <dsp:spPr>
        <a:xfrm>
          <a:off x="33007" y="670482"/>
          <a:ext cx="2234523" cy="2234523"/>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179426" y="3373746"/>
          <a:ext cx="7966409" cy="214584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8923"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b="0" i="0" kern="1200" dirty="0"/>
            <a:t> </a:t>
          </a:r>
        </a:p>
        <a:p>
          <a:pPr marL="0" lvl="0" indent="0" algn="just" defTabSz="889000">
            <a:lnSpc>
              <a:spcPct val="90000"/>
            </a:lnSpc>
            <a:spcBef>
              <a:spcPct val="0"/>
            </a:spcBef>
            <a:spcAft>
              <a:spcPct val="35000"/>
            </a:spcAft>
            <a:buNone/>
          </a:pPr>
          <a:r>
            <a:rPr lang="vi-VN" sz="2000" b="1" i="0" kern="1200" dirty="0">
              <a:solidFill>
                <a:srgbClr val="FF0000"/>
              </a:solidFill>
            </a:rPr>
            <a:t>Mặt trận Tổ quốc Việt Nam </a:t>
          </a:r>
          <a:r>
            <a:rPr lang="vi-VN" sz="2000" b="0" i="0" kern="1200" dirty="0"/>
            <a:t>tổ chức hiệp thương lựa chọn, giới thiệu người ứng cử đại biểu Quốc hội và đại biểu Hội đồng nhân dân các cấp; tham gia giám sát việc bầu cử đại biểu Quốc hội và đại biểu Hội đồng nhân dân các cấp.</a:t>
          </a:r>
        </a:p>
        <a:p>
          <a:pPr marL="0" lvl="0" indent="0" algn="l" defTabSz="889000">
            <a:lnSpc>
              <a:spcPct val="90000"/>
            </a:lnSpc>
            <a:spcBef>
              <a:spcPct val="0"/>
            </a:spcBef>
            <a:spcAft>
              <a:spcPct val="35000"/>
            </a:spcAft>
            <a:buNone/>
          </a:pPr>
          <a:endParaRPr lang="en-US" sz="2400" b="1" kern="1200" dirty="0">
            <a:solidFill>
              <a:srgbClr val="FF0000"/>
            </a:solidFill>
          </a:endParaRPr>
        </a:p>
      </dsp:txBody>
      <dsp:txXfrm>
        <a:off x="1179426" y="3373746"/>
        <a:ext cx="7966409" cy="2145840"/>
      </dsp:txXfrm>
    </dsp:sp>
    <dsp:sp modelId="{DE6BD306-0FAA-44D0-9761-91E19362149D}">
      <dsp:nvSpPr>
        <dsp:cNvPr id="0" name=""/>
        <dsp:cNvSpPr/>
      </dsp:nvSpPr>
      <dsp:spPr>
        <a:xfrm>
          <a:off x="33007" y="3352411"/>
          <a:ext cx="2234523" cy="2234523"/>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7019107" y="-1081675"/>
          <a:ext cx="8420769" cy="8420769"/>
        </a:xfrm>
        <a:prstGeom prst="blockArc">
          <a:avLst>
            <a:gd name="adj1" fmla="val 18900000"/>
            <a:gd name="adj2" fmla="val 2700000"/>
            <a:gd name="adj3" fmla="val 2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179426" y="430306"/>
          <a:ext cx="7966409" cy="26942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8923"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000" b="0" i="0" kern="1200" dirty="0"/>
            <a:t> </a:t>
          </a:r>
          <a:r>
            <a:rPr lang="vi-VN" sz="2000" b="1" i="0" kern="1200" dirty="0">
              <a:solidFill>
                <a:srgbClr val="FF0000"/>
              </a:solidFill>
            </a:rPr>
            <a:t>Chính phủ chỉ đạo các bộ, cơ quan ngang bộ, cơ quan thuộc Chính phủ, Ủy ban nhân dân các cấp </a:t>
          </a:r>
          <a:r>
            <a:rPr lang="vi-VN" sz="2000" b="0" i="0" kern="1200" dirty="0"/>
            <a:t>thực hiện công tác bầu cử theo quy định của pháp luật; tổ chức thực hiện các biện pháp bảo đảm kinh phí, hướng dẫn việc quản lý và sử dụng kinh phí tổ chức bầu cử, bảo đảm công tác thông tin, tuyên truyền, an ninh, an toàn và các điều kiện cần thiết khác phục vụ cuộc bầu cử.</a:t>
          </a:r>
        </a:p>
        <a:p>
          <a:pPr marL="0" lvl="0" indent="0" algn="l" defTabSz="889000">
            <a:lnSpc>
              <a:spcPct val="90000"/>
            </a:lnSpc>
            <a:spcBef>
              <a:spcPct val="0"/>
            </a:spcBef>
            <a:spcAft>
              <a:spcPct val="35000"/>
            </a:spcAft>
            <a:buNone/>
          </a:pPr>
          <a:endParaRPr lang="en-US" sz="2000" b="1" i="1" kern="1200" dirty="0">
            <a:solidFill>
              <a:srgbClr val="C00000"/>
            </a:solidFill>
          </a:endParaRPr>
        </a:p>
      </dsp:txBody>
      <dsp:txXfrm>
        <a:off x="1179426" y="430306"/>
        <a:ext cx="7966409" cy="2694210"/>
      </dsp:txXfrm>
    </dsp:sp>
    <dsp:sp modelId="{6EA76AA9-0932-427F-9400-8AC34674678D}">
      <dsp:nvSpPr>
        <dsp:cNvPr id="0" name=""/>
        <dsp:cNvSpPr/>
      </dsp:nvSpPr>
      <dsp:spPr>
        <a:xfrm>
          <a:off x="33007" y="670482"/>
          <a:ext cx="2234523" cy="2234523"/>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179426" y="3373746"/>
          <a:ext cx="7966409" cy="214584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8923"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b="0" i="0" kern="1200" dirty="0"/>
            <a:t> </a:t>
          </a:r>
        </a:p>
        <a:p>
          <a:pPr marL="0" lvl="0" indent="0" algn="just" defTabSz="889000">
            <a:lnSpc>
              <a:spcPct val="90000"/>
            </a:lnSpc>
            <a:spcBef>
              <a:spcPct val="0"/>
            </a:spcBef>
            <a:spcAft>
              <a:spcPct val="35000"/>
            </a:spcAft>
            <a:buNone/>
          </a:pPr>
          <a:r>
            <a:rPr lang="vi-VN" sz="2000" b="1" i="0" kern="1200" dirty="0">
              <a:solidFill>
                <a:srgbClr val="FF0000"/>
              </a:solidFill>
            </a:rPr>
            <a:t>Mặt trận Tổ quốc Việt Nam </a:t>
          </a:r>
          <a:r>
            <a:rPr lang="vi-VN" sz="2000" b="0" i="0" kern="1200" dirty="0"/>
            <a:t>tổ chức hiệp thương lựa chọn, giới thiệu người ứng cử đại biểu Quốc hội và đại biểu Hội đồng nhân dân các cấp; tham gia giám sát việc bầu cử đại biểu Quốc hội và đại biểu Hội đồng nhân dân các cấp.</a:t>
          </a:r>
        </a:p>
        <a:p>
          <a:pPr marL="0" lvl="0" indent="0" algn="l" defTabSz="889000">
            <a:lnSpc>
              <a:spcPct val="90000"/>
            </a:lnSpc>
            <a:spcBef>
              <a:spcPct val="0"/>
            </a:spcBef>
            <a:spcAft>
              <a:spcPct val="35000"/>
            </a:spcAft>
            <a:buNone/>
          </a:pPr>
          <a:endParaRPr lang="en-US" sz="2400" b="1" kern="1200" dirty="0">
            <a:solidFill>
              <a:srgbClr val="FF0000"/>
            </a:solidFill>
          </a:endParaRPr>
        </a:p>
      </dsp:txBody>
      <dsp:txXfrm>
        <a:off x="1179426" y="3373746"/>
        <a:ext cx="7966409" cy="2145840"/>
      </dsp:txXfrm>
    </dsp:sp>
    <dsp:sp modelId="{DE6BD306-0FAA-44D0-9761-91E19362149D}">
      <dsp:nvSpPr>
        <dsp:cNvPr id="0" name=""/>
        <dsp:cNvSpPr/>
      </dsp:nvSpPr>
      <dsp:spPr>
        <a:xfrm>
          <a:off x="33007" y="3352411"/>
          <a:ext cx="2234523" cy="2234523"/>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7019107" y="-1081675"/>
          <a:ext cx="8420769" cy="8420769"/>
        </a:xfrm>
        <a:prstGeom prst="blockArc">
          <a:avLst>
            <a:gd name="adj1" fmla="val 18900000"/>
            <a:gd name="adj2" fmla="val 2700000"/>
            <a:gd name="adj3" fmla="val 2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183250" y="401490"/>
          <a:ext cx="7966409" cy="26942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8923" tIns="45720" rIns="45720" bIns="45720" numCol="1" spcCol="1270" anchor="ctr" anchorCtr="0">
          <a:noAutofit/>
        </a:bodyPr>
        <a:lstStyle/>
        <a:p>
          <a:pPr marL="0" lvl="0" indent="0" algn="just" defTabSz="800100">
            <a:lnSpc>
              <a:spcPct val="90000"/>
            </a:lnSpc>
            <a:spcBef>
              <a:spcPct val="0"/>
            </a:spcBef>
            <a:spcAft>
              <a:spcPct val="35000"/>
            </a:spcAft>
            <a:buNone/>
          </a:pPr>
          <a:r>
            <a:rPr lang="vi-VN" sz="1800" b="1" i="0" kern="1200" dirty="0">
              <a:solidFill>
                <a:srgbClr val="FF0000"/>
              </a:solidFill>
            </a:rPr>
            <a:t>Ủy ban bầu cử ở tỉnh, thành phố trực thuộc trung ương </a:t>
          </a:r>
          <a:r>
            <a:rPr lang="vi-VN" sz="1800" b="0" i="0" kern="1200" dirty="0"/>
            <a:t>tổ chức bầu cử đại biểu Quốc hội tại địa phương; </a:t>
          </a:r>
          <a:r>
            <a:rPr lang="vi-VN" sz="1800" b="1" i="0" kern="1200" dirty="0">
              <a:solidFill>
                <a:srgbClr val="FF0000"/>
              </a:solidFill>
            </a:rPr>
            <a:t>Ủy ban bầu cử ở tỉnh, thành phố trực thuộc trung ương, Ủy ban bầu cử ở huyện, quận, thị xã, thành phố thuộc tỉnh, thành phố thuộc thành phố trực thuộc trung ương, Ủy ban bầu cử ở xã, phường, thị trấn tổ chức bầu cử</a:t>
          </a:r>
          <a:r>
            <a:rPr lang="vi-VN" sz="1800" b="0" i="0" kern="1200" dirty="0"/>
            <a:t> đại biểu Hội đồng nhân dân cấp tỉnh, đại biểu Hội đồng nhân dân cấp huyện, đại biểu Hội đồng nhân dân cấp xã tương ứng; các Ban bầu cử, Tổ bầu cử thực hiện công tác bầu cử đại biểu Quốc hội, đại biểu Hội đồng nhân dân các cấp theo quy định của Luật này.</a:t>
          </a:r>
          <a:endParaRPr lang="en-US" sz="1800" b="1" i="1" kern="1200" dirty="0">
            <a:solidFill>
              <a:srgbClr val="C00000"/>
            </a:solidFill>
          </a:endParaRPr>
        </a:p>
      </dsp:txBody>
      <dsp:txXfrm>
        <a:off x="1183250" y="401490"/>
        <a:ext cx="7966409" cy="2694210"/>
      </dsp:txXfrm>
    </dsp:sp>
    <dsp:sp modelId="{6EA76AA9-0932-427F-9400-8AC34674678D}">
      <dsp:nvSpPr>
        <dsp:cNvPr id="0" name=""/>
        <dsp:cNvSpPr/>
      </dsp:nvSpPr>
      <dsp:spPr>
        <a:xfrm>
          <a:off x="33007" y="670482"/>
          <a:ext cx="2234523" cy="2234523"/>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179426" y="3373746"/>
          <a:ext cx="7966409" cy="214584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8923"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b="0" i="0" kern="1200" dirty="0"/>
            <a:t> </a:t>
          </a:r>
        </a:p>
        <a:p>
          <a:pPr marL="0" lvl="0" indent="0" algn="just" defTabSz="889000">
            <a:lnSpc>
              <a:spcPct val="90000"/>
            </a:lnSpc>
            <a:spcBef>
              <a:spcPct val="0"/>
            </a:spcBef>
            <a:spcAft>
              <a:spcPct val="35000"/>
            </a:spcAft>
            <a:buNone/>
          </a:pPr>
          <a:r>
            <a:rPr lang="vi-VN" sz="2000" b="0" i="0" kern="1200" dirty="0"/>
            <a:t> </a:t>
          </a:r>
          <a:r>
            <a:rPr lang="vi-VN" sz="2000" b="1" i="0" kern="1200" dirty="0">
              <a:solidFill>
                <a:srgbClr val="FF0000"/>
              </a:solidFill>
            </a:rPr>
            <a:t>Thường trực Hội đồng nhân dân </a:t>
          </a:r>
          <a:r>
            <a:rPr lang="vi-VN" sz="2000" b="0" i="0" kern="1200" dirty="0"/>
            <a:t>dự kiến cơ cấu, thành phần, số lượng đại biểu Hội đồng nhân dân của cấp mình; Thường trực Hội đồng nhân dân, Ủy ban nhân dân các cấp trong phạm vi nhiệm vụ, quyền hạn của mình có trách nhiệm giám sát, kiểm tra và thực hiện công tác bầu cử theo quy định của Luật này và các văn bản quy phạm pháp luật khác có liên quan.</a:t>
          </a:r>
        </a:p>
        <a:p>
          <a:pPr marL="0" lvl="0" indent="0" algn="l" defTabSz="889000">
            <a:lnSpc>
              <a:spcPct val="90000"/>
            </a:lnSpc>
            <a:spcBef>
              <a:spcPct val="0"/>
            </a:spcBef>
            <a:spcAft>
              <a:spcPct val="35000"/>
            </a:spcAft>
            <a:buNone/>
          </a:pPr>
          <a:endParaRPr lang="en-US" sz="2400" b="1" kern="1200" dirty="0">
            <a:solidFill>
              <a:srgbClr val="FF0000"/>
            </a:solidFill>
          </a:endParaRPr>
        </a:p>
      </dsp:txBody>
      <dsp:txXfrm>
        <a:off x="1179426" y="3373746"/>
        <a:ext cx="7966409" cy="2145840"/>
      </dsp:txXfrm>
    </dsp:sp>
    <dsp:sp modelId="{DE6BD306-0FAA-44D0-9761-91E19362149D}">
      <dsp:nvSpPr>
        <dsp:cNvPr id="0" name=""/>
        <dsp:cNvSpPr/>
      </dsp:nvSpPr>
      <dsp:spPr>
        <a:xfrm>
          <a:off x="33007" y="3352411"/>
          <a:ext cx="2234523" cy="2234523"/>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5332332" y="-822834"/>
          <a:ext cx="6398197" cy="6398197"/>
        </a:xfrm>
        <a:prstGeom prst="blockArc">
          <a:avLst>
            <a:gd name="adj1" fmla="val 18900000"/>
            <a:gd name="adj2" fmla="val 2700000"/>
            <a:gd name="adj3" fmla="val 33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873633" y="483348"/>
          <a:ext cx="8222701" cy="174889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676"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b="0" i="0" kern="1200" dirty="0"/>
            <a:t>Căn cứ tình hình thực tế tại địa phương và khả năng cân đối ngân sách địa phương, </a:t>
          </a:r>
          <a:r>
            <a:rPr lang="vi-VN" sz="2000" b="1" i="0" kern="1200" dirty="0">
              <a:solidFill>
                <a:srgbClr val="FF0000"/>
              </a:solidFill>
            </a:rPr>
            <a:t>Chủ tịch Uỷ ban bầu cử cấp tỉnh, thành phố trực thuộc Trung ương thống nhất với Chủ tịch Uỷ ban nhân dân cùng cấp </a:t>
          </a:r>
          <a:r>
            <a:rPr lang="vi-VN" sz="2000" b="0" i="0" kern="1200" dirty="0"/>
            <a:t>trình Hội đồng nhân dân cấp tỉnh, thành phố </a:t>
          </a:r>
          <a:r>
            <a:rPr lang="vi-VN" sz="2000" b="0" i="0" kern="1200" dirty="0">
              <a:solidFill>
                <a:srgbClr val="FF0000"/>
              </a:solidFill>
            </a:rPr>
            <a:t>quyết định về mức chi, thời gian được hưởng hỗ trợ cụ thể tại địa phương</a:t>
          </a:r>
          <a:r>
            <a:rPr lang="vi-VN" sz="2000" b="0" i="0" kern="1200" dirty="0"/>
            <a:t>.</a:t>
          </a:r>
          <a:endParaRPr lang="vi-VN" sz="2000" kern="1200" dirty="0"/>
        </a:p>
      </dsp:txBody>
      <dsp:txXfrm>
        <a:off x="873633" y="483348"/>
        <a:ext cx="8222701" cy="1748896"/>
      </dsp:txXfrm>
    </dsp:sp>
    <dsp:sp modelId="{DA2203F8-6210-4510-AF95-4E154666DBE7}">
      <dsp:nvSpPr>
        <dsp:cNvPr id="0" name=""/>
        <dsp:cNvSpPr/>
      </dsp:nvSpPr>
      <dsp:spPr>
        <a:xfrm>
          <a:off x="25069" y="509233"/>
          <a:ext cx="1697127" cy="169712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873633" y="2540987"/>
          <a:ext cx="8222701" cy="17074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676" tIns="40640" rIns="40640" bIns="40640" numCol="1" spcCol="1270" anchor="ctr" anchorCtr="0">
          <a:noAutofit/>
        </a:bodyPr>
        <a:lstStyle/>
        <a:p>
          <a:pPr marL="0" lvl="0" indent="0" algn="just" defTabSz="711200">
            <a:lnSpc>
              <a:spcPct val="90000"/>
            </a:lnSpc>
            <a:spcBef>
              <a:spcPct val="0"/>
            </a:spcBef>
            <a:spcAft>
              <a:spcPct val="35000"/>
            </a:spcAft>
            <a:buNone/>
          </a:pPr>
          <a:r>
            <a:rPr lang="vi-VN" sz="1600" b="0" i="0" kern="1200" dirty="0"/>
            <a:t>Đối với các nhiệm vụ chi có tính đặc thù ở địa phương ngoài các chế độ, tiêu chuẩn, định mức chi tiêu đã quy định: Căn cứ mức kinh phí phục vụ cho công tác bầu cử do ngân sách Trung ương đảm bảo theo thông báo và quy định tại Thông tư này, căn cứ tình hình thực tế tại địa phương và khả năng cân đối ngân sách địa phương, </a:t>
          </a:r>
          <a:r>
            <a:rPr lang="vi-VN" sz="1600" b="1" i="0" kern="1200" dirty="0">
              <a:solidFill>
                <a:srgbClr val="FF0000"/>
              </a:solidFill>
            </a:rPr>
            <a:t>Chủ tịch Uỷ ban bầu cử cấp tỉnh, thành phố trực thuộc Trung ương thống nhất với Chủ tịch Uỷ ban nhân dân cùng cấp trình Hội đồng nhân dân cấp tỉnh, thành phố quyết định về mức chi cụ thể tại địa phương.</a:t>
          </a:r>
          <a:endParaRPr lang="vi-VN" sz="1600" b="1" kern="1200" dirty="0">
            <a:solidFill>
              <a:srgbClr val="FF0000"/>
            </a:solidFill>
          </a:endParaRPr>
        </a:p>
      </dsp:txBody>
      <dsp:txXfrm>
        <a:off x="873633" y="2540987"/>
        <a:ext cx="8222701" cy="1707487"/>
      </dsp:txXfrm>
    </dsp:sp>
    <dsp:sp modelId="{3D62B5B3-223C-454B-A488-063B6E1A4E25}">
      <dsp:nvSpPr>
        <dsp:cNvPr id="0" name=""/>
        <dsp:cNvSpPr/>
      </dsp:nvSpPr>
      <dsp:spPr>
        <a:xfrm>
          <a:off x="25069" y="2546166"/>
          <a:ext cx="1697127" cy="169712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4550426" y="-697732"/>
          <a:ext cx="5420655" cy="5420655"/>
        </a:xfrm>
        <a:prstGeom prst="blockArc">
          <a:avLst>
            <a:gd name="adj1" fmla="val 18900000"/>
            <a:gd name="adj2" fmla="val 2700000"/>
            <a:gd name="adj3" fmla="val 3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455820" y="220246"/>
          <a:ext cx="8611010" cy="79765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518"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solidFill>
                <a:srgbClr val="FF0000"/>
              </a:solidFill>
            </a:rPr>
            <a:t>- Các cơ quan Đảng </a:t>
          </a:r>
          <a:r>
            <a:rPr lang="vi-VN" sz="2000" b="0" i="0" kern="1200" dirty="0"/>
            <a:t>: 10 đại biểu (2,0%).</a:t>
          </a:r>
        </a:p>
        <a:p>
          <a:pPr marL="0" lvl="0" indent="0" algn="just" defTabSz="889000">
            <a:lnSpc>
              <a:spcPct val="90000"/>
            </a:lnSpc>
            <a:spcBef>
              <a:spcPct val="0"/>
            </a:spcBef>
            <a:spcAft>
              <a:spcPct val="35000"/>
            </a:spcAft>
            <a:buNone/>
          </a:pPr>
          <a:endParaRPr lang="vi-VN" sz="2000" kern="1200" dirty="0"/>
        </a:p>
      </dsp:txBody>
      <dsp:txXfrm>
        <a:off x="455820" y="220246"/>
        <a:ext cx="8611010" cy="797655"/>
      </dsp:txXfrm>
    </dsp:sp>
    <dsp:sp modelId="{DA2203F8-6210-4510-AF95-4E154666DBE7}">
      <dsp:nvSpPr>
        <dsp:cNvPr id="0" name=""/>
        <dsp:cNvSpPr/>
      </dsp:nvSpPr>
      <dsp:spPr>
        <a:xfrm>
          <a:off x="68798" y="232052"/>
          <a:ext cx="774044" cy="77404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810842" y="1158703"/>
          <a:ext cx="8255989" cy="7787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518"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2000" b="0" i="0" kern="1200" dirty="0">
              <a:solidFill>
                <a:srgbClr val="FF0000"/>
              </a:solidFill>
            </a:rPr>
            <a:t>- Cơ quan Chủ tịch nước </a:t>
          </a:r>
          <a:r>
            <a:rPr lang="vi-VN" sz="2000" b="0" i="0" kern="1200" dirty="0"/>
            <a:t>: 03 đại biểu (0,6%).</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810842" y="1158703"/>
        <a:ext cx="8255989" cy="778768"/>
      </dsp:txXfrm>
    </dsp:sp>
    <dsp:sp modelId="{3D62B5B3-223C-454B-A488-063B6E1A4E25}">
      <dsp:nvSpPr>
        <dsp:cNvPr id="0" name=""/>
        <dsp:cNvSpPr/>
      </dsp:nvSpPr>
      <dsp:spPr>
        <a:xfrm>
          <a:off x="423820" y="1161066"/>
          <a:ext cx="774044" cy="77404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D91572-90E9-4548-A620-D953C915C2DD}">
      <dsp:nvSpPr>
        <dsp:cNvPr id="0" name=""/>
        <dsp:cNvSpPr/>
      </dsp:nvSpPr>
      <dsp:spPr>
        <a:xfrm>
          <a:off x="810842" y="2087717"/>
          <a:ext cx="8255989" cy="7787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518" tIns="40640" rIns="40640" bIns="40640" numCol="1" spcCol="1270" anchor="ctr" anchorCtr="0">
          <a:noAutofit/>
        </a:bodyPr>
        <a:lstStyle/>
        <a:p>
          <a:pPr marL="0" lvl="0" indent="0" algn="l" defTabSz="711200">
            <a:lnSpc>
              <a:spcPct val="90000"/>
            </a:lnSpc>
            <a:spcBef>
              <a:spcPct val="0"/>
            </a:spcBef>
            <a:spcAft>
              <a:spcPct val="35000"/>
            </a:spcAft>
            <a:buNone/>
          </a:pPr>
          <a:endParaRPr lang="vi-VN" sz="1600" b="0" i="0" kern="1200" dirty="0"/>
        </a:p>
        <a:p>
          <a:pPr marL="0" lvl="0" indent="0" algn="l" defTabSz="711200">
            <a:lnSpc>
              <a:spcPct val="90000"/>
            </a:lnSpc>
            <a:spcBef>
              <a:spcPct val="0"/>
            </a:spcBef>
            <a:spcAft>
              <a:spcPct val="35000"/>
            </a:spcAft>
            <a:buNone/>
          </a:pPr>
          <a:r>
            <a:rPr lang="vi-VN" sz="1600" b="0" i="0" kern="1200" dirty="0">
              <a:solidFill>
                <a:srgbClr val="FF0000"/>
              </a:solidFill>
            </a:rPr>
            <a:t>- Các cơ quan của Quốc hội, cơ quan thuộc Ủy ban Thường vụ Quốc hội, Văn phòng Quốc hội </a:t>
          </a:r>
          <a:r>
            <a:rPr lang="vi-VN" sz="1600" b="0" i="0" kern="1200" dirty="0"/>
            <a:t>(đại biểu Quốc hội chuyên trách ở trung ương): 133 đại biểu (26,6%).</a:t>
          </a:r>
        </a:p>
        <a:p>
          <a:pPr marL="0" lvl="0" indent="0" algn="l" defTabSz="711200">
            <a:lnSpc>
              <a:spcPct val="90000"/>
            </a:lnSpc>
            <a:spcBef>
              <a:spcPct val="0"/>
            </a:spcBef>
            <a:spcAft>
              <a:spcPct val="35000"/>
            </a:spcAft>
            <a:buNone/>
          </a:pPr>
          <a:endParaRPr lang="vi-VN" sz="1600" b="1" kern="1200" dirty="0">
            <a:solidFill>
              <a:srgbClr val="FF0000"/>
            </a:solidFill>
          </a:endParaRPr>
        </a:p>
      </dsp:txBody>
      <dsp:txXfrm>
        <a:off x="810842" y="2087717"/>
        <a:ext cx="8255989" cy="778768"/>
      </dsp:txXfrm>
    </dsp:sp>
    <dsp:sp modelId="{BB348AA9-61E4-43D8-A1A6-2AE032A6141B}">
      <dsp:nvSpPr>
        <dsp:cNvPr id="0" name=""/>
        <dsp:cNvSpPr/>
      </dsp:nvSpPr>
      <dsp:spPr>
        <a:xfrm>
          <a:off x="423820" y="2090079"/>
          <a:ext cx="774044" cy="774044"/>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00BD4E-DA00-40E4-A420-8D4232B33235}">
      <dsp:nvSpPr>
        <dsp:cNvPr id="0" name=""/>
        <dsp:cNvSpPr/>
      </dsp:nvSpPr>
      <dsp:spPr>
        <a:xfrm>
          <a:off x="455820" y="3016731"/>
          <a:ext cx="8611010" cy="7787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518" tIns="45720" rIns="45720" bIns="45720" numCol="1" spcCol="1270" anchor="ctr" anchorCtr="0">
          <a:noAutofit/>
        </a:bodyPr>
        <a:lstStyle/>
        <a:p>
          <a:pPr marL="0" lvl="0" indent="0" algn="l" defTabSz="800100">
            <a:lnSpc>
              <a:spcPct val="90000"/>
            </a:lnSpc>
            <a:spcBef>
              <a:spcPct val="0"/>
            </a:spcBef>
            <a:spcAft>
              <a:spcPct val="35000"/>
            </a:spcAft>
            <a:buNone/>
          </a:pPr>
          <a:endParaRPr lang="vi-VN" sz="1800" b="0" i="0" kern="1200" dirty="0"/>
        </a:p>
        <a:p>
          <a:pPr marL="0" lvl="0" indent="0" algn="l" defTabSz="800100">
            <a:lnSpc>
              <a:spcPct val="90000"/>
            </a:lnSpc>
            <a:spcBef>
              <a:spcPct val="0"/>
            </a:spcBef>
            <a:spcAft>
              <a:spcPct val="35000"/>
            </a:spcAft>
            <a:buNone/>
          </a:pPr>
          <a:r>
            <a:rPr lang="vi-VN" sz="1800" b="0" i="0" kern="1200" dirty="0">
              <a:solidFill>
                <a:srgbClr val="FF0000"/>
              </a:solidFill>
            </a:rPr>
            <a:t>- Chính phủ, cơ quan thuộc Chính phủ </a:t>
          </a:r>
          <a:r>
            <a:rPr lang="vi-VN" sz="1800" b="0" i="0" kern="1200" dirty="0"/>
            <a:t>(bao gồm cả Bộ trưởng Bộ Quốc phòng và Bộ trưởng Bộ Công an): 15 đại biểu (3,0%).</a:t>
          </a:r>
        </a:p>
        <a:p>
          <a:pPr marL="0" lvl="0" indent="0" algn="l" defTabSz="800100">
            <a:lnSpc>
              <a:spcPct val="90000"/>
            </a:lnSpc>
            <a:spcBef>
              <a:spcPct val="0"/>
            </a:spcBef>
            <a:spcAft>
              <a:spcPct val="35000"/>
            </a:spcAft>
            <a:buNone/>
          </a:pPr>
          <a:endParaRPr lang="vi-VN" sz="1800" b="1" kern="1200" dirty="0">
            <a:solidFill>
              <a:srgbClr val="FF0000"/>
            </a:solidFill>
          </a:endParaRPr>
        </a:p>
      </dsp:txBody>
      <dsp:txXfrm>
        <a:off x="455820" y="3016731"/>
        <a:ext cx="8611010" cy="778768"/>
      </dsp:txXfrm>
    </dsp:sp>
    <dsp:sp modelId="{E53AFF7E-11B4-4964-A04F-4783DF20C113}">
      <dsp:nvSpPr>
        <dsp:cNvPr id="0" name=""/>
        <dsp:cNvSpPr/>
      </dsp:nvSpPr>
      <dsp:spPr>
        <a:xfrm>
          <a:off x="68798" y="3019093"/>
          <a:ext cx="774044" cy="774044"/>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4554922" y="-698416"/>
          <a:ext cx="5425996" cy="5425996"/>
        </a:xfrm>
        <a:prstGeom prst="blockArc">
          <a:avLst>
            <a:gd name="adj1" fmla="val 18900000"/>
            <a:gd name="adj2" fmla="val 2700000"/>
            <a:gd name="adj3" fmla="val 3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381319" y="179161"/>
          <a:ext cx="8685449" cy="6489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9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1800" b="1" i="0" kern="1200" dirty="0">
              <a:solidFill>
                <a:srgbClr val="FF0000"/>
              </a:solidFill>
            </a:rPr>
            <a:t>- Lực lượng vũ trang</a:t>
          </a:r>
          <a:r>
            <a:rPr lang="vi-VN" sz="1800" b="0" i="0" kern="1200" dirty="0"/>
            <a:t>:  </a:t>
          </a:r>
          <a:r>
            <a:rPr lang="vi-VN" sz="1800" b="1" i="0" kern="1200" dirty="0">
              <a:solidFill>
                <a:srgbClr val="0070C0"/>
              </a:solidFill>
            </a:rPr>
            <a:t>Quân đội </a:t>
          </a:r>
          <a:r>
            <a:rPr lang="vi-VN" sz="1800" b="0" i="0" kern="1200" dirty="0"/>
            <a:t>(cơ quan Bộ, các quân khu, quân chủng và lĩnh vực trọng yếu): </a:t>
          </a:r>
          <a:r>
            <a:rPr lang="vi-VN" sz="1800" b="0" i="0" kern="1200" dirty="0">
              <a:solidFill>
                <a:srgbClr val="FF0000"/>
              </a:solidFill>
            </a:rPr>
            <a:t>12 đại biểu </a:t>
          </a:r>
          <a:r>
            <a:rPr lang="vi-VN" sz="1800" b="0" i="0" kern="1200" dirty="0"/>
            <a:t>(2,4%);  </a:t>
          </a:r>
          <a:r>
            <a:rPr lang="de-DE" sz="1800" b="0" i="0" kern="1200" dirty="0"/>
            <a:t> </a:t>
          </a:r>
          <a:r>
            <a:rPr lang="de-DE" sz="1800" b="1" i="0" kern="1200" dirty="0">
              <a:solidFill>
                <a:srgbClr val="FF0000"/>
              </a:solidFill>
            </a:rPr>
            <a:t>Công an</a:t>
          </a:r>
          <a:r>
            <a:rPr lang="de-DE" sz="1800" b="0" i="0" kern="1200" dirty="0"/>
            <a:t>: 02 đại biểu (0,4%).</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381319" y="179161"/>
        <a:ext cx="8685449" cy="648968"/>
      </dsp:txXfrm>
    </dsp:sp>
    <dsp:sp modelId="{DA2203F8-6210-4510-AF95-4E154666DBE7}">
      <dsp:nvSpPr>
        <dsp:cNvPr id="0" name=""/>
        <dsp:cNvSpPr/>
      </dsp:nvSpPr>
      <dsp:spPr>
        <a:xfrm>
          <a:off x="66440" y="188766"/>
          <a:ext cx="629758" cy="629758"/>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742332" y="942312"/>
          <a:ext cx="8324436" cy="63360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97"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1800" b="0" i="0" kern="1200" dirty="0">
              <a:solidFill>
                <a:srgbClr val="FF0000"/>
              </a:solidFill>
            </a:rPr>
            <a:t>- Tòa án nhân dân tối cao </a:t>
          </a:r>
          <a:r>
            <a:rPr lang="vi-VN" sz="1800" b="0" i="0" kern="1200" dirty="0"/>
            <a:t>: 01 đại biểu (0,2%).</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742332" y="942312"/>
        <a:ext cx="8324436" cy="633602"/>
      </dsp:txXfrm>
    </dsp:sp>
    <dsp:sp modelId="{3D62B5B3-223C-454B-A488-063B6E1A4E25}">
      <dsp:nvSpPr>
        <dsp:cNvPr id="0" name=""/>
        <dsp:cNvSpPr/>
      </dsp:nvSpPr>
      <dsp:spPr>
        <a:xfrm>
          <a:off x="427453" y="944234"/>
          <a:ext cx="629758" cy="629758"/>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D91572-90E9-4548-A620-D953C915C2DD}">
      <dsp:nvSpPr>
        <dsp:cNvPr id="0" name=""/>
        <dsp:cNvSpPr/>
      </dsp:nvSpPr>
      <dsp:spPr>
        <a:xfrm>
          <a:off x="907754" y="1608274"/>
          <a:ext cx="8213634" cy="63360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97" tIns="40640" rIns="40640" bIns="40640" numCol="1" spcCol="1270" anchor="ctr" anchorCtr="0">
          <a:noAutofit/>
        </a:bodyPr>
        <a:lstStyle/>
        <a:p>
          <a:pPr marL="0" lvl="0" indent="0" algn="l" defTabSz="711200">
            <a:lnSpc>
              <a:spcPct val="90000"/>
            </a:lnSpc>
            <a:spcBef>
              <a:spcPct val="0"/>
            </a:spcBef>
            <a:spcAft>
              <a:spcPct val="35000"/>
            </a:spcAft>
            <a:buNone/>
          </a:pPr>
          <a:endParaRPr lang="vi-VN" sz="1600" b="0" i="0" kern="1200" dirty="0"/>
        </a:p>
        <a:p>
          <a:pPr marL="0" lvl="0" indent="0" algn="l" defTabSz="711200">
            <a:lnSpc>
              <a:spcPct val="90000"/>
            </a:lnSpc>
            <a:spcBef>
              <a:spcPct val="0"/>
            </a:spcBef>
            <a:spcAft>
              <a:spcPct val="35000"/>
            </a:spcAft>
            <a:buNone/>
          </a:pPr>
          <a:r>
            <a:rPr lang="vi-VN" sz="1800" b="0" i="0" kern="1200" dirty="0">
              <a:solidFill>
                <a:srgbClr val="FF0000"/>
              </a:solidFill>
            </a:rPr>
            <a:t>- Viện kiểm sát nhân dân tối cao: </a:t>
          </a:r>
          <a:r>
            <a:rPr lang="vi-VN" sz="1800" b="0" i="0" kern="1200" dirty="0"/>
            <a:t>01 đại biểu (0,2%).</a:t>
          </a:r>
        </a:p>
        <a:p>
          <a:pPr marL="0" lvl="0" indent="0" algn="l" defTabSz="711200">
            <a:lnSpc>
              <a:spcPct val="90000"/>
            </a:lnSpc>
            <a:spcBef>
              <a:spcPct val="0"/>
            </a:spcBef>
            <a:spcAft>
              <a:spcPct val="35000"/>
            </a:spcAft>
            <a:buNone/>
          </a:pPr>
          <a:endParaRPr lang="vi-VN" sz="1600" b="1" kern="1200" dirty="0">
            <a:solidFill>
              <a:srgbClr val="FF0000"/>
            </a:solidFill>
          </a:endParaRPr>
        </a:p>
      </dsp:txBody>
      <dsp:txXfrm>
        <a:off x="907754" y="1608274"/>
        <a:ext cx="8213634" cy="633602"/>
      </dsp:txXfrm>
    </dsp:sp>
    <dsp:sp modelId="{BB348AA9-61E4-43D8-A1A6-2AE032A6141B}">
      <dsp:nvSpPr>
        <dsp:cNvPr id="0" name=""/>
        <dsp:cNvSpPr/>
      </dsp:nvSpPr>
      <dsp:spPr>
        <a:xfrm>
          <a:off x="538255" y="1699702"/>
          <a:ext cx="629758" cy="629758"/>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00BD4E-DA00-40E4-A420-8D4232B33235}">
      <dsp:nvSpPr>
        <dsp:cNvPr id="0" name=""/>
        <dsp:cNvSpPr/>
      </dsp:nvSpPr>
      <dsp:spPr>
        <a:xfrm>
          <a:off x="742332" y="2453249"/>
          <a:ext cx="8324436" cy="63360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97" tIns="45720" rIns="45720" bIns="45720" numCol="1" spcCol="1270" anchor="ctr" anchorCtr="0">
          <a:noAutofit/>
        </a:bodyPr>
        <a:lstStyle/>
        <a:p>
          <a:pPr marL="0" lvl="0" indent="0" algn="l" defTabSz="800100">
            <a:lnSpc>
              <a:spcPct val="90000"/>
            </a:lnSpc>
            <a:spcBef>
              <a:spcPct val="0"/>
            </a:spcBef>
            <a:spcAft>
              <a:spcPct val="35000"/>
            </a:spcAft>
            <a:buNone/>
          </a:pPr>
          <a:endParaRPr lang="vi-VN" sz="1800" b="0" i="0" kern="1200" dirty="0"/>
        </a:p>
        <a:p>
          <a:pPr marL="0" lvl="0" indent="0" algn="l" defTabSz="800100">
            <a:lnSpc>
              <a:spcPct val="90000"/>
            </a:lnSpc>
            <a:spcBef>
              <a:spcPct val="0"/>
            </a:spcBef>
            <a:spcAft>
              <a:spcPct val="35000"/>
            </a:spcAft>
            <a:buNone/>
          </a:pPr>
          <a:r>
            <a:rPr lang="vi-VN" sz="2000" b="0" i="0" kern="1200" dirty="0">
              <a:solidFill>
                <a:srgbClr val="FF0000"/>
              </a:solidFill>
            </a:rPr>
            <a:t>- Kiểm toán nhà nước : </a:t>
          </a:r>
          <a:r>
            <a:rPr lang="vi-VN" sz="2000" b="0" i="0" kern="1200" dirty="0"/>
            <a:t>01 đại biểu (0,2%).</a:t>
          </a:r>
        </a:p>
        <a:p>
          <a:pPr marL="0" lvl="0" indent="0" algn="l" defTabSz="800100">
            <a:lnSpc>
              <a:spcPct val="90000"/>
            </a:lnSpc>
            <a:spcBef>
              <a:spcPct val="0"/>
            </a:spcBef>
            <a:spcAft>
              <a:spcPct val="35000"/>
            </a:spcAft>
            <a:buNone/>
          </a:pPr>
          <a:endParaRPr lang="vi-VN" sz="1800" b="1" kern="1200" dirty="0">
            <a:solidFill>
              <a:srgbClr val="FF0000"/>
            </a:solidFill>
          </a:endParaRPr>
        </a:p>
      </dsp:txBody>
      <dsp:txXfrm>
        <a:off x="742332" y="2453249"/>
        <a:ext cx="8324436" cy="633602"/>
      </dsp:txXfrm>
    </dsp:sp>
    <dsp:sp modelId="{E53AFF7E-11B4-4964-A04F-4783DF20C113}">
      <dsp:nvSpPr>
        <dsp:cNvPr id="0" name=""/>
        <dsp:cNvSpPr/>
      </dsp:nvSpPr>
      <dsp:spPr>
        <a:xfrm>
          <a:off x="427453" y="2455171"/>
          <a:ext cx="629758" cy="629758"/>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1C0C21-D459-4EC1-AEA0-1398CDC6A7FE}">
      <dsp:nvSpPr>
        <dsp:cNvPr id="0" name=""/>
        <dsp:cNvSpPr/>
      </dsp:nvSpPr>
      <dsp:spPr>
        <a:xfrm>
          <a:off x="381319" y="3208717"/>
          <a:ext cx="8685449" cy="63360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97" tIns="27940" rIns="27940" bIns="27940" numCol="1" spcCol="1270" anchor="ctr" anchorCtr="0">
          <a:noAutofit/>
        </a:bodyPr>
        <a:lstStyle/>
        <a:p>
          <a:pPr marL="0" lvl="0" indent="0" algn="l" defTabSz="488950">
            <a:lnSpc>
              <a:spcPct val="90000"/>
            </a:lnSpc>
            <a:spcBef>
              <a:spcPct val="0"/>
            </a:spcBef>
            <a:spcAft>
              <a:spcPct val="35000"/>
            </a:spcAft>
            <a:buNone/>
          </a:pPr>
          <a:endParaRPr lang="vi-VN" sz="1100" b="0" i="0" kern="1200" dirty="0"/>
        </a:p>
        <a:p>
          <a:pPr marL="0" lvl="0" indent="0" algn="l" defTabSz="488950">
            <a:lnSpc>
              <a:spcPct val="90000"/>
            </a:lnSpc>
            <a:spcBef>
              <a:spcPct val="0"/>
            </a:spcBef>
            <a:spcAft>
              <a:spcPct val="35000"/>
            </a:spcAft>
            <a:buNone/>
          </a:pPr>
          <a:r>
            <a:rPr lang="vi-VN" sz="1800" b="0" i="0" kern="1200" dirty="0">
              <a:solidFill>
                <a:srgbClr val="FF0000"/>
              </a:solidFill>
            </a:rPr>
            <a:t>- Mặt trận Tổ quốc Việt Nam và các tổ chức thành viên: </a:t>
          </a:r>
          <a:r>
            <a:rPr lang="vi-VN" sz="1800" b="0" i="0" kern="1200" dirty="0"/>
            <a:t>29 đại biểu (5,8%).</a:t>
          </a:r>
        </a:p>
        <a:p>
          <a:pPr marL="0" lvl="0" indent="0" algn="l" defTabSz="488950">
            <a:lnSpc>
              <a:spcPct val="90000"/>
            </a:lnSpc>
            <a:spcBef>
              <a:spcPct val="0"/>
            </a:spcBef>
            <a:spcAft>
              <a:spcPct val="35000"/>
            </a:spcAft>
            <a:buNone/>
          </a:pPr>
          <a:endParaRPr lang="vi-VN" sz="1100" b="1" kern="1200" dirty="0">
            <a:solidFill>
              <a:srgbClr val="FF0000"/>
            </a:solidFill>
          </a:endParaRPr>
        </a:p>
      </dsp:txBody>
      <dsp:txXfrm>
        <a:off x="381319" y="3208717"/>
        <a:ext cx="8685449" cy="633602"/>
      </dsp:txXfrm>
    </dsp:sp>
    <dsp:sp modelId="{329A754A-7DF5-4FEC-97D9-788ADB00FD67}">
      <dsp:nvSpPr>
        <dsp:cNvPr id="0" name=""/>
        <dsp:cNvSpPr/>
      </dsp:nvSpPr>
      <dsp:spPr>
        <a:xfrm>
          <a:off x="66440" y="3210639"/>
          <a:ext cx="629758" cy="629758"/>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2740633" y="-425130"/>
          <a:ext cx="3290553" cy="3290553"/>
        </a:xfrm>
        <a:prstGeom prst="blockArc">
          <a:avLst>
            <a:gd name="adj1" fmla="val 18900000"/>
            <a:gd name="adj2" fmla="val 2700000"/>
            <a:gd name="adj3" fmla="val 65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448586" y="248186"/>
          <a:ext cx="8659945" cy="89801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35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1" kern="1200" dirty="0">
              <a:solidFill>
                <a:srgbClr val="FF0000"/>
              </a:solidFill>
            </a:rPr>
            <a:t>a) Cơ cấu định hướng </a:t>
          </a:r>
          <a:r>
            <a:rPr lang="vi-VN" sz="2000" b="0" i="1" kern="1200" dirty="0"/>
            <a:t>gồm 220 đại biểu (44%)</a:t>
          </a: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448586" y="248186"/>
        <a:ext cx="8659945" cy="898010"/>
      </dsp:txXfrm>
    </dsp:sp>
    <dsp:sp modelId="{DA2203F8-6210-4510-AF95-4E154666DBE7}">
      <dsp:nvSpPr>
        <dsp:cNvPr id="0" name=""/>
        <dsp:cNvSpPr/>
      </dsp:nvSpPr>
      <dsp:spPr>
        <a:xfrm>
          <a:off x="12872" y="261477"/>
          <a:ext cx="871428" cy="871428"/>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448586" y="1304727"/>
          <a:ext cx="8659945" cy="87674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357"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1600" b="0" i="1" kern="1200" dirty="0">
              <a:solidFill>
                <a:srgbClr val="FF0000"/>
              </a:solidFill>
            </a:rPr>
            <a:t>b) Cơ cấu hướng dẫn </a:t>
          </a:r>
          <a:r>
            <a:rPr lang="vi-VN" sz="1600" b="0" i="1" kern="1200" dirty="0"/>
            <a:t>do các địa phương giới thiệu 73 đại biểu (14,6%).</a:t>
          </a:r>
          <a:endParaRPr lang="vi-VN" sz="1600" b="0" i="0" kern="1200" dirty="0"/>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448586" y="1304727"/>
        <a:ext cx="8659945" cy="876747"/>
      </dsp:txXfrm>
    </dsp:sp>
    <dsp:sp modelId="{3D62B5B3-223C-454B-A488-063B6E1A4E25}">
      <dsp:nvSpPr>
        <dsp:cNvPr id="0" name=""/>
        <dsp:cNvSpPr/>
      </dsp:nvSpPr>
      <dsp:spPr>
        <a:xfrm>
          <a:off x="12872" y="1307386"/>
          <a:ext cx="871428" cy="871428"/>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3883536" y="-596347"/>
          <a:ext cx="4628437" cy="4628437"/>
        </a:xfrm>
        <a:prstGeom prst="blockArc">
          <a:avLst>
            <a:gd name="adj1" fmla="val 18900000"/>
            <a:gd name="adj2" fmla="val 2700000"/>
            <a:gd name="adj3" fmla="val 46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479030" y="244580"/>
          <a:ext cx="8597110" cy="88513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424"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 </a:t>
          </a:r>
          <a:r>
            <a:rPr lang="vi-VN" sz="2000" b="0" i="0" kern="1200" dirty="0">
              <a:solidFill>
                <a:srgbClr val="FF0000"/>
              </a:solidFill>
            </a:rPr>
            <a:t>Đại biểu là Ủy viên Ban Chấp hành Trung ương Đảng</a:t>
          </a:r>
          <a:r>
            <a:rPr lang="vi-VN" sz="2000" b="0" i="0" kern="1200" dirty="0"/>
            <a:t> khoảng 95 đồng chí (14%), trong đó có 12-14 đồng chí là Ủy viên Bộ Chính trị, Bí thư Trung ương Đảng.</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479030" y="244580"/>
        <a:ext cx="8597110" cy="885136"/>
      </dsp:txXfrm>
    </dsp:sp>
    <dsp:sp modelId="{DA2203F8-6210-4510-AF95-4E154666DBE7}">
      <dsp:nvSpPr>
        <dsp:cNvPr id="0" name=""/>
        <dsp:cNvSpPr/>
      </dsp:nvSpPr>
      <dsp:spPr>
        <a:xfrm>
          <a:off x="49562" y="257680"/>
          <a:ext cx="858935" cy="85893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728808" y="1285781"/>
          <a:ext cx="8347332" cy="86417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424"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2000" b="0" i="0" kern="1200" dirty="0">
              <a:solidFill>
                <a:srgbClr val="FF0000"/>
              </a:solidFill>
            </a:rPr>
            <a:t>- Đại biểu là người ngoài Đảng </a:t>
          </a:r>
          <a:r>
            <a:rPr lang="vi-VN" sz="2000" b="0" i="0" kern="1200" dirty="0"/>
            <a:t>: từ 25-50 đại biểu (5%-10%).</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728808" y="1285781"/>
        <a:ext cx="8347332" cy="864178"/>
      </dsp:txXfrm>
    </dsp:sp>
    <dsp:sp modelId="{3D62B5B3-223C-454B-A488-063B6E1A4E25}">
      <dsp:nvSpPr>
        <dsp:cNvPr id="0" name=""/>
        <dsp:cNvSpPr/>
      </dsp:nvSpPr>
      <dsp:spPr>
        <a:xfrm>
          <a:off x="299341" y="1288403"/>
          <a:ext cx="858935" cy="85893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479030" y="2316504"/>
          <a:ext cx="8597110" cy="86417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424"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0" i="0" kern="1200" dirty="0"/>
        </a:p>
        <a:p>
          <a:pPr marL="0" lvl="0" indent="0" algn="l" defTabSz="666750">
            <a:lnSpc>
              <a:spcPct val="90000"/>
            </a:lnSpc>
            <a:spcBef>
              <a:spcPct val="0"/>
            </a:spcBef>
            <a:spcAft>
              <a:spcPct val="35000"/>
            </a:spcAft>
            <a:buNone/>
          </a:pPr>
          <a:r>
            <a:rPr lang="vi-VN" sz="2000" b="0" i="0" kern="1200" dirty="0">
              <a:solidFill>
                <a:srgbClr val="FF0000"/>
              </a:solidFill>
            </a:rPr>
            <a:t>- Đại biểu trẻ tuổi (dưới 40 tuổi) </a:t>
          </a:r>
          <a:r>
            <a:rPr lang="vi-VN" sz="2000" b="0" i="0" kern="1200" dirty="0"/>
            <a:t>: khoảng 50 đại biểu (10%).</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479030" y="2316504"/>
        <a:ext cx="8597110" cy="864178"/>
      </dsp:txXfrm>
    </dsp:sp>
    <dsp:sp modelId="{6C4AB075-D238-4538-B6DA-6487C7433A96}">
      <dsp:nvSpPr>
        <dsp:cNvPr id="0" name=""/>
        <dsp:cNvSpPr/>
      </dsp:nvSpPr>
      <dsp:spPr>
        <a:xfrm>
          <a:off x="49562" y="2319125"/>
          <a:ext cx="858935" cy="858935"/>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3883536" y="-596347"/>
          <a:ext cx="4628437" cy="4628437"/>
        </a:xfrm>
        <a:prstGeom prst="blockArc">
          <a:avLst>
            <a:gd name="adj1" fmla="val 18900000"/>
            <a:gd name="adj2" fmla="val 2700000"/>
            <a:gd name="adj3" fmla="val 46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479030" y="244580"/>
          <a:ext cx="8597110" cy="88513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424"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solidFill>
                <a:srgbClr val="FF0000"/>
              </a:solidFill>
            </a:rPr>
            <a:t>- Đại biểu tái cử </a:t>
          </a:r>
          <a:r>
            <a:rPr lang="vi-VN" sz="2000" b="0" i="0" kern="1200" dirty="0"/>
            <a:t>: khoảng 160 đại biểu (32%).</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479030" y="244580"/>
        <a:ext cx="8597110" cy="885136"/>
      </dsp:txXfrm>
    </dsp:sp>
    <dsp:sp modelId="{DA2203F8-6210-4510-AF95-4E154666DBE7}">
      <dsp:nvSpPr>
        <dsp:cNvPr id="0" name=""/>
        <dsp:cNvSpPr/>
      </dsp:nvSpPr>
      <dsp:spPr>
        <a:xfrm>
          <a:off x="49562" y="257680"/>
          <a:ext cx="858935" cy="85893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728808" y="1285781"/>
          <a:ext cx="8347332" cy="86417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424"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1800" b="1" i="0" kern="1200" dirty="0">
              <a:solidFill>
                <a:srgbClr val="FF0000"/>
              </a:solidFill>
            </a:rPr>
            <a:t>- Đại biểu là người dân tộc thiểu số bảo đảm tỷ lệ ít nhất 18% </a:t>
          </a:r>
          <a:r>
            <a:rPr lang="vi-VN" sz="1800" b="0" i="0" kern="1200" dirty="0"/>
            <a:t>tổng số người trong danh sách chính thức những người ứng cử đại biểu Quốc hội.</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728808" y="1285781"/>
        <a:ext cx="8347332" cy="864178"/>
      </dsp:txXfrm>
    </dsp:sp>
    <dsp:sp modelId="{3D62B5B3-223C-454B-A488-063B6E1A4E25}">
      <dsp:nvSpPr>
        <dsp:cNvPr id="0" name=""/>
        <dsp:cNvSpPr/>
      </dsp:nvSpPr>
      <dsp:spPr>
        <a:xfrm>
          <a:off x="299341" y="1288403"/>
          <a:ext cx="858935" cy="85893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479030" y="2316504"/>
          <a:ext cx="8597110" cy="86417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424"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l" defTabSz="666750">
            <a:lnSpc>
              <a:spcPct val="90000"/>
            </a:lnSpc>
            <a:spcBef>
              <a:spcPct val="0"/>
            </a:spcBef>
            <a:spcAft>
              <a:spcPct val="35000"/>
            </a:spcAft>
            <a:buNone/>
          </a:pPr>
          <a:r>
            <a:rPr lang="vi-VN" sz="1800" b="1" i="0" kern="1200" dirty="0">
              <a:solidFill>
                <a:srgbClr val="FF0000"/>
              </a:solidFill>
            </a:rPr>
            <a:t>- Đại biểu là phụ nữ bảo đảm tỷ lệ ít nhất 35% </a:t>
          </a:r>
          <a:r>
            <a:rPr lang="vi-VN" sz="1800" b="0" i="0" kern="1200" dirty="0"/>
            <a:t>tổng số người trong danh sách chính thức những người ứng cử đại biểu Quốc hội.</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479030" y="2316504"/>
        <a:ext cx="8597110" cy="864178"/>
      </dsp:txXfrm>
    </dsp:sp>
    <dsp:sp modelId="{6C4AB075-D238-4538-B6DA-6487C7433A96}">
      <dsp:nvSpPr>
        <dsp:cNvPr id="0" name=""/>
        <dsp:cNvSpPr/>
      </dsp:nvSpPr>
      <dsp:spPr>
        <a:xfrm>
          <a:off x="49562" y="2319125"/>
          <a:ext cx="858935" cy="858935"/>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6632625" y="-1014692"/>
          <a:ext cx="7897365" cy="7897365"/>
        </a:xfrm>
        <a:prstGeom prst="blockArc">
          <a:avLst>
            <a:gd name="adj1" fmla="val 18900000"/>
            <a:gd name="adj2" fmla="val 2700000"/>
            <a:gd name="adj3" fmla="val 2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814475" y="417723"/>
          <a:ext cx="8225951" cy="151174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1542"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solidFill>
                <a:srgbClr val="FF0000"/>
              </a:solidFill>
            </a:rPr>
            <a:t>1. Mỗi đơn vị bầu cử đại biểu Quốc hội, đơn vị bầu cử đại biểu Hội đồng nhân dân chia thành các khu vực bỏ phiếu</a:t>
          </a:r>
          <a:r>
            <a:rPr lang="vi-VN" sz="2000" b="0" i="0" kern="1200" dirty="0"/>
            <a:t>. Khu vực bỏ phiếu bầu cử đại biểu Quốc hội </a:t>
          </a:r>
          <a:r>
            <a:rPr lang="vi-VN" sz="2000" b="0" i="0" kern="1200" dirty="0">
              <a:solidFill>
                <a:srgbClr val="FF0000"/>
              </a:solidFill>
            </a:rPr>
            <a:t>đồng thời </a:t>
          </a:r>
          <a:r>
            <a:rPr lang="vi-VN" sz="2000" b="0" i="0" kern="1200" dirty="0"/>
            <a:t>là khu vực bỏ phiếu bầu cử đại biểu Hội đồng nhân dân các cấp.</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814475" y="417723"/>
        <a:ext cx="8225951" cy="1511744"/>
      </dsp:txXfrm>
    </dsp:sp>
    <dsp:sp modelId="{DA2203F8-6210-4510-AF95-4E154666DBE7}">
      <dsp:nvSpPr>
        <dsp:cNvPr id="0" name=""/>
        <dsp:cNvSpPr/>
      </dsp:nvSpPr>
      <dsp:spPr>
        <a:xfrm>
          <a:off x="80978" y="440098"/>
          <a:ext cx="1466995" cy="146699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241077" y="2196015"/>
          <a:ext cx="7799349" cy="147594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1542"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2000" b="0" i="0" kern="1200" dirty="0"/>
            <a:t>2. Mỗi khu vực bỏ phiếu có </a:t>
          </a:r>
          <a:r>
            <a:rPr lang="vi-VN" sz="2000" b="1" i="0" kern="1200" dirty="0">
              <a:solidFill>
                <a:srgbClr val="FF0000"/>
              </a:solidFill>
            </a:rPr>
            <a:t>từ ba trăm đến bốn nghìn cử tri</a:t>
          </a:r>
          <a:r>
            <a:rPr lang="vi-VN" sz="2000" b="0" i="0" kern="1200" dirty="0"/>
            <a:t>. Ở miền núi, vùng cao, hải đảo và những nơi dân cư không tập trung thì dù </a:t>
          </a:r>
          <a:r>
            <a:rPr lang="vi-VN" sz="2000" b="1" i="0" kern="1200" dirty="0">
              <a:solidFill>
                <a:srgbClr val="FF0000"/>
              </a:solidFill>
            </a:rPr>
            <a:t>chưa có đủ ba trăm cử tri </a:t>
          </a:r>
          <a:r>
            <a:rPr lang="vi-VN" sz="2000" b="0" i="0" kern="1200" dirty="0"/>
            <a:t>cũng được thành lập một khu vực bỏ phiếu.</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1241077" y="2196015"/>
        <a:ext cx="7799349" cy="1475949"/>
      </dsp:txXfrm>
    </dsp:sp>
    <dsp:sp modelId="{3D62B5B3-223C-454B-A488-063B6E1A4E25}">
      <dsp:nvSpPr>
        <dsp:cNvPr id="0" name=""/>
        <dsp:cNvSpPr/>
      </dsp:nvSpPr>
      <dsp:spPr>
        <a:xfrm>
          <a:off x="507580" y="2200492"/>
          <a:ext cx="1466995" cy="146699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814475" y="3956409"/>
          <a:ext cx="8225951" cy="147594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1542"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1800" b="0" i="0" kern="1200" dirty="0">
              <a:solidFill>
                <a:srgbClr val="FF0000"/>
              </a:solidFill>
            </a:rPr>
            <a:t>3. Các trường hợp có thể thành lập khu vực bỏ phiếu riêng</a:t>
          </a:r>
          <a:r>
            <a:rPr lang="vi-VN" sz="1800" b="0" i="0" kern="1200" dirty="0"/>
            <a:t>: a) Đơn vị vũ trang nhân dân; </a:t>
          </a:r>
          <a:r>
            <a:rPr lang="vi-VN" sz="1800" b="0" i="0" kern="1200" dirty="0">
              <a:solidFill>
                <a:srgbClr val="0070C0"/>
              </a:solidFill>
            </a:rPr>
            <a:t>b) Bệnh viện, nhà hộ sinh, nhà an dưỡng, cơ sở chăm sóc người khuyết tật, cơ sở chăm sóc người cao tuổi có từ năm mươi cử tri trở lên</a:t>
          </a:r>
          <a:r>
            <a:rPr lang="vi-VN" sz="1800" b="0" i="0" kern="1200" dirty="0"/>
            <a:t>; c) Cơ sở giáo dục bắt buộc, cơ sở cai nghiện bắt buộc, trại tạm giam.</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814475" y="3956409"/>
        <a:ext cx="8225951" cy="1475949"/>
      </dsp:txXfrm>
    </dsp:sp>
    <dsp:sp modelId="{6C4AB075-D238-4538-B6DA-6487C7433A96}">
      <dsp:nvSpPr>
        <dsp:cNvPr id="0" name=""/>
        <dsp:cNvSpPr/>
      </dsp:nvSpPr>
      <dsp:spPr>
        <a:xfrm>
          <a:off x="80978" y="3960886"/>
          <a:ext cx="1466995" cy="1466995"/>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342712"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631671" y="431246"/>
          <a:ext cx="8438421" cy="8629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4960" tIns="45720" rIns="45720" bIns="45720" numCol="1" spcCol="1270" anchor="ctr" anchorCtr="0">
          <a:noAutofit/>
        </a:bodyPr>
        <a:lstStyle/>
        <a:p>
          <a:pPr marL="0" lvl="0" indent="0" algn="l" defTabSz="800100">
            <a:lnSpc>
              <a:spcPct val="90000"/>
            </a:lnSpc>
            <a:spcBef>
              <a:spcPct val="0"/>
            </a:spcBef>
            <a:spcAft>
              <a:spcPct val="35000"/>
            </a:spcAft>
            <a:buNone/>
          </a:pPr>
          <a:endParaRPr lang="vi-VN" sz="1800" b="0" i="0" kern="1200" dirty="0"/>
        </a:p>
        <a:p>
          <a:pPr marL="0" lvl="0" indent="0" algn="l" defTabSz="800100">
            <a:lnSpc>
              <a:spcPct val="90000"/>
            </a:lnSpc>
            <a:spcBef>
              <a:spcPct val="0"/>
            </a:spcBef>
            <a:spcAft>
              <a:spcPct val="35000"/>
            </a:spcAft>
            <a:buNone/>
          </a:pPr>
          <a:r>
            <a:rPr lang="vi-VN" sz="2000" b="0" i="0" kern="1200" dirty="0"/>
            <a:t>Bảo đảm để mọi công dân đều </a:t>
          </a:r>
          <a:r>
            <a:rPr lang="vi-VN" sz="2000" b="1" i="0" kern="1200" dirty="0">
              <a:solidFill>
                <a:srgbClr val="FF0000"/>
              </a:solidFill>
            </a:rPr>
            <a:t>có cơ hội ngang nhau tham gia bầu cử</a:t>
          </a:r>
          <a:r>
            <a:rPr lang="vi-VN" sz="2000" b="0" i="0" kern="1200" dirty="0"/>
            <a:t>, nghiêm cấm mọi sự phân biệt dưới bất cứ hình thức nào.</a:t>
          </a:r>
        </a:p>
        <a:p>
          <a:pPr marL="0" lvl="0" indent="0" algn="l" defTabSz="800100">
            <a:lnSpc>
              <a:spcPct val="90000"/>
            </a:lnSpc>
            <a:spcBef>
              <a:spcPct val="0"/>
            </a:spcBef>
            <a:spcAft>
              <a:spcPct val="35000"/>
            </a:spcAft>
            <a:buNone/>
          </a:pPr>
          <a:endParaRPr lang="en-US" sz="1300" b="1" kern="1200" dirty="0">
            <a:solidFill>
              <a:srgbClr val="FF0000"/>
            </a:solidFill>
          </a:endParaRPr>
        </a:p>
      </dsp:txBody>
      <dsp:txXfrm>
        <a:off x="631671" y="431246"/>
        <a:ext cx="8438421" cy="862941"/>
      </dsp:txXfrm>
    </dsp:sp>
    <dsp:sp modelId="{6EA76AA9-0932-427F-9400-8AC34674678D}">
      <dsp:nvSpPr>
        <dsp:cNvPr id="0" name=""/>
        <dsp:cNvSpPr/>
      </dsp:nvSpPr>
      <dsp:spPr>
        <a:xfrm>
          <a:off x="92332" y="323378"/>
          <a:ext cx="1078677" cy="107867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126415" y="1725883"/>
          <a:ext cx="7943677" cy="8629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4960"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b="0" i="0" kern="1200" dirty="0"/>
            <a:t> </a:t>
          </a:r>
        </a:p>
        <a:p>
          <a:pPr marL="0" lvl="0" indent="0" algn="just" defTabSz="889000">
            <a:lnSpc>
              <a:spcPct val="90000"/>
            </a:lnSpc>
            <a:spcBef>
              <a:spcPct val="0"/>
            </a:spcBef>
            <a:spcAft>
              <a:spcPct val="35000"/>
            </a:spcAft>
            <a:buNone/>
          </a:pPr>
          <a:r>
            <a:rPr lang="vi-VN" sz="2000" b="0" i="0" kern="1200" dirty="0"/>
            <a:t>Mỗi cử tri có một phiếu bầu đối với một cuộc bầu cử và </a:t>
          </a:r>
          <a:r>
            <a:rPr lang="vi-VN" sz="2000" b="1" i="0" kern="1200" dirty="0">
              <a:solidFill>
                <a:srgbClr val="FF0000"/>
              </a:solidFill>
            </a:rPr>
            <a:t>giá trị phiếu bầu như nhau không phụ thuộc vào giới tính</a:t>
          </a:r>
          <a:r>
            <a:rPr lang="vi-VN" sz="2000" b="0" i="0" kern="1200" dirty="0"/>
            <a:t>, địa vị xã hội, sắc tộc, tôn giáo ...</a:t>
          </a:r>
        </a:p>
        <a:p>
          <a:pPr marL="0" lvl="0" indent="0" algn="just" defTabSz="889000">
            <a:lnSpc>
              <a:spcPct val="90000"/>
            </a:lnSpc>
            <a:spcBef>
              <a:spcPct val="0"/>
            </a:spcBef>
            <a:spcAft>
              <a:spcPct val="35000"/>
            </a:spcAft>
            <a:buNone/>
          </a:pPr>
          <a:endParaRPr lang="en-US" sz="2000" b="1" kern="1200" dirty="0"/>
        </a:p>
      </dsp:txBody>
      <dsp:txXfrm>
        <a:off x="1126415" y="1725883"/>
        <a:ext cx="7943677" cy="862941"/>
      </dsp:txXfrm>
    </dsp:sp>
    <dsp:sp modelId="{DE6BD306-0FAA-44D0-9761-91E19362149D}">
      <dsp:nvSpPr>
        <dsp:cNvPr id="0" name=""/>
        <dsp:cNvSpPr/>
      </dsp:nvSpPr>
      <dsp:spPr>
        <a:xfrm>
          <a:off x="587077" y="1618015"/>
          <a:ext cx="1078677" cy="107867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1569A72-A128-41F8-A1B6-23C9F0A9E4F6}">
      <dsp:nvSpPr>
        <dsp:cNvPr id="0" name=""/>
        <dsp:cNvSpPr/>
      </dsp:nvSpPr>
      <dsp:spPr>
        <a:xfrm>
          <a:off x="1126415" y="3020520"/>
          <a:ext cx="7943677" cy="8629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4960" tIns="45720" rIns="45720" bIns="45720" numCol="1" spcCol="1270" anchor="ctr" anchorCtr="0">
          <a:noAutofit/>
        </a:bodyPr>
        <a:lstStyle/>
        <a:p>
          <a:pPr marL="0" lvl="0" indent="0" algn="l" defTabSz="800100">
            <a:lnSpc>
              <a:spcPct val="90000"/>
            </a:lnSpc>
            <a:spcBef>
              <a:spcPct val="0"/>
            </a:spcBef>
            <a:spcAft>
              <a:spcPct val="35000"/>
            </a:spcAft>
            <a:buNone/>
          </a:pPr>
          <a:r>
            <a:rPr lang="vi-VN" sz="1800" b="0" i="0" kern="1200" dirty="0"/>
            <a:t> </a:t>
          </a:r>
        </a:p>
        <a:p>
          <a:pPr marL="0" lvl="0" indent="0" algn="l" defTabSz="800100">
            <a:lnSpc>
              <a:spcPct val="90000"/>
            </a:lnSpc>
            <a:spcBef>
              <a:spcPct val="0"/>
            </a:spcBef>
            <a:spcAft>
              <a:spcPct val="35000"/>
            </a:spcAft>
            <a:buNone/>
          </a:pPr>
          <a:r>
            <a:rPr lang="vi-VN" sz="1800" b="0" i="0" kern="1200" dirty="0">
              <a:solidFill>
                <a:srgbClr val="002060"/>
              </a:solidFill>
            </a:rPr>
            <a:t>Mỗi cử tri chỉ được ghi tên vào danh sách cử tri ở một nơi cư trú; Mỗi ứng cử viên chỉ được ghi tên ứng cử ở một đơn vị bầu cử; Mỗi cử tri chỉ được bỏ một phiếu bầu.</a:t>
          </a:r>
        </a:p>
        <a:p>
          <a:pPr marL="0" lvl="0" indent="0" algn="l" defTabSz="800100">
            <a:lnSpc>
              <a:spcPct val="90000"/>
            </a:lnSpc>
            <a:spcBef>
              <a:spcPct val="0"/>
            </a:spcBef>
            <a:spcAft>
              <a:spcPct val="35000"/>
            </a:spcAft>
            <a:buNone/>
          </a:pPr>
          <a:endParaRPr lang="en-US" sz="1800" b="1" kern="1200" dirty="0"/>
        </a:p>
      </dsp:txBody>
      <dsp:txXfrm>
        <a:off x="1126415" y="3020520"/>
        <a:ext cx="7943677" cy="862941"/>
      </dsp:txXfrm>
    </dsp:sp>
    <dsp:sp modelId="{25BB5971-5F79-4B62-A4C9-472A25B3F5F3}">
      <dsp:nvSpPr>
        <dsp:cNvPr id="0" name=""/>
        <dsp:cNvSpPr/>
      </dsp:nvSpPr>
      <dsp:spPr>
        <a:xfrm>
          <a:off x="587077" y="2912652"/>
          <a:ext cx="1078677" cy="107867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7623B6E-DED0-43A9-98AA-27BBAB802572}">
      <dsp:nvSpPr>
        <dsp:cNvPr id="0" name=""/>
        <dsp:cNvSpPr/>
      </dsp:nvSpPr>
      <dsp:spPr>
        <a:xfrm>
          <a:off x="631671" y="4315157"/>
          <a:ext cx="8438421" cy="86294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4960" tIns="45720" rIns="45720" bIns="45720" numCol="1" spcCol="1270" anchor="ctr" anchorCtr="0">
          <a:noAutofit/>
        </a:bodyPr>
        <a:lstStyle/>
        <a:p>
          <a:pPr marL="0" lvl="0" indent="0" algn="just" defTabSz="800100">
            <a:lnSpc>
              <a:spcPct val="90000"/>
            </a:lnSpc>
            <a:spcBef>
              <a:spcPct val="0"/>
            </a:spcBef>
            <a:spcAft>
              <a:spcPct val="35000"/>
            </a:spcAft>
            <a:buNone/>
          </a:pPr>
          <a:r>
            <a:rPr lang="vi-VN" sz="1800" b="0" i="0" kern="1200" dirty="0"/>
            <a:t> </a:t>
          </a:r>
        </a:p>
        <a:p>
          <a:pPr marL="0" lvl="0" indent="0" algn="just" defTabSz="800100">
            <a:lnSpc>
              <a:spcPct val="90000"/>
            </a:lnSpc>
            <a:spcBef>
              <a:spcPct val="0"/>
            </a:spcBef>
            <a:spcAft>
              <a:spcPct val="35000"/>
            </a:spcAft>
            <a:buNone/>
          </a:pPr>
          <a:r>
            <a:rPr lang="vi-VN" sz="1800" b="0" i="0" kern="1200" dirty="0"/>
            <a:t>Phải có sự phân bổ hợp lý </a:t>
          </a:r>
          <a:r>
            <a:rPr lang="vi-VN" sz="1800" b="1" i="0" kern="1200" dirty="0">
              <a:solidFill>
                <a:srgbClr val="FF0000"/>
              </a:solidFill>
            </a:rPr>
            <a:t>cơ cấu, thành phần, số lượng đại biểu </a:t>
          </a:r>
          <a:r>
            <a:rPr lang="vi-VN" sz="1800" b="0" i="0" kern="1200" dirty="0"/>
            <a:t>để bảo đảm tiếng nói đại diện của các vùng, miền, địa phương, các tầng lớp xã hội, các dân tộc thiểu số và </a:t>
          </a:r>
          <a:r>
            <a:rPr lang="vi-VN" sz="1800" b="1" i="0" kern="1200" dirty="0">
              <a:solidFill>
                <a:srgbClr val="FF0000"/>
              </a:solidFill>
            </a:rPr>
            <a:t>phụ nữ phải có tỷ lệ đại biểu thích đáng</a:t>
          </a:r>
          <a:r>
            <a:rPr lang="vi-VN" sz="1800" b="0" i="0" kern="1200" dirty="0"/>
            <a:t>.</a:t>
          </a:r>
        </a:p>
        <a:p>
          <a:pPr marL="0" lvl="0" indent="0" algn="just" defTabSz="800100">
            <a:lnSpc>
              <a:spcPct val="90000"/>
            </a:lnSpc>
            <a:spcBef>
              <a:spcPct val="0"/>
            </a:spcBef>
            <a:spcAft>
              <a:spcPct val="35000"/>
            </a:spcAft>
            <a:buNone/>
          </a:pPr>
          <a:endParaRPr lang="en-US" sz="1800" b="1" kern="1200" dirty="0"/>
        </a:p>
      </dsp:txBody>
      <dsp:txXfrm>
        <a:off x="631671" y="4315157"/>
        <a:ext cx="8438421" cy="862941"/>
      </dsp:txXfrm>
    </dsp:sp>
    <dsp:sp modelId="{0D3DE1BE-DF0C-4892-B594-A638537E1157}">
      <dsp:nvSpPr>
        <dsp:cNvPr id="0" name=""/>
        <dsp:cNvSpPr/>
      </dsp:nvSpPr>
      <dsp:spPr>
        <a:xfrm>
          <a:off x="92332" y="4207289"/>
          <a:ext cx="1078677" cy="107867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5504570" y="-842895"/>
          <a:ext cx="6554951" cy="6554951"/>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675839" y="346620"/>
          <a:ext cx="8378371" cy="125442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979"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 Khu vực bên ngoài phòng bỏ phiếu là </a:t>
          </a:r>
          <a:r>
            <a:rPr lang="vi-VN" sz="2000" b="0" i="0" kern="1200" dirty="0">
              <a:solidFill>
                <a:srgbClr val="C00000"/>
              </a:solidFill>
            </a:rPr>
            <a:t>nơi niêm yết danh sách cử tri;</a:t>
          </a:r>
          <a:r>
            <a:rPr lang="vi-VN" sz="2000" b="0" i="0" kern="1200" dirty="0"/>
            <a:t> nội quy phòng bỏ phiếu, thể lệ bầu cử; nơi tổ chức lễ khai mạc; nơi tiếp đón cử tri đến bỏ phiếu. Khu vực này có thể bố trí bàn, ghế để cử tri chờ thực hiện việc bỏ phiếu;</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675839" y="346620"/>
        <a:ext cx="8378371" cy="1254422"/>
      </dsp:txXfrm>
    </dsp:sp>
    <dsp:sp modelId="{DA2203F8-6210-4510-AF95-4E154666DBE7}">
      <dsp:nvSpPr>
        <dsp:cNvPr id="0" name=""/>
        <dsp:cNvSpPr/>
      </dsp:nvSpPr>
      <dsp:spPr>
        <a:xfrm>
          <a:off x="67194" y="365187"/>
          <a:ext cx="1217289" cy="1217289"/>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029827" y="1822219"/>
          <a:ext cx="8024383" cy="122472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979"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1800" b="0" i="0" kern="1200" dirty="0"/>
            <a:t>- Khu vực bên trong phòng bỏ phiếu phải </a:t>
          </a:r>
          <a:r>
            <a:rPr lang="vi-VN" sz="1800" b="0" i="0" kern="1200" dirty="0">
              <a:solidFill>
                <a:srgbClr val="C00000"/>
              </a:solidFill>
            </a:rPr>
            <a:t>được bố trí trang trọng, đủ bàn, ghế</a:t>
          </a:r>
          <a:r>
            <a:rPr lang="vi-VN" sz="1800" b="0" i="0" kern="1200" dirty="0"/>
            <a:t>, bút viết và những điều kiện cần thiết để cử tri đến bỏ phiếu; nơi nào có hội trường rộng thì có thể tổ chức lễ khai mạc ngay trong phòng bỏ phiếu;</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1029827" y="1822219"/>
        <a:ext cx="8024383" cy="1224720"/>
      </dsp:txXfrm>
    </dsp:sp>
    <dsp:sp modelId="{3D62B5B3-223C-454B-A488-063B6E1A4E25}">
      <dsp:nvSpPr>
        <dsp:cNvPr id="0" name=""/>
        <dsp:cNvSpPr/>
      </dsp:nvSpPr>
      <dsp:spPr>
        <a:xfrm>
          <a:off x="421182" y="1825935"/>
          <a:ext cx="1217289" cy="1217289"/>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675839" y="3282967"/>
          <a:ext cx="8378371" cy="122472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979"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2000" b="0" i="0" kern="1200" dirty="0"/>
            <a:t>- Nơi cử tri viết phiếu bầu cần </a:t>
          </a:r>
          <a:r>
            <a:rPr lang="vi-VN" sz="2000" b="0" i="0" kern="1200" dirty="0">
              <a:solidFill>
                <a:srgbClr val="C00000"/>
              </a:solidFill>
            </a:rPr>
            <a:t>có các vách ngăn hoặc phòng kín </a:t>
          </a:r>
          <a:r>
            <a:rPr lang="vi-VN" sz="2000" b="0" i="0" kern="1200" dirty="0"/>
            <a:t>để bảo đảm cử tri “bỏ phiếu kín” theo quy định của pháp luật về bầu cử;</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675839" y="3282967"/>
        <a:ext cx="8378371" cy="1224720"/>
      </dsp:txXfrm>
    </dsp:sp>
    <dsp:sp modelId="{6C4AB075-D238-4538-B6DA-6487C7433A96}">
      <dsp:nvSpPr>
        <dsp:cNvPr id="0" name=""/>
        <dsp:cNvSpPr/>
      </dsp:nvSpPr>
      <dsp:spPr>
        <a:xfrm>
          <a:off x="67194" y="3286683"/>
          <a:ext cx="1217289" cy="1217289"/>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5962135" y="-912580"/>
          <a:ext cx="7099464" cy="7099464"/>
        </a:xfrm>
        <a:prstGeom prst="blockArc">
          <a:avLst>
            <a:gd name="adj1" fmla="val 18900000"/>
            <a:gd name="adj2" fmla="val 2700000"/>
            <a:gd name="adj3" fmla="val 3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732073" y="375461"/>
          <a:ext cx="8316546" cy="135879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296"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Người được tổ chức chính trị, tổ chức chính trị - xã hội, tổ chức xã hội, lực lượng vũ trang nhân dân, cơ quan nhà nước </a:t>
          </a:r>
          <a:r>
            <a:rPr lang="vi-VN" sz="2000" b="0" i="0" kern="1200" dirty="0">
              <a:solidFill>
                <a:srgbClr val="FF0000"/>
              </a:solidFill>
            </a:rPr>
            <a:t>ở trung ương giới thiệu ứng cử</a:t>
          </a:r>
          <a:r>
            <a:rPr lang="vi-VN" sz="2000" b="0" i="0" kern="1200" dirty="0"/>
            <a:t> nộp 2 bộ Hồ sơ ứng cử đại biểu Quốc hội </a:t>
          </a:r>
          <a:r>
            <a:rPr lang="vi-VN" sz="2000" b="0" i="0" kern="1200" dirty="0">
              <a:solidFill>
                <a:srgbClr val="FF0000"/>
              </a:solidFill>
            </a:rPr>
            <a:t>tại Hội đồng bầu cử quốc gia.</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732073" y="375461"/>
        <a:ext cx="8316546" cy="1358797"/>
      </dsp:txXfrm>
    </dsp:sp>
    <dsp:sp modelId="{DA2203F8-6210-4510-AF95-4E154666DBE7}">
      <dsp:nvSpPr>
        <dsp:cNvPr id="0" name=""/>
        <dsp:cNvSpPr/>
      </dsp:nvSpPr>
      <dsp:spPr>
        <a:xfrm>
          <a:off x="72785" y="395572"/>
          <a:ext cx="1318576" cy="1318576"/>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115515" y="1973839"/>
          <a:ext cx="7933104" cy="13266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296"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1800" b="0" i="0" kern="1200" dirty="0"/>
            <a:t>Người được tổ chức chính trị, tổ chức chính trị - xã hội, tổ chức xã hội, đơn vị vũ trang nhân dân, cơ quan nhà nước, đơn vị sự nghiệp, tổ chức kinh tế </a:t>
          </a:r>
          <a:r>
            <a:rPr lang="vi-VN" sz="1800" b="1" i="0" kern="1200" dirty="0">
              <a:solidFill>
                <a:srgbClr val="FF0000"/>
              </a:solidFill>
            </a:rPr>
            <a:t>ở địa phương giới thiệu và người tự ứng cử</a:t>
          </a:r>
          <a:r>
            <a:rPr lang="vi-VN" sz="1800" b="0" i="0" kern="1200" dirty="0"/>
            <a:t> nộp 2 bộ hồ sơ ứng cử </a:t>
          </a:r>
          <a:r>
            <a:rPr lang="vi-VN" sz="1800" b="1" i="0" kern="1200" dirty="0">
              <a:solidFill>
                <a:srgbClr val="FF0000"/>
              </a:solidFill>
            </a:rPr>
            <a:t>tại Ủy ban bầu cử ở tỉnh nơi mình cư trú hoặc công tác thường xuyên</a:t>
          </a:r>
          <a:r>
            <a:rPr lang="vi-VN" sz="1800" b="0" i="0" kern="1200" dirty="0"/>
            <a:t>.</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1115515" y="1973839"/>
        <a:ext cx="7933104" cy="1326624"/>
      </dsp:txXfrm>
    </dsp:sp>
    <dsp:sp modelId="{3D62B5B3-223C-454B-A488-063B6E1A4E25}">
      <dsp:nvSpPr>
        <dsp:cNvPr id="0" name=""/>
        <dsp:cNvSpPr/>
      </dsp:nvSpPr>
      <dsp:spPr>
        <a:xfrm>
          <a:off x="456227" y="1977864"/>
          <a:ext cx="1318576" cy="1318576"/>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732073" y="3556130"/>
          <a:ext cx="8316546" cy="13266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296"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l" defTabSz="666750">
            <a:lnSpc>
              <a:spcPct val="90000"/>
            </a:lnSpc>
            <a:spcBef>
              <a:spcPct val="0"/>
            </a:spcBef>
            <a:spcAft>
              <a:spcPct val="35000"/>
            </a:spcAft>
            <a:buNone/>
          </a:pPr>
          <a:r>
            <a:rPr lang="vi-VN" sz="1800" b="1" i="0" kern="1200" dirty="0">
              <a:solidFill>
                <a:srgbClr val="FF0000"/>
              </a:solidFill>
            </a:rPr>
            <a:t>Lưu ý</a:t>
          </a:r>
          <a:r>
            <a:rPr lang="vi-VN" sz="1800" b="0" i="0" kern="1200" dirty="0"/>
            <a:t>, công dân chỉ được nộp hồ sơ ứng cử làm đại biểu Hội đồng nhân dân tối đa </a:t>
          </a:r>
          <a:r>
            <a:rPr lang="vi-VN" sz="1800" b="1" i="0" kern="1200" dirty="0">
              <a:solidFill>
                <a:srgbClr val="FF0000"/>
              </a:solidFill>
            </a:rPr>
            <a:t>ở hai cấp trong cùng một nhiệm kỳ</a:t>
          </a:r>
          <a:r>
            <a:rPr lang="vi-VN" sz="1800" b="0" i="0" kern="1200" dirty="0"/>
            <a:t>; nếu nộp hồ sơ ứng cử </a:t>
          </a:r>
          <a:r>
            <a:rPr lang="vi-VN" sz="1800" b="1" i="0" kern="1200" dirty="0">
              <a:solidFill>
                <a:srgbClr val="FF0000"/>
              </a:solidFill>
            </a:rPr>
            <a:t>đại biểu Quốc hội </a:t>
          </a:r>
          <a:r>
            <a:rPr lang="vi-VN" sz="1800" b="0" i="0" kern="1200" dirty="0"/>
            <a:t>thì </a:t>
          </a:r>
          <a:r>
            <a:rPr lang="vi-VN" sz="1800" b="1" i="0" kern="1200" dirty="0">
              <a:solidFill>
                <a:srgbClr val="FF0000"/>
              </a:solidFill>
            </a:rPr>
            <a:t>chỉ được nộp hồ sơ ứng cử làm đại biểu Hội đồng nhân dân ở một cấp.</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732073" y="3556130"/>
        <a:ext cx="8316546" cy="1326624"/>
      </dsp:txXfrm>
    </dsp:sp>
    <dsp:sp modelId="{6C4AB075-D238-4538-B6DA-6487C7433A96}">
      <dsp:nvSpPr>
        <dsp:cNvPr id="0" name=""/>
        <dsp:cNvSpPr/>
      </dsp:nvSpPr>
      <dsp:spPr>
        <a:xfrm>
          <a:off x="72785" y="3560155"/>
          <a:ext cx="1318576" cy="1318576"/>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5962135" y="-912580"/>
          <a:ext cx="7099464" cy="7099464"/>
        </a:xfrm>
        <a:prstGeom prst="blockArc">
          <a:avLst>
            <a:gd name="adj1" fmla="val 18900000"/>
            <a:gd name="adj2" fmla="val 2700000"/>
            <a:gd name="adj3" fmla="val 30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732073" y="375461"/>
          <a:ext cx="8316546" cy="135879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296"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Người được tổ chức chính trị, tổ chức chính trị - xã hội, tổ chức xã hội, lực lượng vũ trang nhân dân, cơ quan nhà nước </a:t>
          </a:r>
          <a:r>
            <a:rPr lang="vi-VN" sz="2000" b="0" i="0" kern="1200" dirty="0">
              <a:solidFill>
                <a:srgbClr val="FF0000"/>
              </a:solidFill>
            </a:rPr>
            <a:t>ở trung ương giới thiệu ứng cử</a:t>
          </a:r>
          <a:r>
            <a:rPr lang="vi-VN" sz="2000" b="0" i="0" kern="1200" dirty="0"/>
            <a:t> nộp 2 bộ Hồ sơ ứng cử đại biểu Quốc hội </a:t>
          </a:r>
          <a:r>
            <a:rPr lang="vi-VN" sz="2000" b="0" i="0" kern="1200" dirty="0">
              <a:solidFill>
                <a:srgbClr val="FF0000"/>
              </a:solidFill>
            </a:rPr>
            <a:t>tại Hội đồng bầu cử quốc gia.</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732073" y="375461"/>
        <a:ext cx="8316546" cy="1358797"/>
      </dsp:txXfrm>
    </dsp:sp>
    <dsp:sp modelId="{DA2203F8-6210-4510-AF95-4E154666DBE7}">
      <dsp:nvSpPr>
        <dsp:cNvPr id="0" name=""/>
        <dsp:cNvSpPr/>
      </dsp:nvSpPr>
      <dsp:spPr>
        <a:xfrm>
          <a:off x="72785" y="395572"/>
          <a:ext cx="1318576" cy="1318576"/>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115515" y="1973839"/>
          <a:ext cx="7933104" cy="13266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296"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1800" b="0" i="0" kern="1200" dirty="0"/>
            <a:t>Người được tổ chức chính trị, tổ chức chính trị - xã hội, tổ chức xã hội, đơn vị vũ trang nhân dân, cơ quan nhà nước, đơn vị sự nghiệp, tổ chức kinh tế </a:t>
          </a:r>
          <a:r>
            <a:rPr lang="vi-VN" sz="1800" b="1" i="0" kern="1200" dirty="0">
              <a:solidFill>
                <a:srgbClr val="FF0000"/>
              </a:solidFill>
            </a:rPr>
            <a:t>ở địa phương giới thiệu và người tự ứng cử</a:t>
          </a:r>
          <a:r>
            <a:rPr lang="vi-VN" sz="1800" b="0" i="0" kern="1200" dirty="0"/>
            <a:t> nộp 2 bộ hồ sơ ứng cử </a:t>
          </a:r>
          <a:r>
            <a:rPr lang="vi-VN" sz="1800" b="1" i="0" kern="1200" dirty="0">
              <a:solidFill>
                <a:srgbClr val="FF0000"/>
              </a:solidFill>
            </a:rPr>
            <a:t>tại Ủy ban bầu cử ở tỉnh nơi mình cư trú hoặc công tác thường xuyên</a:t>
          </a:r>
          <a:r>
            <a:rPr lang="vi-VN" sz="1800" b="0" i="0" kern="1200" dirty="0"/>
            <a:t>.</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1115515" y="1973839"/>
        <a:ext cx="7933104" cy="1326624"/>
      </dsp:txXfrm>
    </dsp:sp>
    <dsp:sp modelId="{3D62B5B3-223C-454B-A488-063B6E1A4E25}">
      <dsp:nvSpPr>
        <dsp:cNvPr id="0" name=""/>
        <dsp:cNvSpPr/>
      </dsp:nvSpPr>
      <dsp:spPr>
        <a:xfrm>
          <a:off x="456227" y="1977864"/>
          <a:ext cx="1318576" cy="1318576"/>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732073" y="3556130"/>
          <a:ext cx="8316546" cy="13266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296"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l" defTabSz="666750">
            <a:lnSpc>
              <a:spcPct val="90000"/>
            </a:lnSpc>
            <a:spcBef>
              <a:spcPct val="0"/>
            </a:spcBef>
            <a:spcAft>
              <a:spcPct val="35000"/>
            </a:spcAft>
            <a:buNone/>
          </a:pPr>
          <a:r>
            <a:rPr lang="vi-VN" sz="1800" b="1" i="0" kern="1200" dirty="0">
              <a:solidFill>
                <a:srgbClr val="FF0000"/>
              </a:solidFill>
            </a:rPr>
            <a:t>Lưu ý</a:t>
          </a:r>
          <a:r>
            <a:rPr lang="vi-VN" sz="1800" b="0" i="0" kern="1200" dirty="0"/>
            <a:t>, công dân chỉ được nộp hồ sơ ứng cử làm đại biểu Hội đồng nhân dân tối đa </a:t>
          </a:r>
          <a:r>
            <a:rPr lang="vi-VN" sz="1800" b="1" i="0" kern="1200" dirty="0">
              <a:solidFill>
                <a:srgbClr val="FF0000"/>
              </a:solidFill>
            </a:rPr>
            <a:t>ở hai cấp trong cùng một nhiệm kỳ</a:t>
          </a:r>
          <a:r>
            <a:rPr lang="vi-VN" sz="1800" b="0" i="0" kern="1200" dirty="0"/>
            <a:t>; nếu nộp hồ sơ ứng cử </a:t>
          </a:r>
          <a:r>
            <a:rPr lang="vi-VN" sz="1800" b="1" i="0" kern="1200" dirty="0">
              <a:solidFill>
                <a:srgbClr val="FF0000"/>
              </a:solidFill>
            </a:rPr>
            <a:t>đại biểu Quốc hội </a:t>
          </a:r>
          <a:r>
            <a:rPr lang="vi-VN" sz="1800" b="0" i="0" kern="1200" dirty="0"/>
            <a:t>thì </a:t>
          </a:r>
          <a:r>
            <a:rPr lang="vi-VN" sz="1800" b="1" i="0" kern="1200" dirty="0">
              <a:solidFill>
                <a:srgbClr val="FF0000"/>
              </a:solidFill>
            </a:rPr>
            <a:t>chỉ được nộp hồ sơ ứng cử làm đại biểu Hội đồng nhân dân ở một cấp.</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732073" y="3556130"/>
        <a:ext cx="8316546" cy="1326624"/>
      </dsp:txXfrm>
    </dsp:sp>
    <dsp:sp modelId="{6C4AB075-D238-4538-B6DA-6487C7433A96}">
      <dsp:nvSpPr>
        <dsp:cNvPr id="0" name=""/>
        <dsp:cNvSpPr/>
      </dsp:nvSpPr>
      <dsp:spPr>
        <a:xfrm>
          <a:off x="72785" y="3560155"/>
          <a:ext cx="1318576" cy="1318576"/>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100684" y="-1085975"/>
          <a:ext cx="8454367" cy="8454367"/>
        </a:xfrm>
        <a:prstGeom prst="blockArc">
          <a:avLst>
            <a:gd name="adj1" fmla="val 18900000"/>
            <a:gd name="adj2" fmla="val 2700000"/>
            <a:gd name="adj3" fmla="val 25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871999" y="447226"/>
          <a:ext cx="8162708" cy="161851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7334"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1" i="0" kern="1200" dirty="0">
              <a:solidFill>
                <a:srgbClr val="FF0000"/>
              </a:solidFill>
            </a:rPr>
            <a:t>1. Mọi công dân </a:t>
          </a:r>
          <a:r>
            <a:rPr lang="vi-VN" sz="2000" b="0" i="0" kern="1200" dirty="0"/>
            <a:t>có quyền bầu cử đều được ghi tên vào danh sách cử tri và được phát thẻ cử tri, trừ các trường hợp quy định tại khoản 1 Điều 30 của Luật này.</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871999" y="447226"/>
        <a:ext cx="8162708" cy="1618513"/>
      </dsp:txXfrm>
    </dsp:sp>
    <dsp:sp modelId="{DA2203F8-6210-4510-AF95-4E154666DBE7}">
      <dsp:nvSpPr>
        <dsp:cNvPr id="0" name=""/>
        <dsp:cNvSpPr/>
      </dsp:nvSpPr>
      <dsp:spPr>
        <a:xfrm>
          <a:off x="86697" y="471181"/>
          <a:ext cx="1570604" cy="157060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328730" y="2351112"/>
          <a:ext cx="7705976" cy="158019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7334"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2400" b="0" i="0" kern="1200" dirty="0"/>
            <a:t>2. Mỗi công dân chỉ được ghi tên vào một danh sách cử tri </a:t>
          </a:r>
          <a:r>
            <a:rPr lang="vi-VN" sz="2400" b="1" i="0" kern="1200" dirty="0">
              <a:solidFill>
                <a:srgbClr val="FF0000"/>
              </a:solidFill>
            </a:rPr>
            <a:t>ở nơi mình thường trú hoặc tạm trú</a:t>
          </a:r>
          <a:r>
            <a:rPr lang="vi-VN" sz="2400" b="0" i="0" kern="1200" dirty="0"/>
            <a:t>.</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1328730" y="2351112"/>
        <a:ext cx="7705976" cy="1580190"/>
      </dsp:txXfrm>
    </dsp:sp>
    <dsp:sp modelId="{3D62B5B3-223C-454B-A488-063B6E1A4E25}">
      <dsp:nvSpPr>
        <dsp:cNvPr id="0" name=""/>
        <dsp:cNvSpPr/>
      </dsp:nvSpPr>
      <dsp:spPr>
        <a:xfrm>
          <a:off x="543428" y="2355906"/>
          <a:ext cx="1570604" cy="157060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871999" y="4235837"/>
          <a:ext cx="8162708" cy="158019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7334"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1800" b="0" i="0" kern="1200" dirty="0"/>
            <a:t>3. Cử tri là người tạm trú và có thời gian </a:t>
          </a:r>
          <a:r>
            <a:rPr lang="vi-VN" sz="1800" b="1" i="0" kern="1200" dirty="0">
              <a:solidFill>
                <a:srgbClr val="FF0000"/>
              </a:solidFill>
            </a:rPr>
            <a:t>đăng ký tạm trú tại địa phương chưa đủ 12 tháng</a:t>
          </a:r>
          <a:r>
            <a:rPr lang="vi-VN" sz="1800" b="0" i="0" kern="1200" dirty="0"/>
            <a:t>, cử tri là quân nhân ở các đơn vị vũ trang nhân dân được ghi tên vào danh sách cử tri để bầu đại biểu Quốc hội, đại biểu Hội đồng nhân dân cấp tỉnh, cấp huyện </a:t>
          </a:r>
          <a:r>
            <a:rPr lang="vi-VN" sz="1800" b="1" i="0" kern="1200" dirty="0">
              <a:solidFill>
                <a:srgbClr val="FF0000"/>
              </a:solidFill>
            </a:rPr>
            <a:t>ở nơi tạm trú hoặc đóng quân.</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871999" y="4235837"/>
        <a:ext cx="8162708" cy="1580190"/>
      </dsp:txXfrm>
    </dsp:sp>
    <dsp:sp modelId="{6C4AB075-D238-4538-B6DA-6487C7433A96}">
      <dsp:nvSpPr>
        <dsp:cNvPr id="0" name=""/>
        <dsp:cNvSpPr/>
      </dsp:nvSpPr>
      <dsp:spPr>
        <a:xfrm>
          <a:off x="86697" y="4240630"/>
          <a:ext cx="1570604" cy="1570604"/>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047126" y="-1085975"/>
          <a:ext cx="8454367" cy="8454367"/>
        </a:xfrm>
        <a:prstGeom prst="blockArc">
          <a:avLst>
            <a:gd name="adj1" fmla="val 18900000"/>
            <a:gd name="adj2" fmla="val 2700000"/>
            <a:gd name="adj3" fmla="val 25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1154865" y="638943"/>
          <a:ext cx="7933400" cy="23118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4591"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1800" b="0" i="0" kern="1200" dirty="0"/>
            <a:t>4</a:t>
          </a:r>
          <a:r>
            <a:rPr lang="vi-VN" sz="1800" b="0" i="0" kern="1200" dirty="0">
              <a:solidFill>
                <a:srgbClr val="FF0000"/>
              </a:solidFill>
            </a:rPr>
            <a:t>. Công dân Việt Nam ở nước ngoài </a:t>
          </a:r>
          <a:r>
            <a:rPr lang="vi-VN" sz="1800" b="0" i="0" kern="1200" dirty="0"/>
            <a:t>trở về Việt Nam trong khoảng thời gian </a:t>
          </a:r>
          <a:r>
            <a:rPr lang="vi-VN" sz="1800" b="0" i="0" kern="1200" dirty="0">
              <a:solidFill>
                <a:srgbClr val="FF0000"/>
              </a:solidFill>
            </a:rPr>
            <a:t>từ sau khi danh sách cử tri đã được niêm yết đến trước thời điểm bắt đầu bỏ phiếu 24 giờ</a:t>
          </a:r>
          <a:r>
            <a:rPr lang="vi-VN" sz="1800" b="0" i="0" kern="1200" dirty="0"/>
            <a:t>, thì đến Ủy ban nhân dân cấp xã xuất trình Hộ chiếu có ghi quốc tịch Việt Nam để được ghi tên vào danh sách cử tri và nhận thẻ cử tri bầu đại biểu Quốc hội và đại biểu Hội đồng nhân dân cấp tỉnh, cấp huyện, cấp xã (nếu xuất trình tại nơi đăng ký thường trú) hoặc bầu đại biểu Quốc hội và đại biểu Hội đồng nhân dân cấp tỉnh, cấp huyện (nêu xuất trình tại nơi đăng ký tạm trú).</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1154865" y="638943"/>
        <a:ext cx="7933400" cy="2311884"/>
      </dsp:txXfrm>
    </dsp:sp>
    <dsp:sp modelId="{DA2203F8-6210-4510-AF95-4E154666DBE7}">
      <dsp:nvSpPr>
        <dsp:cNvPr id="0" name=""/>
        <dsp:cNvSpPr/>
      </dsp:nvSpPr>
      <dsp:spPr>
        <a:xfrm>
          <a:off x="33139" y="673160"/>
          <a:ext cx="2243450" cy="224345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154865" y="3358957"/>
          <a:ext cx="7933400" cy="225714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4591"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2000" b="0" i="0" kern="1200" dirty="0"/>
            <a:t>5. Cử tri là người đang bị tạm giam, tạm giữ, người đang chấp hành biện pháp đưa vào cơ sở giáo dục bắt buộc, cơ sở cai nghiện bắt buộc </a:t>
          </a:r>
          <a:r>
            <a:rPr lang="vi-VN" sz="2000" b="1" i="0" kern="1200" dirty="0">
              <a:solidFill>
                <a:srgbClr val="FF0000"/>
              </a:solidFill>
            </a:rPr>
            <a:t>được ghi tên vào danh sách cử tri để bầu đại biểu Quốc hội và đại biểu Hội đồng nhân dân cấp tỉnh nơi người đó đang bị tạm giam</a:t>
          </a:r>
          <a:r>
            <a:rPr lang="vi-VN" sz="2000" b="0" i="0" kern="1200" dirty="0"/>
            <a:t>, tạm giữ, đang chấp hành biện pháp đưa vào cơ sở giáo dục bắt buộc, cơ sở cai nghiện bắt buộc.</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1154865" y="3358957"/>
        <a:ext cx="7933400" cy="2257144"/>
      </dsp:txXfrm>
    </dsp:sp>
    <dsp:sp modelId="{3D62B5B3-223C-454B-A488-063B6E1A4E25}">
      <dsp:nvSpPr>
        <dsp:cNvPr id="0" name=""/>
        <dsp:cNvSpPr/>
      </dsp:nvSpPr>
      <dsp:spPr>
        <a:xfrm>
          <a:off x="33139" y="3365804"/>
          <a:ext cx="2243450" cy="224345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047126" y="-1085975"/>
          <a:ext cx="8454367" cy="8454367"/>
        </a:xfrm>
        <a:prstGeom prst="blockArc">
          <a:avLst>
            <a:gd name="adj1" fmla="val 18900000"/>
            <a:gd name="adj2" fmla="val 2700000"/>
            <a:gd name="adj3" fmla="val 25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1154865" y="638943"/>
          <a:ext cx="7933400" cy="23118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4591"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1. </a:t>
          </a:r>
          <a:r>
            <a:rPr lang="vi-VN" sz="2000" b="0" i="0" kern="1200" dirty="0">
              <a:solidFill>
                <a:srgbClr val="FF0000"/>
              </a:solidFill>
            </a:rPr>
            <a:t>Người đang bị tước quyền bầu cử </a:t>
          </a:r>
          <a:r>
            <a:rPr lang="vi-VN" sz="2000" b="0" i="0" kern="1200" dirty="0"/>
            <a:t>theo bản án, quyết định của Tòa án đã có hiệu lực pháp luật, </a:t>
          </a:r>
          <a:r>
            <a:rPr lang="vi-VN" sz="2000" b="0" i="0" kern="1200" dirty="0">
              <a:solidFill>
                <a:srgbClr val="FF0000"/>
              </a:solidFill>
            </a:rPr>
            <a:t>người bị kết án tử hình</a:t>
          </a:r>
          <a:r>
            <a:rPr lang="vi-VN" sz="2000" b="0" i="0" kern="1200" dirty="0"/>
            <a:t> đang trong thời gian chờ thi hành án</a:t>
          </a:r>
          <a:r>
            <a:rPr lang="vi-VN" sz="2000" b="0" i="0" kern="1200" dirty="0">
              <a:solidFill>
                <a:srgbClr val="FF0000"/>
              </a:solidFill>
            </a:rPr>
            <a:t>, người đang chấp hành hình phạt tù </a:t>
          </a:r>
          <a:r>
            <a:rPr lang="vi-VN" sz="2000" b="0" i="0" kern="1200" dirty="0"/>
            <a:t>mà không được hưởng án treo, </a:t>
          </a:r>
          <a:r>
            <a:rPr lang="vi-VN" sz="2000" b="0" i="0" kern="1200" dirty="0">
              <a:solidFill>
                <a:srgbClr val="0070C0"/>
              </a:solidFill>
            </a:rPr>
            <a:t>người mất năng lực hành vi dân sự </a:t>
          </a:r>
          <a:r>
            <a:rPr lang="vi-VN" sz="2000" b="0" i="0" kern="1200" dirty="0"/>
            <a:t>thì không được ghi tên vào danh sách cử tri.</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1154865" y="638943"/>
        <a:ext cx="7933400" cy="2311884"/>
      </dsp:txXfrm>
    </dsp:sp>
    <dsp:sp modelId="{DA2203F8-6210-4510-AF95-4E154666DBE7}">
      <dsp:nvSpPr>
        <dsp:cNvPr id="0" name=""/>
        <dsp:cNvSpPr/>
      </dsp:nvSpPr>
      <dsp:spPr>
        <a:xfrm>
          <a:off x="33139" y="673160"/>
          <a:ext cx="2243450" cy="224345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154865" y="3358957"/>
          <a:ext cx="7933400" cy="225714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4591" tIns="40640" rIns="40640" bIns="40640" numCol="1" spcCol="1270" anchor="ctr" anchorCtr="0">
          <a:noAutofit/>
        </a:bodyPr>
        <a:lstStyle/>
        <a:p>
          <a:pPr marL="0" lvl="0" indent="0" algn="just" defTabSz="711200">
            <a:lnSpc>
              <a:spcPct val="90000"/>
            </a:lnSpc>
            <a:spcBef>
              <a:spcPct val="0"/>
            </a:spcBef>
            <a:spcAft>
              <a:spcPct val="35000"/>
            </a:spcAft>
            <a:buNone/>
          </a:pPr>
          <a:endParaRPr lang="vi-VN" sz="1600" b="0" i="0" kern="1200" dirty="0"/>
        </a:p>
        <a:p>
          <a:pPr marL="0" lvl="0" indent="0" algn="just" defTabSz="711200">
            <a:lnSpc>
              <a:spcPct val="90000"/>
            </a:lnSpc>
            <a:spcBef>
              <a:spcPct val="0"/>
            </a:spcBef>
            <a:spcAft>
              <a:spcPct val="35000"/>
            </a:spcAft>
            <a:buNone/>
          </a:pPr>
          <a:r>
            <a:rPr lang="vi-VN" sz="2000" b="0" i="0" kern="1200" dirty="0"/>
            <a:t>2. Người thuộc các trường hợp quy định tại khoản 1 Điều này nếu đến </a:t>
          </a:r>
          <a:r>
            <a:rPr lang="vi-VN" sz="2000" b="0" i="0" kern="1200" dirty="0">
              <a:solidFill>
                <a:srgbClr val="FF0000"/>
              </a:solidFill>
            </a:rPr>
            <a:t>trước thời điểm bắt đầu bỏ phiếu 24 giờ </a:t>
          </a:r>
          <a:r>
            <a:rPr lang="vi-VN" sz="2000" b="0" i="0" kern="1200" dirty="0"/>
            <a:t>được khôi phục lại quyền bầu cử, được trả lại tự do hoặc được cơ quan có thẩm quyền xác nhận không còn trong tình trạng mất năng lực hành vi dân sự </a:t>
          </a:r>
          <a:r>
            <a:rPr lang="vi-VN" sz="2000" b="0" i="0" kern="1200" dirty="0">
              <a:solidFill>
                <a:srgbClr val="FF0000"/>
              </a:solidFill>
            </a:rPr>
            <a:t>thì được bổ sung vào danh sách cử tri và được phát thẻ cử tri theo quy định tại Điều 29 của Luật này.</a:t>
          </a:r>
        </a:p>
        <a:p>
          <a:pPr marL="0" lvl="0" indent="0" algn="just" defTabSz="711200">
            <a:lnSpc>
              <a:spcPct val="90000"/>
            </a:lnSpc>
            <a:spcBef>
              <a:spcPct val="0"/>
            </a:spcBef>
            <a:spcAft>
              <a:spcPct val="35000"/>
            </a:spcAft>
            <a:buNone/>
          </a:pPr>
          <a:endParaRPr lang="vi-VN" sz="1600" b="1" kern="1200" dirty="0">
            <a:solidFill>
              <a:srgbClr val="FF0000"/>
            </a:solidFill>
          </a:endParaRPr>
        </a:p>
      </dsp:txBody>
      <dsp:txXfrm>
        <a:off x="1154865" y="3358957"/>
        <a:ext cx="7933400" cy="2257144"/>
      </dsp:txXfrm>
    </dsp:sp>
    <dsp:sp modelId="{3D62B5B3-223C-454B-A488-063B6E1A4E25}">
      <dsp:nvSpPr>
        <dsp:cNvPr id="0" name=""/>
        <dsp:cNvSpPr/>
      </dsp:nvSpPr>
      <dsp:spPr>
        <a:xfrm>
          <a:off x="33139" y="3365804"/>
          <a:ext cx="2243450" cy="224345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104211" y="-1085975"/>
          <a:ext cx="8454367" cy="8454367"/>
        </a:xfrm>
        <a:prstGeom prst="blockArc">
          <a:avLst>
            <a:gd name="adj1" fmla="val 18900000"/>
            <a:gd name="adj2" fmla="val 2700000"/>
            <a:gd name="adj3" fmla="val 25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706386" y="343755"/>
          <a:ext cx="8324794" cy="124496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7149"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solidFill>
                <a:srgbClr val="FF0000"/>
              </a:solidFill>
            </a:rPr>
            <a:t>1. Người đang bị tước quyền ứng cử </a:t>
          </a:r>
          <a:r>
            <a:rPr lang="vi-VN" sz="2000" b="0" i="0" kern="1200" dirty="0"/>
            <a:t>theo bản án, quyết định của Tòa án đã có hiệu lực pháp luật</a:t>
          </a:r>
          <a:r>
            <a:rPr lang="vi-VN" sz="2000" b="0" i="0" kern="1200" dirty="0">
              <a:solidFill>
                <a:srgbClr val="FF0000"/>
              </a:solidFill>
            </a:rPr>
            <a:t>, người đang chấp hành hình phạt tù</a:t>
          </a:r>
          <a:r>
            <a:rPr lang="vi-VN" sz="2000" b="0" i="0" kern="1200" dirty="0"/>
            <a:t>, người bị hạn chế hoặc mất năng lực hành vi dân sự.</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706386" y="343755"/>
        <a:ext cx="8324794" cy="1244960"/>
      </dsp:txXfrm>
    </dsp:sp>
    <dsp:sp modelId="{DA2203F8-6210-4510-AF95-4E154666DBE7}">
      <dsp:nvSpPr>
        <dsp:cNvPr id="0" name=""/>
        <dsp:cNvSpPr/>
      </dsp:nvSpPr>
      <dsp:spPr>
        <a:xfrm>
          <a:off x="102331" y="362181"/>
          <a:ext cx="1208108" cy="1208108"/>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260495" y="1808475"/>
          <a:ext cx="7770685" cy="121548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7149"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000" b="0" i="0" kern="1200" dirty="0">
              <a:solidFill>
                <a:srgbClr val="FF0000"/>
              </a:solidFill>
            </a:rPr>
            <a:t>2. Người đang bị khởi tố bị can.</a:t>
          </a:r>
        </a:p>
        <a:p>
          <a:pPr marL="0" lvl="0" indent="0" algn="just" defTabSz="889000">
            <a:lnSpc>
              <a:spcPct val="90000"/>
            </a:lnSpc>
            <a:spcBef>
              <a:spcPct val="0"/>
            </a:spcBef>
            <a:spcAft>
              <a:spcPct val="35000"/>
            </a:spcAft>
            <a:buNone/>
          </a:pPr>
          <a:r>
            <a:rPr lang="vi-VN" sz="2000" b="0" i="0" kern="1200" dirty="0"/>
            <a:t>3. Người đang chấp hành bản án, quyết định hình sự của Tòa án.</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1" kern="1200" dirty="0">
            <a:solidFill>
              <a:srgbClr val="FF0000"/>
            </a:solidFill>
          </a:endParaRPr>
        </a:p>
      </dsp:txBody>
      <dsp:txXfrm>
        <a:off x="1260495" y="1808475"/>
        <a:ext cx="7770685" cy="1215482"/>
      </dsp:txXfrm>
    </dsp:sp>
    <dsp:sp modelId="{3D62B5B3-223C-454B-A488-063B6E1A4E25}">
      <dsp:nvSpPr>
        <dsp:cNvPr id="0" name=""/>
        <dsp:cNvSpPr/>
      </dsp:nvSpPr>
      <dsp:spPr>
        <a:xfrm>
          <a:off x="656441" y="1812162"/>
          <a:ext cx="1208108" cy="1208108"/>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1260495" y="3258457"/>
          <a:ext cx="7770685" cy="121548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7149"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l" defTabSz="666750">
            <a:lnSpc>
              <a:spcPct val="90000"/>
            </a:lnSpc>
            <a:spcBef>
              <a:spcPct val="0"/>
            </a:spcBef>
            <a:spcAft>
              <a:spcPct val="35000"/>
            </a:spcAft>
            <a:buNone/>
          </a:pPr>
          <a:r>
            <a:rPr lang="vi-VN" sz="2000" b="0" i="0" kern="1200" dirty="0"/>
            <a:t>4. Người đã chấp hành xong bản án, quyết định hình sự của Tòa án </a:t>
          </a:r>
          <a:r>
            <a:rPr lang="vi-VN" sz="2000" b="0" i="0" kern="1200" dirty="0">
              <a:solidFill>
                <a:srgbClr val="FF0000"/>
              </a:solidFill>
            </a:rPr>
            <a:t>nhưng chưa được xóa án tích.</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1260495" y="3258457"/>
        <a:ext cx="7770685" cy="1215482"/>
      </dsp:txXfrm>
    </dsp:sp>
    <dsp:sp modelId="{6C4AB075-D238-4538-B6DA-6487C7433A96}">
      <dsp:nvSpPr>
        <dsp:cNvPr id="0" name=""/>
        <dsp:cNvSpPr/>
      </dsp:nvSpPr>
      <dsp:spPr>
        <a:xfrm>
          <a:off x="656441" y="3262144"/>
          <a:ext cx="1208108" cy="1208108"/>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7CC65-D50E-4598-9744-FCD8FCEF9A77}">
      <dsp:nvSpPr>
        <dsp:cNvPr id="0" name=""/>
        <dsp:cNvSpPr/>
      </dsp:nvSpPr>
      <dsp:spPr>
        <a:xfrm>
          <a:off x="706386" y="4708438"/>
          <a:ext cx="8324794" cy="121548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7149" tIns="40640" rIns="40640" bIns="40640" numCol="1" spcCol="1270" anchor="ctr" anchorCtr="0">
          <a:noAutofit/>
        </a:bodyPr>
        <a:lstStyle/>
        <a:p>
          <a:pPr marL="0" lvl="0" indent="0" algn="l" defTabSz="711200">
            <a:lnSpc>
              <a:spcPct val="90000"/>
            </a:lnSpc>
            <a:spcBef>
              <a:spcPct val="0"/>
            </a:spcBef>
            <a:spcAft>
              <a:spcPct val="35000"/>
            </a:spcAft>
            <a:buNone/>
          </a:pPr>
          <a:endParaRPr lang="vi-VN" sz="1600" b="1" i="0" kern="1200" dirty="0">
            <a:solidFill>
              <a:srgbClr val="FF0000"/>
            </a:solidFill>
          </a:endParaRPr>
        </a:p>
        <a:p>
          <a:pPr marL="0" lvl="0" indent="0" algn="just" defTabSz="711200">
            <a:lnSpc>
              <a:spcPct val="90000"/>
            </a:lnSpc>
            <a:spcBef>
              <a:spcPct val="0"/>
            </a:spcBef>
            <a:spcAft>
              <a:spcPct val="35000"/>
            </a:spcAft>
            <a:buNone/>
          </a:pPr>
          <a:r>
            <a:rPr lang="vi-VN" sz="2000" b="0" i="0" kern="1200" dirty="0"/>
            <a:t>5. </a:t>
          </a:r>
          <a:r>
            <a:rPr lang="vi-VN" sz="2000" b="0" i="0" kern="1200" dirty="0">
              <a:solidFill>
                <a:srgbClr val="FF0000"/>
              </a:solidFill>
            </a:rPr>
            <a:t>Người đang chấp hành biện pháp xử lý hành chính </a:t>
          </a:r>
          <a:r>
            <a:rPr lang="vi-VN" sz="2000" b="0" i="0" kern="1200" dirty="0"/>
            <a:t>đưa vào cơ sở giáo dục bắt buộc, đưa vào cơ sở cai nghiện bắt buộc hoặc giáo dục tại xã, phường, thị trấn.</a:t>
          </a:r>
        </a:p>
        <a:p>
          <a:pPr marL="0" lvl="0" indent="0" algn="l" defTabSz="711200">
            <a:lnSpc>
              <a:spcPct val="90000"/>
            </a:lnSpc>
            <a:spcBef>
              <a:spcPct val="0"/>
            </a:spcBef>
            <a:spcAft>
              <a:spcPct val="35000"/>
            </a:spcAft>
            <a:buNone/>
          </a:pPr>
          <a:endParaRPr lang="vi-VN" sz="1600" b="1" kern="1200" dirty="0">
            <a:solidFill>
              <a:srgbClr val="FF0000"/>
            </a:solidFill>
          </a:endParaRPr>
        </a:p>
      </dsp:txBody>
      <dsp:txXfrm>
        <a:off x="706386" y="4708438"/>
        <a:ext cx="8324794" cy="1215482"/>
      </dsp:txXfrm>
    </dsp:sp>
    <dsp:sp modelId="{FB9EDFDF-E10C-48B5-B504-8D2367C454F7}">
      <dsp:nvSpPr>
        <dsp:cNvPr id="0" name=""/>
        <dsp:cNvSpPr/>
      </dsp:nvSpPr>
      <dsp:spPr>
        <a:xfrm>
          <a:off x="102331" y="4712126"/>
          <a:ext cx="1208108" cy="1208108"/>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047126" y="-1085975"/>
          <a:ext cx="8454367" cy="8454367"/>
        </a:xfrm>
        <a:prstGeom prst="blockArc">
          <a:avLst>
            <a:gd name="adj1" fmla="val 18900000"/>
            <a:gd name="adj2" fmla="val 2700000"/>
            <a:gd name="adj3" fmla="val 25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1154865" y="350220"/>
          <a:ext cx="7933400" cy="23118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4591"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solidFill>
                <a:srgbClr val="FF0000"/>
              </a:solidFill>
            </a:rPr>
            <a:t>1. Người có tên trong danh sách chính thức </a:t>
          </a:r>
          <a:r>
            <a:rPr lang="vi-VN" sz="2000" b="0" i="0" kern="1200" dirty="0"/>
            <a:t>những người ứng cử đại biểu Quốc hội </a:t>
          </a:r>
          <a:r>
            <a:rPr lang="vi-VN" sz="2000" b="0" i="0" kern="1200" dirty="0">
              <a:solidFill>
                <a:srgbClr val="FF0000"/>
              </a:solidFill>
            </a:rPr>
            <a:t>đã được Hội đồng bầu cử quốc gia công bố</a:t>
          </a:r>
          <a:r>
            <a:rPr lang="vi-VN" sz="2000" b="0" i="0" kern="1200" dirty="0"/>
            <a:t> mà </a:t>
          </a:r>
          <a:r>
            <a:rPr lang="vi-VN" sz="2000" b="0" i="0" kern="1200" dirty="0">
              <a:solidFill>
                <a:srgbClr val="FF0000"/>
              </a:solidFill>
            </a:rPr>
            <a:t>đến thời điểm bắt đầu bỏ phiếu </a:t>
          </a:r>
          <a:r>
            <a:rPr lang="vi-VN" sz="2000" b="0" i="0" kern="1200" dirty="0"/>
            <a:t>bị khởi tố bị can, bị bắt, giữ vì phạm tội quả tang, bị mất năng lực hành vi dân sự, chết hoặc vi phạm nghiêm trọng pháp luật về bầu </a:t>
          </a:r>
          <a:r>
            <a:rPr lang="vi-VN" sz="2000" b="0" i="0" kern="1200" dirty="0">
              <a:solidFill>
                <a:srgbClr val="FF0000"/>
              </a:solidFill>
            </a:rPr>
            <a:t>cử</a:t>
          </a:r>
          <a:r>
            <a:rPr lang="vi-VN" sz="2000" b="1" i="0" kern="1200" dirty="0">
              <a:solidFill>
                <a:srgbClr val="FF0000"/>
              </a:solidFill>
            </a:rPr>
            <a:t> thì Hội đồng bầu cử quốc gia xóa tên người đó trong danh </a:t>
          </a:r>
          <a:r>
            <a:rPr lang="vi-VN" sz="2000" b="0" i="0" kern="1200" dirty="0"/>
            <a:t>sách những người ứng cử đại biểu Quốc hội.</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1154865" y="350220"/>
        <a:ext cx="7933400" cy="2311884"/>
      </dsp:txXfrm>
    </dsp:sp>
    <dsp:sp modelId="{DA2203F8-6210-4510-AF95-4E154666DBE7}">
      <dsp:nvSpPr>
        <dsp:cNvPr id="0" name=""/>
        <dsp:cNvSpPr/>
      </dsp:nvSpPr>
      <dsp:spPr>
        <a:xfrm>
          <a:off x="33139" y="384428"/>
          <a:ext cx="2243450" cy="224345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154865" y="3452284"/>
          <a:ext cx="7933400" cy="225714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4591" tIns="45720" rIns="45720" bIns="45720" numCol="1" spcCol="1270" anchor="ctr" anchorCtr="0">
          <a:noAutofit/>
        </a:bodyPr>
        <a:lstStyle/>
        <a:p>
          <a:pPr marL="0" lvl="0" indent="0" algn="just" defTabSz="800100">
            <a:lnSpc>
              <a:spcPct val="90000"/>
            </a:lnSpc>
            <a:spcBef>
              <a:spcPct val="0"/>
            </a:spcBef>
            <a:spcAft>
              <a:spcPct val="35000"/>
            </a:spcAft>
            <a:buNone/>
          </a:pPr>
          <a:endParaRPr lang="vi-VN" sz="1800" b="0" i="0" kern="1200" dirty="0"/>
        </a:p>
        <a:p>
          <a:pPr marL="0" lvl="0" indent="0" algn="just" defTabSz="800100">
            <a:lnSpc>
              <a:spcPct val="90000"/>
            </a:lnSpc>
            <a:spcBef>
              <a:spcPct val="0"/>
            </a:spcBef>
            <a:spcAft>
              <a:spcPct val="35000"/>
            </a:spcAft>
            <a:buNone/>
          </a:pPr>
          <a:r>
            <a:rPr lang="vi-VN" sz="1800" b="0" i="0" kern="1200" dirty="0"/>
            <a:t>2. Người có tên trong danh sách chính thức những người ứng cử </a:t>
          </a:r>
          <a:r>
            <a:rPr lang="vi-VN" sz="1800" b="1" i="0" kern="1200" dirty="0">
              <a:solidFill>
                <a:srgbClr val="FF0000"/>
              </a:solidFill>
            </a:rPr>
            <a:t>đại biểu Hội đồng nhân dân </a:t>
          </a:r>
          <a:r>
            <a:rPr lang="vi-VN" sz="1800" b="0" i="0" kern="1200" dirty="0"/>
            <a:t>đã được Ủy ban bầu cử công bố mà đến thời điểm bắt đầu bỏ phiếu bị khởi tố bị can, bị bắt, giữ vì phạm tội quả tang, bị mất năng lực hành vi dân sự, chết hoặc vi phạm nghiêm trọng pháp luật về bầu cử </a:t>
          </a:r>
          <a:r>
            <a:rPr lang="vi-VN" sz="1800" b="1" i="0" kern="1200" dirty="0">
              <a:solidFill>
                <a:srgbClr val="FF0000"/>
              </a:solidFill>
            </a:rPr>
            <a:t>thì Ủy ban bầu cử, sau khi thống nhất ý kiến với Ban thường trực Ủy ban Mặt trận Tổ quốc Việt Nam cùng cấp</a:t>
          </a:r>
          <a:r>
            <a:rPr lang="vi-VN" sz="1800" b="0" i="0" kern="1200" dirty="0"/>
            <a:t>, quyết định xóa tên người đó trong danh sách những người ứng cử đại biểu Hội đồng nhân dân.</a:t>
          </a:r>
        </a:p>
        <a:p>
          <a:pPr marL="0" lvl="0" indent="0" algn="just" defTabSz="800100">
            <a:lnSpc>
              <a:spcPct val="90000"/>
            </a:lnSpc>
            <a:spcBef>
              <a:spcPct val="0"/>
            </a:spcBef>
            <a:spcAft>
              <a:spcPct val="35000"/>
            </a:spcAft>
            <a:buNone/>
          </a:pPr>
          <a:endParaRPr lang="vi-VN" sz="2000" b="1" kern="1200" dirty="0">
            <a:solidFill>
              <a:srgbClr val="FF0000"/>
            </a:solidFill>
          </a:endParaRPr>
        </a:p>
      </dsp:txBody>
      <dsp:txXfrm>
        <a:off x="1154865" y="3452284"/>
        <a:ext cx="7933400" cy="2257144"/>
      </dsp:txXfrm>
    </dsp:sp>
    <dsp:sp modelId="{3D62B5B3-223C-454B-A488-063B6E1A4E25}">
      <dsp:nvSpPr>
        <dsp:cNvPr id="0" name=""/>
        <dsp:cNvSpPr/>
      </dsp:nvSpPr>
      <dsp:spPr>
        <a:xfrm>
          <a:off x="33139" y="3459154"/>
          <a:ext cx="2243450" cy="224345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6775384" y="-1036434"/>
          <a:ext cx="8067252" cy="8067252"/>
        </a:xfrm>
        <a:prstGeom prst="blockArc">
          <a:avLst>
            <a:gd name="adj1" fmla="val 18900000"/>
            <a:gd name="adj2" fmla="val 2700000"/>
            <a:gd name="adj3" fmla="val 2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832020" y="426722"/>
          <a:ext cx="8206662" cy="15443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608"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400" b="0" i="0" kern="1200" dirty="0"/>
            <a:t>1. Việc vận động bầu cử được tiến hành </a:t>
          </a:r>
          <a:r>
            <a:rPr lang="vi-VN" sz="2400" b="0" i="0" kern="1200" dirty="0">
              <a:solidFill>
                <a:srgbClr val="FF0000"/>
              </a:solidFill>
            </a:rPr>
            <a:t>dân chủ, công khai, bình đẳng, đúng pháp luật</a:t>
          </a:r>
          <a:r>
            <a:rPr lang="vi-VN" sz="2400" b="0" i="0" kern="1200" dirty="0"/>
            <a:t>, bảo đảm trật tự, an toàn xã hội.</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832020" y="426722"/>
        <a:ext cx="8206662" cy="1544309"/>
      </dsp:txXfrm>
    </dsp:sp>
    <dsp:sp modelId="{DA2203F8-6210-4510-AF95-4E154666DBE7}">
      <dsp:nvSpPr>
        <dsp:cNvPr id="0" name=""/>
        <dsp:cNvSpPr/>
      </dsp:nvSpPr>
      <dsp:spPr>
        <a:xfrm>
          <a:off x="82722" y="449578"/>
          <a:ext cx="1498596" cy="1498596"/>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267812" y="2243320"/>
          <a:ext cx="7770870" cy="15077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608" tIns="60960" rIns="60960" bIns="60960" numCol="1" spcCol="1270" anchor="ctr" anchorCtr="0">
          <a:noAutofit/>
        </a:bodyPr>
        <a:lstStyle/>
        <a:p>
          <a:pPr marL="0" lvl="0" indent="0" algn="just" defTabSz="1066800">
            <a:lnSpc>
              <a:spcPct val="90000"/>
            </a:lnSpc>
            <a:spcBef>
              <a:spcPct val="0"/>
            </a:spcBef>
            <a:spcAft>
              <a:spcPct val="35000"/>
            </a:spcAft>
            <a:buNone/>
          </a:pPr>
          <a:endParaRPr lang="vi-VN" sz="2400" b="0" i="0" kern="1200" dirty="0"/>
        </a:p>
        <a:p>
          <a:pPr marL="0" lvl="0" indent="0" algn="just" defTabSz="1066800">
            <a:lnSpc>
              <a:spcPct val="90000"/>
            </a:lnSpc>
            <a:spcBef>
              <a:spcPct val="0"/>
            </a:spcBef>
            <a:spcAft>
              <a:spcPct val="35000"/>
            </a:spcAft>
            <a:buNone/>
          </a:pPr>
          <a:r>
            <a:rPr lang="vi-VN" sz="2400" b="0" i="0" kern="1200" dirty="0"/>
            <a:t>2. Người ứng cử đại biểu Quốc hội, ứng cử đại biểu Hội đồng nhân dân </a:t>
          </a:r>
          <a:r>
            <a:rPr lang="vi-VN" sz="2400" b="0" i="0" kern="1200" dirty="0">
              <a:solidFill>
                <a:srgbClr val="FF0000"/>
              </a:solidFill>
            </a:rPr>
            <a:t>ở đơn vị bầu cử nào thì thực hiện vận động bầu cử tại đơn vị bầu cử đó</a:t>
          </a:r>
          <a:r>
            <a:rPr lang="vi-VN" sz="2400" b="0" i="0" kern="1200" dirty="0"/>
            <a:t>.</a:t>
          </a:r>
        </a:p>
        <a:p>
          <a:pPr marL="0" lvl="0" indent="0" algn="just" defTabSz="1066800">
            <a:lnSpc>
              <a:spcPct val="90000"/>
            </a:lnSpc>
            <a:spcBef>
              <a:spcPct val="0"/>
            </a:spcBef>
            <a:spcAft>
              <a:spcPct val="35000"/>
            </a:spcAft>
            <a:buNone/>
          </a:pPr>
          <a:endParaRPr lang="vi-VN" sz="2400" b="1" kern="1200" dirty="0">
            <a:solidFill>
              <a:srgbClr val="FF0000"/>
            </a:solidFill>
          </a:endParaRPr>
        </a:p>
      </dsp:txBody>
      <dsp:txXfrm>
        <a:off x="1267812" y="2243320"/>
        <a:ext cx="7770870" cy="1507743"/>
      </dsp:txXfrm>
    </dsp:sp>
    <dsp:sp modelId="{3D62B5B3-223C-454B-A488-063B6E1A4E25}">
      <dsp:nvSpPr>
        <dsp:cNvPr id="0" name=""/>
        <dsp:cNvSpPr/>
      </dsp:nvSpPr>
      <dsp:spPr>
        <a:xfrm>
          <a:off x="518514" y="2247894"/>
          <a:ext cx="1498596" cy="1498596"/>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832020" y="4041635"/>
          <a:ext cx="8206662" cy="15077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608"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2400" b="0" i="0" kern="1200" dirty="0"/>
            <a:t>3. Các tổ chức phụ trách bầu cử và thành viên của các tổ chức này </a:t>
          </a:r>
          <a:r>
            <a:rPr lang="vi-VN" sz="2400" b="0" i="0" kern="1200" dirty="0">
              <a:solidFill>
                <a:srgbClr val="FF0000"/>
              </a:solidFill>
            </a:rPr>
            <a:t>không được vận động cho người ứng cử.</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832020" y="4041635"/>
        <a:ext cx="8206662" cy="1507743"/>
      </dsp:txXfrm>
    </dsp:sp>
    <dsp:sp modelId="{6C4AB075-D238-4538-B6DA-6487C7433A96}">
      <dsp:nvSpPr>
        <dsp:cNvPr id="0" name=""/>
        <dsp:cNvSpPr/>
      </dsp:nvSpPr>
      <dsp:spPr>
        <a:xfrm>
          <a:off x="82722" y="4046209"/>
          <a:ext cx="1498596" cy="1498596"/>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6778337" y="-1036434"/>
          <a:ext cx="8067252" cy="8067252"/>
        </a:xfrm>
        <a:prstGeom prst="blockArc">
          <a:avLst>
            <a:gd name="adj1" fmla="val 18900000"/>
            <a:gd name="adj2" fmla="val 2700000"/>
            <a:gd name="adj3" fmla="val 2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674412" y="327994"/>
          <a:ext cx="8361317" cy="118788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97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1. Lợi dụng vận động bầu cử để </a:t>
          </a:r>
          <a:r>
            <a:rPr lang="vi-VN" sz="2000" b="0" i="0" kern="1200" dirty="0">
              <a:solidFill>
                <a:srgbClr val="FF0000"/>
              </a:solidFill>
            </a:rPr>
            <a:t>tuyên truyền trái với Hiến pháp và pháp luật</a:t>
          </a:r>
          <a:r>
            <a:rPr lang="vi-VN" sz="2000" b="0" i="0" kern="1200" dirty="0"/>
            <a:t> hoặc làm tổn hại đến danh dự, nhân phẩm, uy tín, quyền, lợi ích hợp pháp khác của tổ chức, cá nhân khác.</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674412" y="327994"/>
        <a:ext cx="8361317" cy="1187882"/>
      </dsp:txXfrm>
    </dsp:sp>
    <dsp:sp modelId="{DA2203F8-6210-4510-AF95-4E154666DBE7}">
      <dsp:nvSpPr>
        <dsp:cNvPr id="0" name=""/>
        <dsp:cNvSpPr/>
      </dsp:nvSpPr>
      <dsp:spPr>
        <a:xfrm>
          <a:off x="98052" y="345576"/>
          <a:ext cx="1152720" cy="115272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203117" y="1725561"/>
          <a:ext cx="7832612" cy="11597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977" tIns="60960" rIns="60960" bIns="60960" numCol="1" spcCol="1270" anchor="ctr" anchorCtr="0">
          <a:noAutofit/>
        </a:bodyPr>
        <a:lstStyle/>
        <a:p>
          <a:pPr marL="0" lvl="0" indent="0" algn="just" defTabSz="1066800">
            <a:lnSpc>
              <a:spcPct val="90000"/>
            </a:lnSpc>
            <a:spcBef>
              <a:spcPct val="0"/>
            </a:spcBef>
            <a:spcAft>
              <a:spcPct val="35000"/>
            </a:spcAft>
            <a:buNone/>
          </a:pPr>
          <a:endParaRPr lang="vi-VN" sz="2400" b="0" i="0" kern="1200" dirty="0"/>
        </a:p>
        <a:p>
          <a:pPr marL="0" lvl="0" indent="0" algn="just" defTabSz="1066800">
            <a:lnSpc>
              <a:spcPct val="90000"/>
            </a:lnSpc>
            <a:spcBef>
              <a:spcPct val="0"/>
            </a:spcBef>
            <a:spcAft>
              <a:spcPct val="35000"/>
            </a:spcAft>
            <a:buNone/>
          </a:pPr>
          <a:r>
            <a:rPr lang="vi-VN" sz="2400" b="0" i="0" kern="1200" dirty="0"/>
            <a:t>2. Lạm dụng chức vụ, quyền hạn để sử dụng phương tiện thông tin đại chúng trong vận động bầu cử.</a:t>
          </a:r>
        </a:p>
        <a:p>
          <a:pPr marL="0" lvl="0" indent="0" algn="just" defTabSz="1066800">
            <a:lnSpc>
              <a:spcPct val="90000"/>
            </a:lnSpc>
            <a:spcBef>
              <a:spcPct val="0"/>
            </a:spcBef>
            <a:spcAft>
              <a:spcPct val="35000"/>
            </a:spcAft>
            <a:buNone/>
          </a:pPr>
          <a:endParaRPr lang="vi-VN" sz="2400" b="1" kern="1200" dirty="0">
            <a:solidFill>
              <a:srgbClr val="FF0000"/>
            </a:solidFill>
          </a:endParaRPr>
        </a:p>
      </dsp:txBody>
      <dsp:txXfrm>
        <a:off x="1203117" y="1725561"/>
        <a:ext cx="7832612" cy="1159756"/>
      </dsp:txXfrm>
    </dsp:sp>
    <dsp:sp modelId="{3D62B5B3-223C-454B-A488-063B6E1A4E25}">
      <dsp:nvSpPr>
        <dsp:cNvPr id="0" name=""/>
        <dsp:cNvSpPr/>
      </dsp:nvSpPr>
      <dsp:spPr>
        <a:xfrm>
          <a:off x="626757" y="1729080"/>
          <a:ext cx="1152720" cy="115272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1203117" y="3109065"/>
          <a:ext cx="7832612" cy="11597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977"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2000" b="0" i="0" kern="1200" dirty="0"/>
            <a:t>3. Lợi dụng vận động bầu cử </a:t>
          </a:r>
          <a:r>
            <a:rPr lang="vi-VN" sz="2000" b="0" i="0" kern="1200" dirty="0">
              <a:solidFill>
                <a:srgbClr val="FF0000"/>
              </a:solidFill>
            </a:rPr>
            <a:t>để vận động tài trợ, quyên góp ở trong nước và nước ngoài cho tổ chức, cá nhân mình.</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1203117" y="3109065"/>
        <a:ext cx="7832612" cy="1159756"/>
      </dsp:txXfrm>
    </dsp:sp>
    <dsp:sp modelId="{6C4AB075-D238-4538-B6DA-6487C7433A96}">
      <dsp:nvSpPr>
        <dsp:cNvPr id="0" name=""/>
        <dsp:cNvSpPr/>
      </dsp:nvSpPr>
      <dsp:spPr>
        <a:xfrm>
          <a:off x="626757" y="3112583"/>
          <a:ext cx="1152720" cy="1152720"/>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FA8F0F-D9BB-434B-BCCC-35AFE740C7BA}">
      <dsp:nvSpPr>
        <dsp:cNvPr id="0" name=""/>
        <dsp:cNvSpPr/>
      </dsp:nvSpPr>
      <dsp:spPr>
        <a:xfrm>
          <a:off x="674412" y="4492569"/>
          <a:ext cx="8361317" cy="11597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977" tIns="43180" rIns="43180" bIns="43180" numCol="1" spcCol="1270" anchor="ctr" anchorCtr="0">
          <a:noAutofit/>
        </a:bodyPr>
        <a:lstStyle/>
        <a:p>
          <a:pPr marL="0" lvl="0" indent="0" algn="l" defTabSz="755650">
            <a:lnSpc>
              <a:spcPct val="90000"/>
            </a:lnSpc>
            <a:spcBef>
              <a:spcPct val="0"/>
            </a:spcBef>
            <a:spcAft>
              <a:spcPct val="35000"/>
            </a:spcAft>
            <a:buNone/>
          </a:pPr>
          <a:endParaRPr lang="vi-VN" sz="1700" b="1" i="0" kern="1200" dirty="0">
            <a:solidFill>
              <a:srgbClr val="FF0000"/>
            </a:solidFill>
          </a:endParaRPr>
        </a:p>
        <a:p>
          <a:pPr marL="0" lvl="0" indent="0" algn="just" defTabSz="755650">
            <a:lnSpc>
              <a:spcPct val="90000"/>
            </a:lnSpc>
            <a:spcBef>
              <a:spcPct val="0"/>
            </a:spcBef>
            <a:spcAft>
              <a:spcPct val="35000"/>
            </a:spcAft>
            <a:buNone/>
          </a:pPr>
          <a:r>
            <a:rPr lang="vi-VN" sz="2400" b="0" i="0" kern="1200" dirty="0"/>
            <a:t>4. Sử dụng hoặc </a:t>
          </a:r>
          <a:r>
            <a:rPr lang="vi-VN" sz="2400" b="0" i="0" kern="1200" dirty="0">
              <a:solidFill>
                <a:srgbClr val="FF0000"/>
              </a:solidFill>
            </a:rPr>
            <a:t>hứa tặng, cho, ủng hộ tiền, tài sản </a:t>
          </a:r>
          <a:r>
            <a:rPr lang="vi-VN" sz="2400" b="0" i="0" kern="1200" dirty="0"/>
            <a:t>hoặc lợi ích vật chất để lôi kéo, mua chuộc cử tri.</a:t>
          </a:r>
        </a:p>
        <a:p>
          <a:pPr marL="0" lvl="0" indent="0" algn="l" defTabSz="755650">
            <a:lnSpc>
              <a:spcPct val="90000"/>
            </a:lnSpc>
            <a:spcBef>
              <a:spcPct val="0"/>
            </a:spcBef>
            <a:spcAft>
              <a:spcPct val="35000"/>
            </a:spcAft>
            <a:buNone/>
          </a:pPr>
          <a:endParaRPr lang="vi-VN" sz="1700" b="1" kern="1200" dirty="0">
            <a:solidFill>
              <a:srgbClr val="FF0000"/>
            </a:solidFill>
          </a:endParaRPr>
        </a:p>
      </dsp:txBody>
      <dsp:txXfrm>
        <a:off x="674412" y="4492569"/>
        <a:ext cx="8361317" cy="1159756"/>
      </dsp:txXfrm>
    </dsp:sp>
    <dsp:sp modelId="{B052E940-3543-4F09-BFE6-C7E022DDB458}">
      <dsp:nvSpPr>
        <dsp:cNvPr id="0" name=""/>
        <dsp:cNvSpPr/>
      </dsp:nvSpPr>
      <dsp:spPr>
        <a:xfrm>
          <a:off x="98052" y="4496087"/>
          <a:ext cx="1152720" cy="1152720"/>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236133"/>
          <a:ext cx="8088959" cy="27329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45720" rIns="45720" bIns="45720" numCol="1" spcCol="1270" anchor="ctr" anchorCtr="0">
          <a:noAutofit/>
        </a:bodyPr>
        <a:lstStyle/>
        <a:p>
          <a:pPr marL="0" lvl="0" indent="0" algn="l" defTabSz="800100">
            <a:lnSpc>
              <a:spcPct val="90000"/>
            </a:lnSpc>
            <a:spcBef>
              <a:spcPct val="0"/>
            </a:spcBef>
            <a:spcAft>
              <a:spcPct val="35000"/>
            </a:spcAft>
            <a:buNone/>
          </a:pPr>
          <a:endParaRPr lang="vi-VN" sz="1800" b="0" i="0" kern="1200" dirty="0"/>
        </a:p>
        <a:p>
          <a:pPr marL="0" lvl="0" indent="0" algn="just" defTabSz="800100">
            <a:lnSpc>
              <a:spcPct val="90000"/>
            </a:lnSpc>
            <a:spcBef>
              <a:spcPct val="0"/>
            </a:spcBef>
            <a:spcAft>
              <a:spcPct val="35000"/>
            </a:spcAft>
            <a:buNone/>
          </a:pPr>
          <a:r>
            <a:rPr lang="vi-VN" sz="2000" b="0" i="0" kern="1200" dirty="0"/>
            <a:t>Nguyên tắc bầu cử trực tiếp đòi hỏi cử tri </a:t>
          </a:r>
          <a:r>
            <a:rPr lang="vi-VN" sz="2000" b="1" i="0" kern="1200" dirty="0">
              <a:solidFill>
                <a:srgbClr val="FF0000"/>
              </a:solidFill>
            </a:rPr>
            <a:t>không được nhờ người bầu hộ, bầu thay hoặc bầu bằng cách gửi thư</a:t>
          </a:r>
          <a:r>
            <a:rPr lang="vi-VN" sz="2000" b="0" i="0" kern="1200" dirty="0"/>
            <a:t>. Cử tri tự bỏ lá phiếu bầu vào hòm phiếu. Trường hợp cử tri không thể tự viết phiếu bầu thì </a:t>
          </a:r>
          <a:r>
            <a:rPr lang="vi-VN" sz="2000" b="1" i="0" kern="1200" dirty="0">
              <a:solidFill>
                <a:srgbClr val="FF0000"/>
              </a:solidFill>
            </a:rPr>
            <a:t>nhờ người khác viết hộ, nhưng phải tự mình bỏ phiếu</a:t>
          </a:r>
          <a:r>
            <a:rPr lang="vi-VN" sz="2000" b="0" i="0" kern="1200" dirty="0"/>
            <a:t>; người viết hộ phải bảo đảm bí mật phiếu bầu của cử tri; nếu cử tri vì tàn tật không tự bỏ phiếu được thì nhờ người khác bỏ phiếu vào hòm phiếu.</a:t>
          </a:r>
        </a:p>
        <a:p>
          <a:pPr marL="0" lvl="0" indent="0" algn="l" defTabSz="800100">
            <a:lnSpc>
              <a:spcPct val="90000"/>
            </a:lnSpc>
            <a:spcBef>
              <a:spcPct val="0"/>
            </a:spcBef>
            <a:spcAft>
              <a:spcPct val="35000"/>
            </a:spcAft>
            <a:buNone/>
          </a:pPr>
          <a:endParaRPr lang="en-US" sz="1300" b="1" kern="1200" dirty="0">
            <a:solidFill>
              <a:srgbClr val="FF0000"/>
            </a:solidFill>
          </a:endParaRPr>
        </a:p>
      </dsp:txBody>
      <dsp:txXfrm>
        <a:off x="1031138" y="236133"/>
        <a:ext cx="8088959" cy="2732913"/>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10834" y="3476495"/>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b="0" i="0" kern="1200" dirty="0"/>
            <a:t> </a:t>
          </a:r>
        </a:p>
        <a:p>
          <a:pPr marL="0" lvl="0" indent="0" algn="just" defTabSz="889000">
            <a:lnSpc>
              <a:spcPct val="90000"/>
            </a:lnSpc>
            <a:spcBef>
              <a:spcPct val="0"/>
            </a:spcBef>
            <a:spcAft>
              <a:spcPct val="35000"/>
            </a:spcAft>
            <a:buNone/>
          </a:pPr>
          <a:r>
            <a:rPr lang="vi-VN" sz="2000" b="0" i="0" kern="1200" dirty="0"/>
            <a:t>Trường hợp cử tri ốm đau, già yếu, tàn tật không thể đến phòng bỏ phiếu được thì </a:t>
          </a:r>
          <a:r>
            <a:rPr lang="vi-VN" sz="2000" b="1" i="0" kern="1200" dirty="0">
              <a:solidFill>
                <a:srgbClr val="FF0000"/>
              </a:solidFill>
            </a:rPr>
            <a:t>tổ bầu cử mang hòm phiếu phụ và phiếu bầu đến nơi ở của cử tri để cử tri nhận phiếu bầu và thực hiện các thủ tục bỏ phiếu.</a:t>
          </a:r>
        </a:p>
        <a:p>
          <a:pPr marL="0" lvl="0" indent="0" algn="just" defTabSz="889000">
            <a:lnSpc>
              <a:spcPct val="90000"/>
            </a:lnSpc>
            <a:spcBef>
              <a:spcPct val="0"/>
            </a:spcBef>
            <a:spcAft>
              <a:spcPct val="35000"/>
            </a:spcAft>
            <a:buNone/>
          </a:pPr>
          <a:endParaRPr lang="en-US" sz="2000" b="1" kern="1200" dirty="0"/>
        </a:p>
      </dsp:txBody>
      <dsp:txXfrm>
        <a:off x="1010834" y="3476495"/>
        <a:ext cx="8088959" cy="1602477"/>
      </dsp:txXfrm>
    </dsp:sp>
    <dsp:sp modelId="{DE6BD306-0FAA-44D0-9761-91E19362149D}">
      <dsp:nvSpPr>
        <dsp:cNvPr id="0" name=""/>
        <dsp:cNvSpPr/>
      </dsp:nvSpPr>
      <dsp:spPr>
        <a:xfrm>
          <a:off x="9317" y="3276186"/>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6775384" y="-1036434"/>
          <a:ext cx="8067252" cy="8067252"/>
        </a:xfrm>
        <a:prstGeom prst="blockArc">
          <a:avLst>
            <a:gd name="adj1" fmla="val 18900000"/>
            <a:gd name="adj2" fmla="val 2700000"/>
            <a:gd name="adj3" fmla="val 2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832020" y="426722"/>
          <a:ext cx="8206662" cy="15443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608"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1. Mỗi cử tri có quyền bỏ </a:t>
          </a:r>
          <a:r>
            <a:rPr lang="vi-VN" sz="2000" b="0" i="0" kern="1200" dirty="0">
              <a:solidFill>
                <a:srgbClr val="FF0000"/>
              </a:solidFill>
            </a:rPr>
            <a:t>một phiếu bầu đại biểu Quốc hội và bỏ một phiếu bầu đại biểu Hội đồng nhân dân </a:t>
          </a:r>
          <a:r>
            <a:rPr lang="vi-VN" sz="2000" b="0" i="0" kern="1200" dirty="0"/>
            <a:t>tương ứng với mỗi cấp Hội đồng nhân dân.</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832020" y="426722"/>
        <a:ext cx="8206662" cy="1544309"/>
      </dsp:txXfrm>
    </dsp:sp>
    <dsp:sp modelId="{DA2203F8-6210-4510-AF95-4E154666DBE7}">
      <dsp:nvSpPr>
        <dsp:cNvPr id="0" name=""/>
        <dsp:cNvSpPr/>
      </dsp:nvSpPr>
      <dsp:spPr>
        <a:xfrm>
          <a:off x="82722" y="449578"/>
          <a:ext cx="1498596" cy="1498596"/>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267812" y="2243320"/>
          <a:ext cx="7770870" cy="15077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608" tIns="60960" rIns="60960" bIns="60960" numCol="1" spcCol="1270" anchor="ctr" anchorCtr="0">
          <a:noAutofit/>
        </a:bodyPr>
        <a:lstStyle/>
        <a:p>
          <a:pPr marL="0" lvl="0" indent="0" algn="just" defTabSz="1066800">
            <a:lnSpc>
              <a:spcPct val="90000"/>
            </a:lnSpc>
            <a:spcBef>
              <a:spcPct val="0"/>
            </a:spcBef>
            <a:spcAft>
              <a:spcPct val="35000"/>
            </a:spcAft>
            <a:buNone/>
          </a:pPr>
          <a:endParaRPr lang="vi-VN" sz="2400" b="0" i="0" kern="1200" dirty="0"/>
        </a:p>
        <a:p>
          <a:pPr marL="0" lvl="0" indent="0" algn="just" defTabSz="1066800">
            <a:lnSpc>
              <a:spcPct val="90000"/>
            </a:lnSpc>
            <a:spcBef>
              <a:spcPct val="0"/>
            </a:spcBef>
            <a:spcAft>
              <a:spcPct val="35000"/>
            </a:spcAft>
            <a:buNone/>
          </a:pPr>
          <a:r>
            <a:rPr lang="vi-VN" sz="2000" b="0" i="0" kern="1200" dirty="0"/>
            <a:t>2. Cử tri phải tự mình, đi bầu cử, không được nhờ người khác bầu cử thay, trừ trường hợp quy định tại khoản 3 và khoản 4 Điều này; khi bầu cử phải xuất trình thẻ cử tri.</a:t>
          </a:r>
        </a:p>
        <a:p>
          <a:pPr marL="0" lvl="0" indent="0" algn="just" defTabSz="1066800">
            <a:lnSpc>
              <a:spcPct val="90000"/>
            </a:lnSpc>
            <a:spcBef>
              <a:spcPct val="0"/>
            </a:spcBef>
            <a:spcAft>
              <a:spcPct val="35000"/>
            </a:spcAft>
            <a:buNone/>
          </a:pPr>
          <a:endParaRPr lang="vi-VN" sz="2400" b="1" kern="1200" dirty="0">
            <a:solidFill>
              <a:srgbClr val="FF0000"/>
            </a:solidFill>
          </a:endParaRPr>
        </a:p>
      </dsp:txBody>
      <dsp:txXfrm>
        <a:off x="1267812" y="2243320"/>
        <a:ext cx="7770870" cy="1507743"/>
      </dsp:txXfrm>
    </dsp:sp>
    <dsp:sp modelId="{3D62B5B3-223C-454B-A488-063B6E1A4E25}">
      <dsp:nvSpPr>
        <dsp:cNvPr id="0" name=""/>
        <dsp:cNvSpPr/>
      </dsp:nvSpPr>
      <dsp:spPr>
        <a:xfrm>
          <a:off x="518514" y="2247894"/>
          <a:ext cx="1498596" cy="1498596"/>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832020" y="4041635"/>
          <a:ext cx="8206662" cy="15077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608"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2000" b="0" i="0" kern="1200" dirty="0"/>
            <a:t>3. Cử tri không thể tự viết được phiếu bầu thì </a:t>
          </a:r>
          <a:r>
            <a:rPr lang="vi-VN" sz="2000" b="0" i="0" kern="1200" dirty="0">
              <a:solidFill>
                <a:srgbClr val="FF0000"/>
              </a:solidFill>
            </a:rPr>
            <a:t>nhờ người khác viết hộ</a:t>
          </a:r>
          <a:r>
            <a:rPr lang="vi-VN" sz="2000" b="0" i="0" kern="1200" dirty="0"/>
            <a:t>, nhưng phải tự mình bỏ phiếu; người viết hộ phải bảo đảm bí mật phiếu bầu của cử tri. Trường hợp cử tri vì khuyết tật không tự bỏ phiếu được thì nhờ người khác bỏ phiếu vào hòm phiếu.</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832020" y="4041635"/>
        <a:ext cx="8206662" cy="1507743"/>
      </dsp:txXfrm>
    </dsp:sp>
    <dsp:sp modelId="{6C4AB075-D238-4538-B6DA-6487C7433A96}">
      <dsp:nvSpPr>
        <dsp:cNvPr id="0" name=""/>
        <dsp:cNvSpPr/>
      </dsp:nvSpPr>
      <dsp:spPr>
        <a:xfrm>
          <a:off x="82722" y="4046209"/>
          <a:ext cx="1498596" cy="1498596"/>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173736" y="-1096545"/>
          <a:ext cx="8536958" cy="8536958"/>
        </a:xfrm>
        <a:prstGeom prst="blockArc">
          <a:avLst>
            <a:gd name="adj1" fmla="val 18900000"/>
            <a:gd name="adj2" fmla="val 2700000"/>
            <a:gd name="adj3" fmla="val 25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713207" y="347117"/>
          <a:ext cx="8317002" cy="125713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653"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solidFill>
                <a:srgbClr val="002060"/>
              </a:solidFill>
            </a:rPr>
            <a:t>5. Khi cử tri viết phiếu bầu, không ai được xem, kể cả thành viên Tổ bầu cử.</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713207" y="347117"/>
        <a:ext cx="8317002" cy="1257138"/>
      </dsp:txXfrm>
    </dsp:sp>
    <dsp:sp modelId="{DA2203F8-6210-4510-AF95-4E154666DBE7}">
      <dsp:nvSpPr>
        <dsp:cNvPr id="0" name=""/>
        <dsp:cNvSpPr/>
      </dsp:nvSpPr>
      <dsp:spPr>
        <a:xfrm>
          <a:off x="103244" y="365723"/>
          <a:ext cx="1219925" cy="121992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272736" y="1826165"/>
          <a:ext cx="7757473" cy="122737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653" tIns="60960" rIns="60960" bIns="60960" numCol="1" spcCol="1270" anchor="ctr" anchorCtr="0">
          <a:noAutofit/>
        </a:bodyPr>
        <a:lstStyle/>
        <a:p>
          <a:pPr marL="0" lvl="0" indent="0" algn="just" defTabSz="1066800">
            <a:lnSpc>
              <a:spcPct val="90000"/>
            </a:lnSpc>
            <a:spcBef>
              <a:spcPct val="0"/>
            </a:spcBef>
            <a:spcAft>
              <a:spcPct val="35000"/>
            </a:spcAft>
            <a:buNone/>
          </a:pPr>
          <a:endParaRPr lang="vi-VN" sz="2400" b="0" i="0" kern="1200" dirty="0"/>
        </a:p>
        <a:p>
          <a:pPr marL="0" lvl="0" indent="0" algn="just" defTabSz="1066800">
            <a:lnSpc>
              <a:spcPct val="90000"/>
            </a:lnSpc>
            <a:spcBef>
              <a:spcPct val="0"/>
            </a:spcBef>
            <a:spcAft>
              <a:spcPct val="35000"/>
            </a:spcAft>
            <a:buNone/>
          </a:pPr>
          <a:r>
            <a:rPr lang="vi-VN" sz="2400" b="0" i="0" kern="1200" dirty="0"/>
            <a:t>6. Nếu viết hỏng, cử tri có quyền đổi phiếu bầu khác.</a:t>
          </a:r>
        </a:p>
        <a:p>
          <a:pPr marL="0" lvl="0" indent="0" algn="just" defTabSz="1066800">
            <a:lnSpc>
              <a:spcPct val="90000"/>
            </a:lnSpc>
            <a:spcBef>
              <a:spcPct val="0"/>
            </a:spcBef>
            <a:spcAft>
              <a:spcPct val="35000"/>
            </a:spcAft>
            <a:buNone/>
          </a:pPr>
          <a:endParaRPr lang="vi-VN" sz="2400" b="1" kern="1200" dirty="0">
            <a:solidFill>
              <a:srgbClr val="FF0000"/>
            </a:solidFill>
          </a:endParaRPr>
        </a:p>
      </dsp:txBody>
      <dsp:txXfrm>
        <a:off x="1272736" y="1826165"/>
        <a:ext cx="7757473" cy="1227372"/>
      </dsp:txXfrm>
    </dsp:sp>
    <dsp:sp modelId="{3D62B5B3-223C-454B-A488-063B6E1A4E25}">
      <dsp:nvSpPr>
        <dsp:cNvPr id="0" name=""/>
        <dsp:cNvSpPr/>
      </dsp:nvSpPr>
      <dsp:spPr>
        <a:xfrm>
          <a:off x="662774" y="1829888"/>
          <a:ext cx="1219925" cy="121992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1272736" y="3290330"/>
          <a:ext cx="7757473" cy="122737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653"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2000" b="0" i="0" kern="1200" dirty="0"/>
            <a:t>7. Khi cử tri bỏ phiếu xong, Tổ bầu cử có trách nhiệm đóng dấu “Đã bỏ phiếu” vào thẻ cử tri.</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1272736" y="3290330"/>
        <a:ext cx="7757473" cy="1227372"/>
      </dsp:txXfrm>
    </dsp:sp>
    <dsp:sp modelId="{6C4AB075-D238-4538-B6DA-6487C7433A96}">
      <dsp:nvSpPr>
        <dsp:cNvPr id="0" name=""/>
        <dsp:cNvSpPr/>
      </dsp:nvSpPr>
      <dsp:spPr>
        <a:xfrm>
          <a:off x="662774" y="3294053"/>
          <a:ext cx="1219925" cy="1219925"/>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92B3A-929D-45CB-92CC-B6DA203F5160}">
      <dsp:nvSpPr>
        <dsp:cNvPr id="0" name=""/>
        <dsp:cNvSpPr/>
      </dsp:nvSpPr>
      <dsp:spPr>
        <a:xfrm>
          <a:off x="713207" y="4754494"/>
          <a:ext cx="8317002" cy="122737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653" tIns="55880" rIns="55880" bIns="55880" numCol="1" spcCol="1270" anchor="ctr" anchorCtr="0">
          <a:noAutofit/>
        </a:bodyPr>
        <a:lstStyle/>
        <a:p>
          <a:pPr marL="0" lvl="0" indent="0" algn="l" defTabSz="977900">
            <a:lnSpc>
              <a:spcPct val="90000"/>
            </a:lnSpc>
            <a:spcBef>
              <a:spcPct val="0"/>
            </a:spcBef>
            <a:spcAft>
              <a:spcPct val="35000"/>
            </a:spcAft>
            <a:buNone/>
          </a:pPr>
          <a:endParaRPr lang="vi-VN" sz="2200" b="1" i="0" kern="1200" dirty="0">
            <a:solidFill>
              <a:srgbClr val="FF0000"/>
            </a:solidFill>
          </a:endParaRPr>
        </a:p>
        <a:p>
          <a:pPr marL="0" lvl="0" indent="0" algn="l" defTabSz="977900">
            <a:lnSpc>
              <a:spcPct val="90000"/>
            </a:lnSpc>
            <a:spcBef>
              <a:spcPct val="0"/>
            </a:spcBef>
            <a:spcAft>
              <a:spcPct val="35000"/>
            </a:spcAft>
            <a:buNone/>
          </a:pPr>
          <a:r>
            <a:rPr lang="vi-VN" sz="2200" b="0" i="0" kern="1200" dirty="0"/>
            <a:t>8. Mọi người phải tuân theo nội quy phòng bỏ phiếu.</a:t>
          </a:r>
        </a:p>
        <a:p>
          <a:pPr marL="0" lvl="0" indent="0" algn="l" defTabSz="977900">
            <a:lnSpc>
              <a:spcPct val="90000"/>
            </a:lnSpc>
            <a:spcBef>
              <a:spcPct val="0"/>
            </a:spcBef>
            <a:spcAft>
              <a:spcPct val="35000"/>
            </a:spcAft>
            <a:buNone/>
          </a:pPr>
          <a:endParaRPr lang="vi-VN" sz="2200" b="1" kern="1200" dirty="0">
            <a:solidFill>
              <a:srgbClr val="FF0000"/>
            </a:solidFill>
          </a:endParaRPr>
        </a:p>
      </dsp:txBody>
      <dsp:txXfrm>
        <a:off x="713207" y="4754494"/>
        <a:ext cx="8317002" cy="1227372"/>
      </dsp:txXfrm>
    </dsp:sp>
    <dsp:sp modelId="{4D44D0A0-780E-48B1-880E-14A72E6EC4B5}">
      <dsp:nvSpPr>
        <dsp:cNvPr id="0" name=""/>
        <dsp:cNvSpPr/>
      </dsp:nvSpPr>
      <dsp:spPr>
        <a:xfrm>
          <a:off x="103244" y="4758218"/>
          <a:ext cx="1219925" cy="1219925"/>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170087" y="-1096545"/>
          <a:ext cx="8536958" cy="8536958"/>
        </a:xfrm>
        <a:prstGeom prst="blockArc">
          <a:avLst>
            <a:gd name="adj1" fmla="val 18900000"/>
            <a:gd name="adj2" fmla="val 2700000"/>
            <a:gd name="adj3" fmla="val 25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880528" y="451600"/>
          <a:ext cx="8153330" cy="16343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089"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1. Việc bỏ phiếu bắt đầu từ </a:t>
          </a:r>
          <a:r>
            <a:rPr lang="vi-VN" sz="2000" b="1" i="0" kern="1200" dirty="0">
              <a:solidFill>
                <a:srgbClr val="FF0000"/>
              </a:solidFill>
            </a:rPr>
            <a:t>bảy giờ sáng đến bảy giờ tối cùng ngày</a:t>
          </a:r>
          <a:r>
            <a:rPr lang="vi-VN" sz="2000" b="0" i="0" kern="1200" dirty="0"/>
            <a:t>. Tùy tình hình địa phương, Tổ bầu cử có thể quyết định cho bắt đầu việc bỏ phiếu sớm hơn nhưng không được </a:t>
          </a:r>
          <a:r>
            <a:rPr lang="vi-VN" sz="2000" b="0" i="0" kern="1200" dirty="0">
              <a:solidFill>
                <a:srgbClr val="FF0000"/>
              </a:solidFill>
            </a:rPr>
            <a:t>trước năm giờ sáng </a:t>
          </a:r>
          <a:r>
            <a:rPr lang="vi-VN" sz="2000" b="0" i="0" kern="1200" dirty="0"/>
            <a:t>hoặc kết thúc muộn hơn nhưng không được </a:t>
          </a:r>
          <a:r>
            <a:rPr lang="vi-VN" sz="2000" b="0" i="0" kern="1200" dirty="0">
              <a:solidFill>
                <a:srgbClr val="FF0000"/>
              </a:solidFill>
            </a:rPr>
            <a:t>quá chín giờ tối cùng ngày</a:t>
          </a:r>
          <a:r>
            <a:rPr lang="vi-VN" sz="2000" b="0" i="0" kern="1200" dirty="0"/>
            <a:t>.</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880528" y="451600"/>
        <a:ext cx="8153330" cy="1634345"/>
      </dsp:txXfrm>
    </dsp:sp>
    <dsp:sp modelId="{DA2203F8-6210-4510-AF95-4E154666DBE7}">
      <dsp:nvSpPr>
        <dsp:cNvPr id="0" name=""/>
        <dsp:cNvSpPr/>
      </dsp:nvSpPr>
      <dsp:spPr>
        <a:xfrm>
          <a:off x="87545" y="475790"/>
          <a:ext cx="1585967" cy="158596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341728" y="2374110"/>
          <a:ext cx="7692131" cy="159564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089" tIns="60960" rIns="60960" bIns="60960" numCol="1" spcCol="1270" anchor="ctr" anchorCtr="0">
          <a:noAutofit/>
        </a:bodyPr>
        <a:lstStyle/>
        <a:p>
          <a:pPr marL="0" lvl="0" indent="0" algn="just" defTabSz="1066800">
            <a:lnSpc>
              <a:spcPct val="90000"/>
            </a:lnSpc>
            <a:spcBef>
              <a:spcPct val="0"/>
            </a:spcBef>
            <a:spcAft>
              <a:spcPct val="35000"/>
            </a:spcAft>
            <a:buNone/>
          </a:pPr>
          <a:endParaRPr lang="vi-VN" sz="2400" b="0" i="0" kern="1200" dirty="0"/>
        </a:p>
        <a:p>
          <a:pPr marL="0" lvl="0" indent="0" algn="just" defTabSz="1066800">
            <a:lnSpc>
              <a:spcPct val="90000"/>
            </a:lnSpc>
            <a:spcBef>
              <a:spcPct val="0"/>
            </a:spcBef>
            <a:spcAft>
              <a:spcPct val="35000"/>
            </a:spcAft>
            <a:buNone/>
          </a:pPr>
          <a:r>
            <a:rPr lang="vi-VN" sz="2400" b="0" i="0" kern="1200" dirty="0"/>
            <a:t>2. Trước khi bỏ phiếu, Tổ bầu cử phải kiểm tra hòm phiếu trước sự chứng kiến của cử tri.</a:t>
          </a:r>
        </a:p>
        <a:p>
          <a:pPr marL="0" lvl="0" indent="0" algn="just" defTabSz="1066800">
            <a:lnSpc>
              <a:spcPct val="90000"/>
            </a:lnSpc>
            <a:spcBef>
              <a:spcPct val="0"/>
            </a:spcBef>
            <a:spcAft>
              <a:spcPct val="35000"/>
            </a:spcAft>
            <a:buNone/>
          </a:pPr>
          <a:endParaRPr lang="vi-VN" sz="2400" b="1" kern="1200" dirty="0">
            <a:solidFill>
              <a:srgbClr val="FF0000"/>
            </a:solidFill>
          </a:endParaRPr>
        </a:p>
      </dsp:txBody>
      <dsp:txXfrm>
        <a:off x="1341728" y="2374110"/>
        <a:ext cx="7692131" cy="1595647"/>
      </dsp:txXfrm>
    </dsp:sp>
    <dsp:sp modelId="{3D62B5B3-223C-454B-A488-063B6E1A4E25}">
      <dsp:nvSpPr>
        <dsp:cNvPr id="0" name=""/>
        <dsp:cNvSpPr/>
      </dsp:nvSpPr>
      <dsp:spPr>
        <a:xfrm>
          <a:off x="548744" y="2378950"/>
          <a:ext cx="1585967" cy="158596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880528" y="4277270"/>
          <a:ext cx="8153330" cy="159564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089"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1800" b="0" i="0" kern="1200" dirty="0"/>
            <a:t>3. Việc bỏ phiếu phải </a:t>
          </a:r>
          <a:r>
            <a:rPr lang="vi-VN" sz="1800" b="0" i="0" kern="1200" dirty="0">
              <a:solidFill>
                <a:srgbClr val="FF0000"/>
              </a:solidFill>
            </a:rPr>
            <a:t>được tiến hành liên tục</a:t>
          </a:r>
          <a:r>
            <a:rPr lang="vi-VN" sz="1800" b="0" i="0" kern="1200" dirty="0"/>
            <a:t>. Trong trường hợp có sự kiện bất ngờ làm gián đoạn việc bỏ phiếu thì Tổ bầu cử phải lập tức niêm phong hòm phiếu, tài liệu liên quan trực tiếp đến cuộc bầu cử, kịp thời báo cáo cho Ban bầu cử, đồng thời phải có những biện pháp cần thiết để việc bỏ phiếu được tiếp tục.</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880528" y="4277270"/>
        <a:ext cx="8153330" cy="1595647"/>
      </dsp:txXfrm>
    </dsp:sp>
    <dsp:sp modelId="{6C4AB075-D238-4538-B6DA-6487C7433A96}">
      <dsp:nvSpPr>
        <dsp:cNvPr id="0" name=""/>
        <dsp:cNvSpPr/>
      </dsp:nvSpPr>
      <dsp:spPr>
        <a:xfrm>
          <a:off x="87545" y="4282110"/>
          <a:ext cx="1585967" cy="1585967"/>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170087" y="-1096545"/>
          <a:ext cx="8536958" cy="8536958"/>
        </a:xfrm>
        <a:prstGeom prst="blockArc">
          <a:avLst>
            <a:gd name="adj1" fmla="val 18900000"/>
            <a:gd name="adj2" fmla="val 2700000"/>
            <a:gd name="adj3" fmla="val 25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880528" y="451600"/>
          <a:ext cx="8153330" cy="16343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089"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Việc kiểm phiếu phải được tiến hành tại phòng bỏ phiếu ngay sau khi cuộc bỏ phiếu kết thúc (</a:t>
          </a:r>
          <a:r>
            <a:rPr lang="vi-VN" sz="2000" b="0" i="1" kern="1200" dirty="0">
              <a:solidFill>
                <a:srgbClr val="FF0000"/>
              </a:solidFill>
            </a:rPr>
            <a:t>Sau khi đã hết giờ bỏ phiếu theo quy định của Luật bầu cử đại biểu Quốc hội và đại biểu Hội đồng nhân dân thì Tổ bầu cử mới được mở hòm phiếu để kiểm phiếu – Thông </a:t>
          </a:r>
          <a:r>
            <a:rPr lang="vi-VN" sz="2000" b="0" i="1" kern="1200">
              <a:solidFill>
                <a:srgbClr val="FF0000"/>
              </a:solidFill>
            </a:rPr>
            <a:t>tư 01/2021/TT-BNV</a:t>
          </a:r>
          <a:r>
            <a:rPr lang="vi-VN" sz="2000" b="0" i="0" kern="1200" dirty="0"/>
            <a:t>)</a:t>
          </a:r>
          <a:br>
            <a:rPr lang="vi-VN" sz="2000" kern="1200" dirty="0"/>
          </a:br>
          <a:r>
            <a:rPr lang="vi-VN" sz="2000" b="0" i="0" kern="1200" dirty="0"/>
            <a:t>.</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880528" y="451600"/>
        <a:ext cx="8153330" cy="1634345"/>
      </dsp:txXfrm>
    </dsp:sp>
    <dsp:sp modelId="{DA2203F8-6210-4510-AF95-4E154666DBE7}">
      <dsp:nvSpPr>
        <dsp:cNvPr id="0" name=""/>
        <dsp:cNvSpPr/>
      </dsp:nvSpPr>
      <dsp:spPr>
        <a:xfrm>
          <a:off x="87545" y="475790"/>
          <a:ext cx="1585967" cy="158596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341728" y="2374110"/>
          <a:ext cx="7692131" cy="159564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089" tIns="60960" rIns="60960" bIns="60960" numCol="1" spcCol="1270" anchor="ctr" anchorCtr="0">
          <a:noAutofit/>
        </a:bodyPr>
        <a:lstStyle/>
        <a:p>
          <a:pPr marL="0" lvl="0" indent="0" algn="just" defTabSz="1066800">
            <a:lnSpc>
              <a:spcPct val="90000"/>
            </a:lnSpc>
            <a:spcBef>
              <a:spcPct val="0"/>
            </a:spcBef>
            <a:spcAft>
              <a:spcPct val="35000"/>
            </a:spcAft>
            <a:buNone/>
          </a:pPr>
          <a:endParaRPr lang="vi-VN" sz="2400" b="0" i="0" kern="1200" dirty="0"/>
        </a:p>
        <a:p>
          <a:pPr marL="0" lvl="0" indent="0" algn="just" defTabSz="1066800">
            <a:lnSpc>
              <a:spcPct val="90000"/>
            </a:lnSpc>
            <a:spcBef>
              <a:spcPct val="0"/>
            </a:spcBef>
            <a:spcAft>
              <a:spcPct val="35000"/>
            </a:spcAft>
            <a:buNone/>
          </a:pPr>
          <a:r>
            <a:rPr lang="vi-VN" sz="2400" b="0" i="0" kern="1200" dirty="0"/>
            <a:t>Trước khi mở hòm phiếu, Tổ bầu cử phải thống kê, lập biên bản, niêm phong số phiếu bầu không sử dụng đến và phải mời hai cử tri không phải là người ứng cử chứng kiến việc kiểm phiếu.</a:t>
          </a:r>
        </a:p>
        <a:p>
          <a:pPr marL="0" lvl="0" indent="0" algn="just" defTabSz="1066800">
            <a:lnSpc>
              <a:spcPct val="90000"/>
            </a:lnSpc>
            <a:spcBef>
              <a:spcPct val="0"/>
            </a:spcBef>
            <a:spcAft>
              <a:spcPct val="35000"/>
            </a:spcAft>
            <a:buNone/>
          </a:pPr>
          <a:endParaRPr lang="vi-VN" sz="2400" b="1" kern="1200" dirty="0">
            <a:solidFill>
              <a:srgbClr val="FF0000"/>
            </a:solidFill>
          </a:endParaRPr>
        </a:p>
      </dsp:txBody>
      <dsp:txXfrm>
        <a:off x="1341728" y="2374110"/>
        <a:ext cx="7692131" cy="1595647"/>
      </dsp:txXfrm>
    </dsp:sp>
    <dsp:sp modelId="{3D62B5B3-223C-454B-A488-063B6E1A4E25}">
      <dsp:nvSpPr>
        <dsp:cNvPr id="0" name=""/>
        <dsp:cNvSpPr/>
      </dsp:nvSpPr>
      <dsp:spPr>
        <a:xfrm>
          <a:off x="548744" y="2378950"/>
          <a:ext cx="1585967" cy="158596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880528" y="4277270"/>
          <a:ext cx="8153330" cy="159564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089"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2000" b="0" i="0" kern="1200" dirty="0"/>
            <a:t>Người ứng cử, đại diện cơ quan, tổ chức, đơn vị giới thiệu người ứng cử hoặc người được ủy nhiệm có quyền chứng kiến việc kiểm phiếu và khiếu nại về việc kiểm phiếu. Các phóng viên báo chí được chứng kiến việc kiểm phiếu.</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880528" y="4277270"/>
        <a:ext cx="8153330" cy="1595647"/>
      </dsp:txXfrm>
    </dsp:sp>
    <dsp:sp modelId="{6C4AB075-D238-4538-B6DA-6487C7433A96}">
      <dsp:nvSpPr>
        <dsp:cNvPr id="0" name=""/>
        <dsp:cNvSpPr/>
      </dsp:nvSpPr>
      <dsp:spPr>
        <a:xfrm>
          <a:off x="87545" y="4282110"/>
          <a:ext cx="1585967" cy="1585967"/>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170087" y="-1096545"/>
          <a:ext cx="8536958" cy="8536958"/>
        </a:xfrm>
        <a:prstGeom prst="blockArc">
          <a:avLst>
            <a:gd name="adj1" fmla="val 18900000"/>
            <a:gd name="adj2" fmla="val 2700000"/>
            <a:gd name="adj3" fmla="val 25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880528" y="451600"/>
          <a:ext cx="8153330" cy="16343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089"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1" i="0" kern="1200" dirty="0">
            <a:solidFill>
              <a:srgbClr val="FF0000"/>
            </a:solidFill>
          </a:endParaRPr>
        </a:p>
        <a:p>
          <a:pPr marL="0" lvl="0" indent="0" algn="just" defTabSz="889000">
            <a:lnSpc>
              <a:spcPct val="90000"/>
            </a:lnSpc>
            <a:spcBef>
              <a:spcPct val="0"/>
            </a:spcBef>
            <a:spcAft>
              <a:spcPct val="35000"/>
            </a:spcAft>
            <a:buNone/>
          </a:pPr>
          <a:r>
            <a:rPr lang="vi-VN" sz="2000" b="1" i="0" kern="1200" dirty="0">
              <a:solidFill>
                <a:srgbClr val="FF0000"/>
              </a:solidFill>
            </a:rPr>
            <a:t>1. Trong cuộc bầu cử đầu tiên, </a:t>
          </a:r>
          <a:r>
            <a:rPr lang="vi-VN" sz="2000" b="0" i="0" kern="1200" dirty="0"/>
            <a:t>nếu số người </a:t>
          </a:r>
          <a:r>
            <a:rPr lang="vi-VN" sz="2000" b="0" i="0" kern="1200" dirty="0">
              <a:solidFill>
                <a:srgbClr val="FF0000"/>
              </a:solidFill>
            </a:rPr>
            <a:t>trúng cử đại biểu Quốc hội chưa đủ số lượng </a:t>
          </a:r>
          <a:r>
            <a:rPr lang="vi-VN" sz="2000" b="0" i="0" kern="1200" dirty="0"/>
            <a:t>đại biểu được bầu đã ấn định cho đơn vị bầu cử thì Ban bầu cử phải ghi rõ vào biên bản xác định kết quả bầu cử và </a:t>
          </a:r>
          <a:r>
            <a:rPr lang="vi-VN" sz="2000" b="0" i="0" kern="1200" dirty="0">
              <a:solidFill>
                <a:srgbClr val="FF0000"/>
              </a:solidFill>
            </a:rPr>
            <a:t>báo cáo ngay cho Ủy ban bầu cử ở tỉnh</a:t>
          </a:r>
          <a:r>
            <a:rPr lang="vi-VN" sz="2000" b="0" i="0" kern="1200" dirty="0"/>
            <a:t> để đề nghị Hội đồng bầu cử quốc gia xem xét, quyết định việc bầu cử thêm ở đơn vị bầu cử đó.</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880528" y="451600"/>
        <a:ext cx="8153330" cy="1634345"/>
      </dsp:txXfrm>
    </dsp:sp>
    <dsp:sp modelId="{DA2203F8-6210-4510-AF95-4E154666DBE7}">
      <dsp:nvSpPr>
        <dsp:cNvPr id="0" name=""/>
        <dsp:cNvSpPr/>
      </dsp:nvSpPr>
      <dsp:spPr>
        <a:xfrm>
          <a:off x="87545" y="475790"/>
          <a:ext cx="1585967" cy="158596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341728" y="2321976"/>
          <a:ext cx="7692131" cy="16999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089" tIns="45720" rIns="45720" bIns="45720" numCol="1" spcCol="1270" anchor="ctr" anchorCtr="0">
          <a:noAutofit/>
        </a:bodyPr>
        <a:lstStyle/>
        <a:p>
          <a:pPr marL="0" lvl="0" indent="0" algn="just" defTabSz="800100">
            <a:lnSpc>
              <a:spcPct val="90000"/>
            </a:lnSpc>
            <a:spcBef>
              <a:spcPct val="0"/>
            </a:spcBef>
            <a:spcAft>
              <a:spcPct val="35000"/>
            </a:spcAft>
            <a:buNone/>
          </a:pPr>
          <a:endParaRPr lang="vi-VN" sz="1800" b="0" i="0" kern="1200" dirty="0"/>
        </a:p>
        <a:p>
          <a:pPr marL="0" lvl="0" indent="0" algn="just" defTabSz="800100">
            <a:lnSpc>
              <a:spcPct val="90000"/>
            </a:lnSpc>
            <a:spcBef>
              <a:spcPct val="0"/>
            </a:spcBef>
            <a:spcAft>
              <a:spcPct val="35000"/>
            </a:spcAft>
            <a:buNone/>
          </a:pPr>
          <a:r>
            <a:rPr lang="vi-VN" sz="1800" b="1" i="0" kern="1200" dirty="0"/>
            <a:t>2. Trong cuộc bầu cử đầu tiên</a:t>
          </a:r>
          <a:r>
            <a:rPr lang="vi-VN" sz="1800" b="0" i="0" kern="1200" dirty="0"/>
            <a:t>, nếu số người trúng cử đại biểu Hội đồng nhân dân </a:t>
          </a:r>
          <a:r>
            <a:rPr lang="vi-VN" sz="1800" b="1" i="0" kern="1200" dirty="0">
              <a:solidFill>
                <a:srgbClr val="FF0000"/>
              </a:solidFill>
            </a:rPr>
            <a:t>chưa đủ hai phần ba số lượng đại biểu được bầu </a:t>
          </a:r>
          <a:r>
            <a:rPr lang="vi-VN" sz="1800" b="0" i="0" kern="1200" dirty="0"/>
            <a:t>đã ấn định cho đơn vị bầu cử thì Ban bầu cử phải ghi rõ vào biên bản xác định kết quả bầu cử và báo cáo ngay cho Ủy ban bầu cử chịu trách nhiệm tổ chức bầu cử đại biểu Hội đồng nhân dân ở cấp đó để quyết định ngày bầu cử thêm ở đơn vị bầu cử đó.</a:t>
          </a:r>
        </a:p>
        <a:p>
          <a:pPr marL="0" lvl="0" indent="0" algn="just" defTabSz="800100">
            <a:lnSpc>
              <a:spcPct val="90000"/>
            </a:lnSpc>
            <a:spcBef>
              <a:spcPct val="0"/>
            </a:spcBef>
            <a:spcAft>
              <a:spcPct val="35000"/>
            </a:spcAft>
            <a:buNone/>
          </a:pPr>
          <a:endParaRPr lang="vi-VN" sz="1800" b="1" kern="1200" dirty="0">
            <a:solidFill>
              <a:srgbClr val="FF0000"/>
            </a:solidFill>
          </a:endParaRPr>
        </a:p>
      </dsp:txBody>
      <dsp:txXfrm>
        <a:off x="1341728" y="2321976"/>
        <a:ext cx="7692131" cy="1699915"/>
      </dsp:txXfrm>
    </dsp:sp>
    <dsp:sp modelId="{3D62B5B3-223C-454B-A488-063B6E1A4E25}">
      <dsp:nvSpPr>
        <dsp:cNvPr id="0" name=""/>
        <dsp:cNvSpPr/>
      </dsp:nvSpPr>
      <dsp:spPr>
        <a:xfrm>
          <a:off x="548744" y="2378950"/>
          <a:ext cx="1585967" cy="158596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5D7C-A0B3-426D-B648-92AD24AC85A0}">
      <dsp:nvSpPr>
        <dsp:cNvPr id="0" name=""/>
        <dsp:cNvSpPr/>
      </dsp:nvSpPr>
      <dsp:spPr>
        <a:xfrm>
          <a:off x="880528" y="4277270"/>
          <a:ext cx="8153330" cy="159564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7089" tIns="38100" rIns="38100" bIns="38100" numCol="1" spcCol="1270" anchor="ctr" anchorCtr="0">
          <a:noAutofit/>
        </a:bodyPr>
        <a:lstStyle/>
        <a:p>
          <a:pPr marL="0" lvl="0" indent="0" algn="l" defTabSz="666750">
            <a:lnSpc>
              <a:spcPct val="90000"/>
            </a:lnSpc>
            <a:spcBef>
              <a:spcPct val="0"/>
            </a:spcBef>
            <a:spcAft>
              <a:spcPct val="35000"/>
            </a:spcAft>
            <a:buNone/>
          </a:pPr>
          <a:endParaRPr lang="vi-VN" sz="1500" b="1" i="0" kern="1200" dirty="0">
            <a:solidFill>
              <a:srgbClr val="FF0000"/>
            </a:solidFill>
          </a:endParaRPr>
        </a:p>
        <a:p>
          <a:pPr marL="0" lvl="0" indent="0" algn="just" defTabSz="666750">
            <a:lnSpc>
              <a:spcPct val="90000"/>
            </a:lnSpc>
            <a:spcBef>
              <a:spcPct val="0"/>
            </a:spcBef>
            <a:spcAft>
              <a:spcPct val="35000"/>
            </a:spcAft>
            <a:buNone/>
          </a:pPr>
          <a:r>
            <a:rPr lang="vi-VN" sz="1600" b="1" i="0" kern="1200" dirty="0">
              <a:solidFill>
                <a:srgbClr val="FF0000"/>
              </a:solidFill>
            </a:rPr>
            <a:t>3. Trong trường hợp bầu cử thêm </a:t>
          </a:r>
          <a:r>
            <a:rPr lang="vi-VN" sz="1600" b="0" i="0" kern="1200" dirty="0"/>
            <a:t>thì ngày bầu cử được tiến hành chậm nhất là </a:t>
          </a:r>
          <a:r>
            <a:rPr lang="vi-VN" sz="1600" b="1" i="0" kern="1200" dirty="0">
              <a:solidFill>
                <a:srgbClr val="FF0000"/>
              </a:solidFill>
            </a:rPr>
            <a:t>15 ngày sau ngày bầu cử đầu tiên</a:t>
          </a:r>
          <a:r>
            <a:rPr lang="vi-VN" sz="1600" b="0" i="0" kern="1200" dirty="0"/>
            <a:t>. Trong cuộc bầu cử thêm, </a:t>
          </a:r>
          <a:r>
            <a:rPr lang="vi-VN" sz="1600" b="0" i="0" kern="1200" dirty="0">
              <a:solidFill>
                <a:srgbClr val="FF0000"/>
              </a:solidFill>
            </a:rPr>
            <a:t>cử tri chỉ chọn bầu trong danh sách những người ứng cử tại cuộc bầu cử đầu tiên nhưng không trúng cử</a:t>
          </a:r>
          <a:r>
            <a:rPr lang="vi-VN" sz="1600" b="0" i="0" kern="1200" dirty="0"/>
            <a:t>. Người trúng cử là người được quá một nửa tổng số phiếu bầu hợp lệ và có số phiếu bầu cao hơn. Nếu bầu cử thêm mà vẫn chưa đủ số lượng đại biểu được bầu đã ấn định cho đơn vị bầu cử thì </a:t>
          </a:r>
          <a:r>
            <a:rPr lang="vi-VN" sz="1600" b="1" i="0" kern="1200" dirty="0">
              <a:solidFill>
                <a:srgbClr val="FF0000"/>
              </a:solidFill>
            </a:rPr>
            <a:t>không tổ chức bầu cử thêm lần thứ hai.</a:t>
          </a:r>
        </a:p>
        <a:p>
          <a:pPr marL="0" lvl="0" indent="0" algn="l" defTabSz="666750">
            <a:lnSpc>
              <a:spcPct val="90000"/>
            </a:lnSpc>
            <a:spcBef>
              <a:spcPct val="0"/>
            </a:spcBef>
            <a:spcAft>
              <a:spcPct val="35000"/>
            </a:spcAft>
            <a:buNone/>
          </a:pPr>
          <a:endParaRPr lang="vi-VN" sz="1500" b="1" kern="1200" dirty="0">
            <a:solidFill>
              <a:srgbClr val="FF0000"/>
            </a:solidFill>
          </a:endParaRPr>
        </a:p>
      </dsp:txBody>
      <dsp:txXfrm>
        <a:off x="880528" y="4277270"/>
        <a:ext cx="8153330" cy="1595647"/>
      </dsp:txXfrm>
    </dsp:sp>
    <dsp:sp modelId="{6C4AB075-D238-4538-B6DA-6487C7433A96}">
      <dsp:nvSpPr>
        <dsp:cNvPr id="0" name=""/>
        <dsp:cNvSpPr/>
      </dsp:nvSpPr>
      <dsp:spPr>
        <a:xfrm>
          <a:off x="87545" y="4282110"/>
          <a:ext cx="1585967" cy="1585967"/>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116006" y="-1096545"/>
          <a:ext cx="8536958" cy="8536958"/>
        </a:xfrm>
        <a:prstGeom prst="blockArc">
          <a:avLst>
            <a:gd name="adj1" fmla="val 18900000"/>
            <a:gd name="adj2" fmla="val 2700000"/>
            <a:gd name="adj3" fmla="val 25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1166161" y="971147"/>
          <a:ext cx="7921779" cy="168259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8526"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1"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1. Trường hợp đơn vị bầu cử có số cử tri đi bỏ phiếu </a:t>
          </a:r>
          <a:r>
            <a:rPr lang="vi-VN" sz="2000" b="1" i="0" kern="1200" dirty="0">
              <a:solidFill>
                <a:srgbClr val="FF0000"/>
              </a:solidFill>
            </a:rPr>
            <a:t>chưa đạt quá một nửa tổng số cử tri</a:t>
          </a:r>
          <a:r>
            <a:rPr lang="vi-VN" sz="2000" b="0" i="0" kern="1200" dirty="0"/>
            <a:t> ghi trong danh sách cử tri thì Ban bầu cử phải ghi rõ vào biên bản và báo cáo ngay cho Ủy ban bầu cử chịu trách nhiệm tổ chức bầu cử đại biểu ở cấp đó.</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1166161" y="971147"/>
        <a:ext cx="7921779" cy="1682590"/>
      </dsp:txXfrm>
    </dsp:sp>
    <dsp:sp modelId="{DA2203F8-6210-4510-AF95-4E154666DBE7}">
      <dsp:nvSpPr>
        <dsp:cNvPr id="0" name=""/>
        <dsp:cNvSpPr/>
      </dsp:nvSpPr>
      <dsp:spPr>
        <a:xfrm>
          <a:off x="33463" y="679745"/>
          <a:ext cx="2265395" cy="226539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166161" y="3661848"/>
          <a:ext cx="7921779" cy="173915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8526" tIns="45720" rIns="45720" bIns="45720" numCol="1" spcCol="1270" anchor="ctr" anchorCtr="0">
          <a:noAutofit/>
        </a:bodyPr>
        <a:lstStyle/>
        <a:p>
          <a:pPr marL="0" lvl="0" indent="0" algn="just" defTabSz="800100">
            <a:lnSpc>
              <a:spcPct val="90000"/>
            </a:lnSpc>
            <a:spcBef>
              <a:spcPct val="0"/>
            </a:spcBef>
            <a:spcAft>
              <a:spcPct val="35000"/>
            </a:spcAft>
            <a:buNone/>
          </a:pPr>
          <a:endParaRPr lang="vi-VN" sz="1800" b="0" i="0" kern="1200" dirty="0"/>
        </a:p>
        <a:p>
          <a:pPr marL="0" lvl="0" indent="0" algn="just" defTabSz="800100">
            <a:lnSpc>
              <a:spcPct val="90000"/>
            </a:lnSpc>
            <a:spcBef>
              <a:spcPct val="0"/>
            </a:spcBef>
            <a:spcAft>
              <a:spcPct val="35000"/>
            </a:spcAft>
            <a:buNone/>
          </a:pPr>
          <a:r>
            <a:rPr lang="vi-VN" sz="2000" b="0" i="0" kern="1200" dirty="0"/>
            <a:t>2. </a:t>
          </a:r>
          <a:r>
            <a:rPr lang="vi-VN" sz="2000" b="1" i="0" kern="1200" dirty="0">
              <a:solidFill>
                <a:srgbClr val="FF0000"/>
              </a:solidFill>
            </a:rPr>
            <a:t>Đối với bầu cử đại biểu Quốc hội</a:t>
          </a:r>
          <a:r>
            <a:rPr lang="vi-VN" sz="2000" b="0" i="0" kern="1200" dirty="0"/>
            <a:t>, Ủy ban bầu cử ở tỉnh đề nghị Hội đồng bầu cử quốc gia xem xét, quyết định việc bầu cử lại ở đơn vị bầu cử có số cử tri đi bỏ phiếu chưa đạt quá một nửa tổng số cử tri ghi trong danh sách cử tri.</a:t>
          </a:r>
        </a:p>
        <a:p>
          <a:pPr marL="0" lvl="0" indent="0" algn="just" defTabSz="800100">
            <a:lnSpc>
              <a:spcPct val="90000"/>
            </a:lnSpc>
            <a:spcBef>
              <a:spcPct val="0"/>
            </a:spcBef>
            <a:spcAft>
              <a:spcPct val="35000"/>
            </a:spcAft>
            <a:buNone/>
          </a:pPr>
          <a:endParaRPr lang="vi-VN" sz="1800" b="1" kern="1200" dirty="0">
            <a:solidFill>
              <a:srgbClr val="FF0000"/>
            </a:solidFill>
          </a:endParaRPr>
        </a:p>
      </dsp:txBody>
      <dsp:txXfrm>
        <a:off x="1166161" y="3661848"/>
        <a:ext cx="7921779" cy="1739153"/>
      </dsp:txXfrm>
    </dsp:sp>
    <dsp:sp modelId="{3D62B5B3-223C-454B-A488-063B6E1A4E25}">
      <dsp:nvSpPr>
        <dsp:cNvPr id="0" name=""/>
        <dsp:cNvSpPr/>
      </dsp:nvSpPr>
      <dsp:spPr>
        <a:xfrm>
          <a:off x="33463" y="3398727"/>
          <a:ext cx="2265395" cy="226539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7116006" y="-1096545"/>
          <a:ext cx="8536958" cy="8536958"/>
        </a:xfrm>
        <a:prstGeom prst="blockArc">
          <a:avLst>
            <a:gd name="adj1" fmla="val 18900000"/>
            <a:gd name="adj2" fmla="val 2700000"/>
            <a:gd name="adj3" fmla="val 25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1166161" y="781534"/>
          <a:ext cx="7921779" cy="206181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8526"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1" i="0" kern="1200" dirty="0">
            <a:solidFill>
              <a:srgbClr val="FF0000"/>
            </a:solidFill>
          </a:endParaRPr>
        </a:p>
        <a:p>
          <a:pPr marL="0" lvl="0" indent="0" algn="just" defTabSz="889000">
            <a:lnSpc>
              <a:spcPct val="90000"/>
            </a:lnSpc>
            <a:spcBef>
              <a:spcPct val="0"/>
            </a:spcBef>
            <a:spcAft>
              <a:spcPct val="35000"/>
            </a:spcAft>
            <a:buNone/>
          </a:pPr>
          <a:r>
            <a:rPr lang="vi-VN" sz="2000" b="1" i="0" kern="1200" dirty="0">
              <a:solidFill>
                <a:srgbClr val="FF0000"/>
              </a:solidFill>
            </a:rPr>
            <a:t>3. Đối với bầu cử đại biểu Hội đồng nhân dân</a:t>
          </a:r>
          <a:r>
            <a:rPr lang="vi-VN" sz="2000" b="0" i="0" kern="1200" dirty="0"/>
            <a:t>, Ủy ban bầu cử chịu trách nhiệm tổ chức bầu cử đại biểu Hội đồng nhân dân </a:t>
          </a:r>
          <a:r>
            <a:rPr lang="vi-VN" sz="2000" b="1" i="0" kern="1200" dirty="0">
              <a:solidFill>
                <a:srgbClr val="FF0000"/>
              </a:solidFill>
            </a:rPr>
            <a:t>quyết định ngày bầu cử lại </a:t>
          </a:r>
          <a:r>
            <a:rPr lang="vi-VN" sz="2000" b="0" i="0" kern="1200" dirty="0"/>
            <a:t>ở đơn vị bầu cử có số cử tri đi bỏ phiếu chưa đạt quá một nửa tổng số cử tri ghi trong danh sách cử tri </a:t>
          </a:r>
          <a:r>
            <a:rPr lang="vi-VN" sz="2000" b="1" i="0" kern="1200" dirty="0">
              <a:solidFill>
                <a:srgbClr val="FF0000"/>
              </a:solidFill>
            </a:rPr>
            <a:t>sau khi đã báo cáo và được sự đồng ý của Hội đồng bầu cử quốc gia.</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1166161" y="781534"/>
        <a:ext cx="7921779" cy="2061817"/>
      </dsp:txXfrm>
    </dsp:sp>
    <dsp:sp modelId="{DA2203F8-6210-4510-AF95-4E154666DBE7}">
      <dsp:nvSpPr>
        <dsp:cNvPr id="0" name=""/>
        <dsp:cNvSpPr/>
      </dsp:nvSpPr>
      <dsp:spPr>
        <a:xfrm>
          <a:off x="33463" y="679745"/>
          <a:ext cx="2265395" cy="226539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166161" y="3661848"/>
          <a:ext cx="7921779" cy="173915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8526" tIns="45720" rIns="45720" bIns="45720" numCol="1" spcCol="1270" anchor="ctr" anchorCtr="0">
          <a:noAutofit/>
        </a:bodyPr>
        <a:lstStyle/>
        <a:p>
          <a:pPr marL="0" lvl="0" indent="0" algn="just" defTabSz="800100">
            <a:lnSpc>
              <a:spcPct val="90000"/>
            </a:lnSpc>
            <a:spcBef>
              <a:spcPct val="0"/>
            </a:spcBef>
            <a:spcAft>
              <a:spcPct val="35000"/>
            </a:spcAft>
            <a:buNone/>
          </a:pPr>
          <a:endParaRPr lang="vi-VN" sz="1800" b="1" i="0" kern="1200" dirty="0">
            <a:solidFill>
              <a:srgbClr val="FF0000"/>
            </a:solidFill>
          </a:endParaRPr>
        </a:p>
        <a:p>
          <a:pPr marL="0" lvl="0" indent="0" algn="just" defTabSz="800100">
            <a:lnSpc>
              <a:spcPct val="90000"/>
            </a:lnSpc>
            <a:spcBef>
              <a:spcPct val="0"/>
            </a:spcBef>
            <a:spcAft>
              <a:spcPct val="35000"/>
            </a:spcAft>
            <a:buNone/>
          </a:pPr>
          <a:r>
            <a:rPr lang="vi-VN" sz="1800" b="1" i="0" kern="1200" dirty="0">
              <a:solidFill>
                <a:srgbClr val="FF0000"/>
              </a:solidFill>
            </a:rPr>
            <a:t>4. Trong trường hợp bầu cử lại </a:t>
          </a:r>
          <a:r>
            <a:rPr lang="vi-VN" sz="1800" b="0" i="0" kern="1200" dirty="0"/>
            <a:t>thì ngày bầu cử được tiến hành chậm nhất </a:t>
          </a:r>
          <a:r>
            <a:rPr lang="vi-VN" sz="1800" b="1" i="0" kern="1200" dirty="0">
              <a:solidFill>
                <a:srgbClr val="FF0000"/>
              </a:solidFill>
            </a:rPr>
            <a:t>là 15 ngày sau ngày bầu cử đầu tiên</a:t>
          </a:r>
          <a:r>
            <a:rPr lang="vi-VN" sz="1800" b="0" i="0" kern="1200" dirty="0"/>
            <a:t>. Trong cuộc bầu cử lại, cử tri chỉ chọn bầu trong danh sách những người ứng cử tại cuộc bầu cử đầu tiên. Nếu bầu cử lại mà số cử tri đi bầu cử vẫn chưa đạt quá một nửa tổng số cử tri trong danh sách cử tri thì kết quả bầu cử lại được công nhận mà </a:t>
          </a:r>
          <a:r>
            <a:rPr lang="vi-VN" sz="1800" b="1" i="0" kern="1200" dirty="0">
              <a:solidFill>
                <a:srgbClr val="FF0000"/>
              </a:solidFill>
            </a:rPr>
            <a:t>không tổ chức bầu cử lại lần thứ hai.</a:t>
          </a:r>
        </a:p>
        <a:p>
          <a:pPr marL="0" lvl="0" indent="0" algn="just" defTabSz="800100">
            <a:lnSpc>
              <a:spcPct val="90000"/>
            </a:lnSpc>
            <a:spcBef>
              <a:spcPct val="0"/>
            </a:spcBef>
            <a:spcAft>
              <a:spcPct val="35000"/>
            </a:spcAft>
            <a:buNone/>
          </a:pPr>
          <a:endParaRPr lang="vi-VN" sz="1800" b="1" kern="1200" dirty="0">
            <a:solidFill>
              <a:srgbClr val="FF0000"/>
            </a:solidFill>
          </a:endParaRPr>
        </a:p>
      </dsp:txBody>
      <dsp:txXfrm>
        <a:off x="1166161" y="3661848"/>
        <a:ext cx="7921779" cy="1739153"/>
      </dsp:txXfrm>
    </dsp:sp>
    <dsp:sp modelId="{3D62B5B3-223C-454B-A488-063B6E1A4E25}">
      <dsp:nvSpPr>
        <dsp:cNvPr id="0" name=""/>
        <dsp:cNvSpPr/>
      </dsp:nvSpPr>
      <dsp:spPr>
        <a:xfrm>
          <a:off x="33463" y="3398727"/>
          <a:ext cx="2265395" cy="2265395"/>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6320727" y="-974507"/>
          <a:ext cx="7583358" cy="7583358"/>
        </a:xfrm>
        <a:prstGeom prst="blockArc">
          <a:avLst>
            <a:gd name="adj1" fmla="val 18900000"/>
            <a:gd name="adj2" fmla="val 2700000"/>
            <a:gd name="adj3" fmla="val 2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1035733" y="862530"/>
          <a:ext cx="7786771" cy="149440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635"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1" i="0" kern="1200" dirty="0">
            <a:solidFill>
              <a:srgbClr val="FF0000"/>
            </a:solidFill>
          </a:endParaRPr>
        </a:p>
        <a:p>
          <a:pPr marL="0" lvl="0" indent="0" algn="just" defTabSz="889000">
            <a:lnSpc>
              <a:spcPct val="90000"/>
            </a:lnSpc>
            <a:spcBef>
              <a:spcPct val="0"/>
            </a:spcBef>
            <a:spcAft>
              <a:spcPct val="35000"/>
            </a:spcAft>
            <a:buNone/>
          </a:pPr>
          <a:r>
            <a:rPr lang="vi-VN" sz="2000" b="0" i="0" kern="1200" dirty="0"/>
            <a:t>a) Hội đồng nhân dân </a:t>
          </a:r>
          <a:r>
            <a:rPr lang="vi-VN" sz="2000" b="1" i="0" kern="1200" dirty="0">
              <a:solidFill>
                <a:srgbClr val="FF0000"/>
              </a:solidFill>
            </a:rPr>
            <a:t>thiếu trên một phần ba tổng số đại biểu </a:t>
          </a:r>
          <a:r>
            <a:rPr lang="vi-VN" sz="2000" b="0" i="0" kern="1200" dirty="0"/>
            <a:t>Hội đồng nhân dân đã được bầu ở đầu nhiệm kỳ;</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1035733" y="862530"/>
        <a:ext cx="7786771" cy="1494402"/>
      </dsp:txXfrm>
    </dsp:sp>
    <dsp:sp modelId="{DA2203F8-6210-4510-AF95-4E154666DBE7}">
      <dsp:nvSpPr>
        <dsp:cNvPr id="0" name=""/>
        <dsp:cNvSpPr/>
      </dsp:nvSpPr>
      <dsp:spPr>
        <a:xfrm>
          <a:off x="29721" y="603719"/>
          <a:ext cx="2012024" cy="201202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035733" y="3252292"/>
          <a:ext cx="7786771" cy="154463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635" tIns="45720" rIns="45720" bIns="45720" numCol="1" spcCol="1270" anchor="ctr" anchorCtr="0">
          <a:noAutofit/>
        </a:bodyPr>
        <a:lstStyle/>
        <a:p>
          <a:pPr marL="0" lvl="0" indent="0" algn="just" defTabSz="800100">
            <a:lnSpc>
              <a:spcPct val="90000"/>
            </a:lnSpc>
            <a:spcBef>
              <a:spcPct val="0"/>
            </a:spcBef>
            <a:spcAft>
              <a:spcPct val="35000"/>
            </a:spcAft>
            <a:buNone/>
          </a:pPr>
          <a:endParaRPr lang="vi-VN" sz="1800" b="0" i="0" kern="1200" dirty="0"/>
        </a:p>
        <a:p>
          <a:pPr marL="0" lvl="0" indent="0" algn="just" defTabSz="800100">
            <a:lnSpc>
              <a:spcPct val="90000"/>
            </a:lnSpc>
            <a:spcBef>
              <a:spcPct val="0"/>
            </a:spcBef>
            <a:spcAft>
              <a:spcPct val="35000"/>
            </a:spcAft>
            <a:buNone/>
          </a:pPr>
          <a:r>
            <a:rPr lang="vi-VN" sz="1800" b="0" i="0" kern="1200" dirty="0"/>
            <a:t>b) Đơn vị hành chính mới được thành lập trên cơ sở nhập, chia, điều chỉnh địa giới các đơn vị hành chính hiện có có số lượng đại biểu Hội đồng nhân dân </a:t>
          </a:r>
          <a:r>
            <a:rPr lang="vi-VN" sz="1800" b="1" i="0" kern="1200" dirty="0">
              <a:solidFill>
                <a:srgbClr val="FF0000"/>
              </a:solidFill>
            </a:rPr>
            <a:t>không đủ hai phần ba tổng số đại biểu </a:t>
          </a:r>
          <a:r>
            <a:rPr lang="vi-VN" sz="1800" b="0" i="0" kern="1200" dirty="0"/>
            <a:t>được bầu theo quy định của Luật tổ chức chính quyền địa phương.</a:t>
          </a:r>
        </a:p>
        <a:p>
          <a:pPr marL="0" lvl="0" indent="0" algn="just" defTabSz="800100">
            <a:lnSpc>
              <a:spcPct val="90000"/>
            </a:lnSpc>
            <a:spcBef>
              <a:spcPct val="0"/>
            </a:spcBef>
            <a:spcAft>
              <a:spcPct val="35000"/>
            </a:spcAft>
            <a:buNone/>
          </a:pPr>
          <a:endParaRPr lang="vi-VN" sz="1800" b="1" kern="1200" dirty="0">
            <a:solidFill>
              <a:srgbClr val="FF0000"/>
            </a:solidFill>
          </a:endParaRPr>
        </a:p>
      </dsp:txBody>
      <dsp:txXfrm>
        <a:off x="1035733" y="3252292"/>
        <a:ext cx="7786771" cy="1544639"/>
      </dsp:txXfrm>
    </dsp:sp>
    <dsp:sp modelId="{3D62B5B3-223C-454B-A488-063B6E1A4E25}">
      <dsp:nvSpPr>
        <dsp:cNvPr id="0" name=""/>
        <dsp:cNvSpPr/>
      </dsp:nvSpPr>
      <dsp:spPr>
        <a:xfrm>
          <a:off x="29721" y="3018599"/>
          <a:ext cx="2012024" cy="201202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BA22-7744-401D-AC54-E2D45759DB11}">
      <dsp:nvSpPr>
        <dsp:cNvPr id="0" name=""/>
        <dsp:cNvSpPr/>
      </dsp:nvSpPr>
      <dsp:spPr>
        <a:xfrm>
          <a:off x="-6885704" y="-1061204"/>
          <a:ext cx="8260809" cy="8260809"/>
        </a:xfrm>
        <a:prstGeom prst="blockArc">
          <a:avLst>
            <a:gd name="adj1" fmla="val 18900000"/>
            <a:gd name="adj2" fmla="val 2700000"/>
            <a:gd name="adj3" fmla="val 26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7E8E9-B493-453E-B5BF-3BF49467B1F1}">
      <dsp:nvSpPr>
        <dsp:cNvPr id="0" name=""/>
        <dsp:cNvSpPr/>
      </dsp:nvSpPr>
      <dsp:spPr>
        <a:xfrm>
          <a:off x="1128391" y="720079"/>
          <a:ext cx="7691454" cy="206732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934"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solidFill>
              <a:srgbClr val="FF0000"/>
            </a:solidFill>
          </a:endParaRP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1" i="0" kern="1200" dirty="0">
            <a:solidFill>
              <a:srgbClr val="FF0000"/>
            </a:solidFill>
          </a:endParaRPr>
        </a:p>
        <a:p>
          <a:pPr marL="0" lvl="0" indent="0" algn="just" defTabSz="889000">
            <a:lnSpc>
              <a:spcPct val="90000"/>
            </a:lnSpc>
            <a:spcBef>
              <a:spcPct val="0"/>
            </a:spcBef>
            <a:spcAft>
              <a:spcPct val="35000"/>
            </a:spcAft>
            <a:buNone/>
          </a:pPr>
          <a:r>
            <a:rPr lang="vi-VN" sz="2000" b="1" i="0" kern="1200" dirty="0">
              <a:solidFill>
                <a:srgbClr val="FF0000"/>
              </a:solidFill>
            </a:rPr>
            <a:t>3. Quốc hội quyết định </a:t>
          </a:r>
          <a:r>
            <a:rPr lang="vi-VN" sz="2000" b="0" i="0" kern="1200" dirty="0"/>
            <a:t>và công bố ngày bầu cử bổ sung đại biểu Quốc hội; Ủy ban thường vụ Quốc hội quyết định và công bố ngày bầu cử bổ sung đại biểu Hội đồng nhân dân cấp tỉnh; </a:t>
          </a:r>
          <a:r>
            <a:rPr lang="vi-VN" sz="2000" b="1" i="0" kern="1200" dirty="0">
              <a:solidFill>
                <a:srgbClr val="FF0000"/>
              </a:solidFill>
            </a:rPr>
            <a:t>Thường trực Hội đồng nhân dân cấp tỉnh quyết định</a:t>
          </a:r>
          <a:r>
            <a:rPr lang="vi-VN" sz="2000" b="0" i="0" kern="1200" dirty="0"/>
            <a:t> và công bố ngày bầu cử bổ sung đại biểu Hội đồng nhân dân cấp huyện, cấp xã.</a:t>
          </a:r>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endParaRPr lang="vi-VN" sz="2000" kern="1200" dirty="0"/>
        </a:p>
      </dsp:txBody>
      <dsp:txXfrm>
        <a:off x="1128391" y="720079"/>
        <a:ext cx="7691454" cy="2067322"/>
      </dsp:txXfrm>
    </dsp:sp>
    <dsp:sp modelId="{DA2203F8-6210-4510-AF95-4E154666DBE7}">
      <dsp:nvSpPr>
        <dsp:cNvPr id="0" name=""/>
        <dsp:cNvSpPr/>
      </dsp:nvSpPr>
      <dsp:spPr>
        <a:xfrm>
          <a:off x="32380" y="657729"/>
          <a:ext cx="2192022" cy="2192022"/>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F580B-2C19-40D4-BF1E-428CFE3018D2}">
      <dsp:nvSpPr>
        <dsp:cNvPr id="0" name=""/>
        <dsp:cNvSpPr/>
      </dsp:nvSpPr>
      <dsp:spPr>
        <a:xfrm>
          <a:off x="1128391" y="3543246"/>
          <a:ext cx="7691454" cy="16828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934" tIns="45720" rIns="45720" bIns="45720" numCol="1" spcCol="1270" anchor="ctr" anchorCtr="0">
          <a:noAutofit/>
        </a:bodyPr>
        <a:lstStyle/>
        <a:p>
          <a:pPr marL="0" lvl="0" indent="0" algn="just" defTabSz="800100">
            <a:lnSpc>
              <a:spcPct val="90000"/>
            </a:lnSpc>
            <a:spcBef>
              <a:spcPct val="0"/>
            </a:spcBef>
            <a:spcAft>
              <a:spcPct val="35000"/>
            </a:spcAft>
            <a:buNone/>
          </a:pPr>
          <a:endParaRPr lang="vi-VN" sz="1800" b="0" i="0" kern="1200" dirty="0"/>
        </a:p>
        <a:p>
          <a:pPr marL="0" lvl="0" indent="0" algn="just" defTabSz="800100">
            <a:lnSpc>
              <a:spcPct val="90000"/>
            </a:lnSpc>
            <a:spcBef>
              <a:spcPct val="0"/>
            </a:spcBef>
            <a:spcAft>
              <a:spcPct val="35000"/>
            </a:spcAft>
            <a:buNone/>
          </a:pPr>
          <a:r>
            <a:rPr lang="vi-VN" sz="2400" b="0" i="0" kern="1200" dirty="0"/>
            <a:t>4. Ngày bầu cử bổ sung phải là ngày chủ nhật và được công bố chậm nhất là 30 ngày trước ngày bầu cử.</a:t>
          </a:r>
        </a:p>
        <a:p>
          <a:pPr marL="0" lvl="0" indent="0" algn="just" defTabSz="800100">
            <a:lnSpc>
              <a:spcPct val="90000"/>
            </a:lnSpc>
            <a:spcBef>
              <a:spcPct val="0"/>
            </a:spcBef>
            <a:spcAft>
              <a:spcPct val="35000"/>
            </a:spcAft>
            <a:buNone/>
          </a:pPr>
          <a:endParaRPr lang="vi-VN" sz="1800" b="1" kern="1200" dirty="0">
            <a:solidFill>
              <a:srgbClr val="FF0000"/>
            </a:solidFill>
          </a:endParaRPr>
        </a:p>
      </dsp:txBody>
      <dsp:txXfrm>
        <a:off x="1128391" y="3543246"/>
        <a:ext cx="7691454" cy="1682824"/>
      </dsp:txXfrm>
    </dsp:sp>
    <dsp:sp modelId="{3D62B5B3-223C-454B-A488-063B6E1A4E25}">
      <dsp:nvSpPr>
        <dsp:cNvPr id="0" name=""/>
        <dsp:cNvSpPr/>
      </dsp:nvSpPr>
      <dsp:spPr>
        <a:xfrm>
          <a:off x="32380" y="3288647"/>
          <a:ext cx="2192022" cy="2192022"/>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34052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778577" y="560934"/>
          <a:ext cx="8293700"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60960" rIns="60960" bIns="60960" numCol="1" spcCol="1270" anchor="ctr" anchorCtr="0">
          <a:noAutofit/>
        </a:bodyPr>
        <a:lstStyle/>
        <a:p>
          <a:pPr marL="0" lvl="0" indent="0" algn="l" defTabSz="1066800">
            <a:lnSpc>
              <a:spcPct val="90000"/>
            </a:lnSpc>
            <a:spcBef>
              <a:spcPct val="0"/>
            </a:spcBef>
            <a:spcAft>
              <a:spcPct val="35000"/>
            </a:spcAft>
            <a:buNone/>
          </a:pPr>
          <a:r>
            <a:rPr lang="vi-VN" sz="2400" b="0" i="1" kern="1200" dirty="0">
              <a:solidFill>
                <a:srgbClr val="FF0000"/>
              </a:solidFill>
            </a:rPr>
            <a:t>1.Có một quốc tịch là quốc tịch Việt Nam (luật 2020)</a:t>
          </a:r>
          <a:endParaRPr lang="en-US" sz="1600" b="1" i="1" kern="1200" dirty="0">
            <a:solidFill>
              <a:srgbClr val="FF0000"/>
            </a:solidFill>
          </a:endParaRPr>
        </a:p>
      </dsp:txBody>
      <dsp:txXfrm>
        <a:off x="778577" y="560934"/>
        <a:ext cx="8293700" cy="1121869"/>
      </dsp:txXfrm>
    </dsp:sp>
    <dsp:sp modelId="{6EA76AA9-0932-427F-9400-8AC34674678D}">
      <dsp:nvSpPr>
        <dsp:cNvPr id="0" name=""/>
        <dsp:cNvSpPr/>
      </dsp:nvSpPr>
      <dsp:spPr>
        <a:xfrm>
          <a:off x="77408" y="420700"/>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186376" y="2243738"/>
          <a:ext cx="7885901"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b="0" i="0" kern="1200" dirty="0">
              <a:solidFill>
                <a:srgbClr val="002060"/>
              </a:solidFill>
            </a:rPr>
            <a:t> 2.Trung thành với Tổ quốc, Nhân dân và Hiến pháp, phấn đấu thực hiện công cuộc đổi mới, </a:t>
          </a:r>
          <a:r>
            <a:rPr lang="vi-VN" sz="2000" b="0" i="0" kern="1200" dirty="0">
              <a:solidFill>
                <a:srgbClr val="C00000"/>
              </a:solidFill>
            </a:rPr>
            <a:t>vì mục tiêu dân giàu, nước mạnh, dân chủ, công bằng, văn minh</a:t>
          </a:r>
          <a:r>
            <a:rPr lang="vi-VN" sz="2000" b="0" i="0" kern="1200" dirty="0">
              <a:solidFill>
                <a:srgbClr val="002060"/>
              </a:solidFill>
            </a:rPr>
            <a:t>.</a:t>
          </a:r>
          <a:endParaRPr lang="en-US" sz="2000" b="1" kern="1200" dirty="0">
            <a:solidFill>
              <a:srgbClr val="002060"/>
            </a:solidFill>
          </a:endParaRPr>
        </a:p>
      </dsp:txBody>
      <dsp:txXfrm>
        <a:off x="1186376" y="2243738"/>
        <a:ext cx="7885901" cy="1121869"/>
      </dsp:txXfrm>
    </dsp:sp>
    <dsp:sp modelId="{DE6BD306-0FAA-44D0-9761-91E19362149D}">
      <dsp:nvSpPr>
        <dsp:cNvPr id="0" name=""/>
        <dsp:cNvSpPr/>
      </dsp:nvSpPr>
      <dsp:spPr>
        <a:xfrm>
          <a:off x="485208" y="2103504"/>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1569A72-A128-41F8-A1B6-23C9F0A9E4F6}">
      <dsp:nvSpPr>
        <dsp:cNvPr id="0" name=""/>
        <dsp:cNvSpPr/>
      </dsp:nvSpPr>
      <dsp:spPr>
        <a:xfrm>
          <a:off x="778577" y="3926542"/>
          <a:ext cx="8293700"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45720" rIns="45720" bIns="45720" numCol="1" spcCol="1270" anchor="ctr" anchorCtr="0">
          <a:noAutofit/>
        </a:bodyPr>
        <a:lstStyle/>
        <a:p>
          <a:pPr marL="0" lvl="0" indent="0" algn="l" defTabSz="800100">
            <a:lnSpc>
              <a:spcPct val="90000"/>
            </a:lnSpc>
            <a:spcBef>
              <a:spcPct val="0"/>
            </a:spcBef>
            <a:spcAft>
              <a:spcPct val="35000"/>
            </a:spcAft>
            <a:buNone/>
          </a:pPr>
          <a:r>
            <a:rPr lang="vi-VN" sz="1800" b="0" i="0" kern="1200" dirty="0"/>
            <a:t> </a:t>
          </a:r>
        </a:p>
        <a:p>
          <a:pPr marL="0" lvl="0" indent="0" algn="just" defTabSz="800100">
            <a:lnSpc>
              <a:spcPct val="90000"/>
            </a:lnSpc>
            <a:spcBef>
              <a:spcPct val="0"/>
            </a:spcBef>
            <a:spcAft>
              <a:spcPct val="35000"/>
            </a:spcAft>
            <a:buNone/>
          </a:pPr>
          <a:r>
            <a:rPr lang="vi-VN" sz="2000" b="0" i="0" kern="1200" dirty="0"/>
            <a:t>3. Có phẩm chất </a:t>
          </a:r>
          <a:r>
            <a:rPr lang="vi-VN" sz="2000" b="0" i="0" kern="1200" dirty="0">
              <a:solidFill>
                <a:srgbClr val="C00000"/>
              </a:solidFill>
            </a:rPr>
            <a:t>đạo đức tốt</a:t>
          </a:r>
          <a:r>
            <a:rPr lang="vi-VN" sz="2000" b="0" i="0" kern="1200" dirty="0"/>
            <a:t>, cần, kiệm, liêm, chính, chí công vô tư, gương mẫu chấp hành pháp luật; có bản lĩnh, </a:t>
          </a:r>
          <a:r>
            <a:rPr lang="vi-VN" sz="2000" b="0" i="0" kern="1200" dirty="0">
              <a:solidFill>
                <a:srgbClr val="C00000"/>
              </a:solidFill>
            </a:rPr>
            <a:t>kiên quyết đấu tranh chống tham nhũng, lãng phí</a:t>
          </a:r>
          <a:r>
            <a:rPr lang="vi-VN" sz="2000" b="0" i="0" kern="1200" dirty="0"/>
            <a:t>, mọi biểu hiện quan liêu, hách dịch, cửa quyền và các hành vi vi phạm pháp luật khác.</a:t>
          </a:r>
        </a:p>
        <a:p>
          <a:pPr marL="0" lvl="0" indent="0" algn="l" defTabSz="800100">
            <a:lnSpc>
              <a:spcPct val="90000"/>
            </a:lnSpc>
            <a:spcBef>
              <a:spcPct val="0"/>
            </a:spcBef>
            <a:spcAft>
              <a:spcPct val="35000"/>
            </a:spcAft>
            <a:buNone/>
          </a:pPr>
          <a:endParaRPr lang="en-US" sz="1800" b="1" kern="1200" dirty="0"/>
        </a:p>
      </dsp:txBody>
      <dsp:txXfrm>
        <a:off x="778577" y="3926542"/>
        <a:ext cx="8293700" cy="1121869"/>
      </dsp:txXfrm>
    </dsp:sp>
    <dsp:sp modelId="{25BB5971-5F79-4B62-A4C9-472A25B3F5F3}">
      <dsp:nvSpPr>
        <dsp:cNvPr id="0" name=""/>
        <dsp:cNvSpPr/>
      </dsp:nvSpPr>
      <dsp:spPr>
        <a:xfrm>
          <a:off x="77408" y="3786308"/>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34052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778577" y="560934"/>
          <a:ext cx="8293700"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60960" rIns="60960" bIns="60960" numCol="1" spcCol="1270" anchor="ctr" anchorCtr="0">
          <a:noAutofit/>
        </a:bodyPr>
        <a:lstStyle/>
        <a:p>
          <a:pPr marL="0" lvl="0" indent="0" algn="l" defTabSz="1066800">
            <a:lnSpc>
              <a:spcPct val="90000"/>
            </a:lnSpc>
            <a:spcBef>
              <a:spcPct val="0"/>
            </a:spcBef>
            <a:spcAft>
              <a:spcPct val="35000"/>
            </a:spcAft>
            <a:buNone/>
          </a:pPr>
          <a:endParaRPr lang="vi-VN" sz="2400" b="0" i="0" kern="1200" dirty="0"/>
        </a:p>
        <a:p>
          <a:pPr marL="0" lvl="0" indent="0" algn="l" defTabSz="1066800">
            <a:lnSpc>
              <a:spcPct val="90000"/>
            </a:lnSpc>
            <a:spcBef>
              <a:spcPct val="0"/>
            </a:spcBef>
            <a:spcAft>
              <a:spcPct val="35000"/>
            </a:spcAft>
            <a:buNone/>
          </a:pPr>
          <a:r>
            <a:rPr lang="vi-VN" sz="2400" b="0" i="0" kern="1200" dirty="0"/>
            <a:t>4. Có trình độ </a:t>
          </a:r>
          <a:r>
            <a:rPr lang="vi-VN" sz="2400" b="0" i="0" kern="1200" dirty="0">
              <a:solidFill>
                <a:srgbClr val="C00000"/>
              </a:solidFill>
            </a:rPr>
            <a:t>văn hóa, chuyên môn, có đủ năng lực</a:t>
          </a:r>
          <a:r>
            <a:rPr lang="vi-VN" sz="2400" b="0" i="0" kern="1200" dirty="0"/>
            <a:t>, sức khỏe, kinh nghiệm công tác và uy tín để thực hiện nhiệm vụ đại biểu Quốc hội.</a:t>
          </a:r>
        </a:p>
        <a:p>
          <a:pPr marL="0" lvl="0" indent="0" algn="l" defTabSz="1066800">
            <a:lnSpc>
              <a:spcPct val="90000"/>
            </a:lnSpc>
            <a:spcBef>
              <a:spcPct val="0"/>
            </a:spcBef>
            <a:spcAft>
              <a:spcPct val="35000"/>
            </a:spcAft>
            <a:buNone/>
          </a:pPr>
          <a:endParaRPr lang="en-US" sz="1600" b="1" i="1" kern="1200" dirty="0">
            <a:solidFill>
              <a:srgbClr val="FF0000"/>
            </a:solidFill>
          </a:endParaRPr>
        </a:p>
      </dsp:txBody>
      <dsp:txXfrm>
        <a:off x="778577" y="560934"/>
        <a:ext cx="8293700" cy="1121869"/>
      </dsp:txXfrm>
    </dsp:sp>
    <dsp:sp modelId="{6EA76AA9-0932-427F-9400-8AC34674678D}">
      <dsp:nvSpPr>
        <dsp:cNvPr id="0" name=""/>
        <dsp:cNvSpPr/>
      </dsp:nvSpPr>
      <dsp:spPr>
        <a:xfrm>
          <a:off x="77408" y="420700"/>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186376" y="2243738"/>
          <a:ext cx="7885901"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60960" rIns="60960" bIns="60960" numCol="1" spcCol="1270" anchor="ctr" anchorCtr="0">
          <a:noAutofit/>
        </a:bodyPr>
        <a:lstStyle/>
        <a:p>
          <a:pPr marL="0" lvl="0" indent="0" algn="just" defTabSz="1066800">
            <a:lnSpc>
              <a:spcPct val="90000"/>
            </a:lnSpc>
            <a:spcBef>
              <a:spcPct val="0"/>
            </a:spcBef>
            <a:spcAft>
              <a:spcPct val="35000"/>
            </a:spcAft>
            <a:buNone/>
          </a:pPr>
          <a:endParaRPr lang="vi-VN" sz="2400" b="0" i="0" kern="1200" dirty="0">
            <a:solidFill>
              <a:srgbClr val="002060"/>
            </a:solidFill>
          </a:endParaRPr>
        </a:p>
        <a:p>
          <a:pPr marL="0" lvl="0" indent="0" algn="just" defTabSz="1066800">
            <a:lnSpc>
              <a:spcPct val="90000"/>
            </a:lnSpc>
            <a:spcBef>
              <a:spcPct val="0"/>
            </a:spcBef>
            <a:spcAft>
              <a:spcPct val="35000"/>
            </a:spcAft>
            <a:buNone/>
          </a:pPr>
          <a:r>
            <a:rPr lang="vi-VN" sz="2400" b="0" i="0" kern="1200" dirty="0">
              <a:solidFill>
                <a:srgbClr val="002060"/>
              </a:solidFill>
            </a:rPr>
            <a:t>5. Liên hệ chặt chẽ với Nhân dân, lắng nghe ý kiến của Nhân dân, được Nhân dân tín nhiệm.</a:t>
          </a:r>
        </a:p>
        <a:p>
          <a:pPr marL="0" lvl="0" indent="0" algn="just" defTabSz="1066800">
            <a:lnSpc>
              <a:spcPct val="90000"/>
            </a:lnSpc>
            <a:spcBef>
              <a:spcPct val="0"/>
            </a:spcBef>
            <a:spcAft>
              <a:spcPct val="35000"/>
            </a:spcAft>
            <a:buNone/>
          </a:pPr>
          <a:endParaRPr lang="en-US" sz="2400" b="1" kern="1200" dirty="0">
            <a:solidFill>
              <a:srgbClr val="002060"/>
            </a:solidFill>
          </a:endParaRPr>
        </a:p>
      </dsp:txBody>
      <dsp:txXfrm>
        <a:off x="1186376" y="2243738"/>
        <a:ext cx="7885901" cy="1121869"/>
      </dsp:txXfrm>
    </dsp:sp>
    <dsp:sp modelId="{DE6BD306-0FAA-44D0-9761-91E19362149D}">
      <dsp:nvSpPr>
        <dsp:cNvPr id="0" name=""/>
        <dsp:cNvSpPr/>
      </dsp:nvSpPr>
      <dsp:spPr>
        <a:xfrm>
          <a:off x="485208" y="2103504"/>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1569A72-A128-41F8-A1B6-23C9F0A9E4F6}">
      <dsp:nvSpPr>
        <dsp:cNvPr id="0" name=""/>
        <dsp:cNvSpPr/>
      </dsp:nvSpPr>
      <dsp:spPr>
        <a:xfrm>
          <a:off x="778577" y="3926542"/>
          <a:ext cx="8293700"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71120" rIns="71120" bIns="71120" numCol="1" spcCol="1270" anchor="ctr" anchorCtr="0">
          <a:noAutofit/>
        </a:bodyPr>
        <a:lstStyle/>
        <a:p>
          <a:pPr marL="0" lvl="0" indent="0" algn="just" defTabSz="1244600">
            <a:lnSpc>
              <a:spcPct val="90000"/>
            </a:lnSpc>
            <a:spcBef>
              <a:spcPct val="0"/>
            </a:spcBef>
            <a:spcAft>
              <a:spcPct val="35000"/>
            </a:spcAft>
            <a:buNone/>
          </a:pPr>
          <a:r>
            <a:rPr lang="vi-VN" sz="2800" b="0" i="0" kern="1200" dirty="0"/>
            <a:t> 6. Có điều kiện tham gia các hoạt động của Quốc hội</a:t>
          </a:r>
          <a:endParaRPr lang="en-US" sz="2800" b="1" kern="1200" dirty="0"/>
        </a:p>
      </dsp:txBody>
      <dsp:txXfrm>
        <a:off x="778577" y="3926542"/>
        <a:ext cx="8293700" cy="1121869"/>
      </dsp:txXfrm>
    </dsp:sp>
    <dsp:sp modelId="{25BB5971-5F79-4B62-A4C9-472A25B3F5F3}">
      <dsp:nvSpPr>
        <dsp:cNvPr id="0" name=""/>
        <dsp:cNvSpPr/>
      </dsp:nvSpPr>
      <dsp:spPr>
        <a:xfrm>
          <a:off x="77408" y="3786308"/>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34052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778577" y="560934"/>
          <a:ext cx="8293700"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60960" rIns="60960" bIns="60960" numCol="1" spcCol="1270" anchor="ctr" anchorCtr="0">
          <a:noAutofit/>
        </a:bodyPr>
        <a:lstStyle/>
        <a:p>
          <a:pPr marL="0" lvl="0" indent="0" algn="l" defTabSz="1066800">
            <a:lnSpc>
              <a:spcPct val="90000"/>
            </a:lnSpc>
            <a:spcBef>
              <a:spcPct val="0"/>
            </a:spcBef>
            <a:spcAft>
              <a:spcPct val="35000"/>
            </a:spcAft>
            <a:buNone/>
          </a:pPr>
          <a:r>
            <a:rPr lang="vi-VN" sz="2400" b="0" i="0" kern="1200" dirty="0"/>
            <a:t>1. Có một quốc tịch là quốc tịch Việt Nam (luật mới)</a:t>
          </a:r>
          <a:endParaRPr lang="en-US" sz="1600" b="1" i="1" kern="1200" dirty="0">
            <a:solidFill>
              <a:srgbClr val="FF0000"/>
            </a:solidFill>
          </a:endParaRPr>
        </a:p>
      </dsp:txBody>
      <dsp:txXfrm>
        <a:off x="778577" y="560934"/>
        <a:ext cx="8293700" cy="1121869"/>
      </dsp:txXfrm>
    </dsp:sp>
    <dsp:sp modelId="{6EA76AA9-0932-427F-9400-8AC34674678D}">
      <dsp:nvSpPr>
        <dsp:cNvPr id="0" name=""/>
        <dsp:cNvSpPr/>
      </dsp:nvSpPr>
      <dsp:spPr>
        <a:xfrm>
          <a:off x="77408" y="420700"/>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186376" y="2243738"/>
          <a:ext cx="7885901"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50800" rIns="50800" bIns="50800" numCol="1" spcCol="1270" anchor="ctr" anchorCtr="0">
          <a:noAutofit/>
        </a:bodyPr>
        <a:lstStyle/>
        <a:p>
          <a:pPr marL="0" lvl="0" indent="0" algn="just" defTabSz="889000">
            <a:lnSpc>
              <a:spcPct val="90000"/>
            </a:lnSpc>
            <a:spcBef>
              <a:spcPct val="0"/>
            </a:spcBef>
            <a:spcAft>
              <a:spcPct val="35000"/>
            </a:spcAft>
            <a:buNone/>
          </a:pPr>
          <a:r>
            <a:rPr lang="vi-VN" sz="2000" b="0" i="0" kern="1200" dirty="0">
              <a:solidFill>
                <a:srgbClr val="0070C0"/>
              </a:solidFill>
            </a:rPr>
            <a:t>2. Trung thành với Tổ quốc, Nhân dân và Hiến pháp, phấn đấu thực hiện công cuộc đổi mới, vì mục tiêu dân giàu, nước mạnh, dân chủ, công bằng, văn minh</a:t>
          </a:r>
          <a:endParaRPr lang="en-US" sz="2000" b="1" kern="1200" dirty="0">
            <a:solidFill>
              <a:srgbClr val="0070C0"/>
            </a:solidFill>
          </a:endParaRPr>
        </a:p>
      </dsp:txBody>
      <dsp:txXfrm>
        <a:off x="1186376" y="2243738"/>
        <a:ext cx="7885901" cy="1121869"/>
      </dsp:txXfrm>
    </dsp:sp>
    <dsp:sp modelId="{DE6BD306-0FAA-44D0-9761-91E19362149D}">
      <dsp:nvSpPr>
        <dsp:cNvPr id="0" name=""/>
        <dsp:cNvSpPr/>
      </dsp:nvSpPr>
      <dsp:spPr>
        <a:xfrm>
          <a:off x="485208" y="2103504"/>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1569A72-A128-41F8-A1B6-23C9F0A9E4F6}">
      <dsp:nvSpPr>
        <dsp:cNvPr id="0" name=""/>
        <dsp:cNvSpPr/>
      </dsp:nvSpPr>
      <dsp:spPr>
        <a:xfrm>
          <a:off x="778577" y="3926542"/>
          <a:ext cx="8293700" cy="11218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484" tIns="45720" rIns="45720" bIns="45720" numCol="1" spcCol="1270" anchor="ctr" anchorCtr="0">
          <a:noAutofit/>
        </a:bodyPr>
        <a:lstStyle/>
        <a:p>
          <a:pPr marL="0" lvl="0" indent="0" algn="just" defTabSz="800100">
            <a:lnSpc>
              <a:spcPct val="90000"/>
            </a:lnSpc>
            <a:spcBef>
              <a:spcPct val="0"/>
            </a:spcBef>
            <a:spcAft>
              <a:spcPct val="35000"/>
            </a:spcAft>
            <a:buNone/>
          </a:pPr>
          <a:endParaRPr lang="vi-VN" sz="1800" b="0" i="0" kern="1200" dirty="0"/>
        </a:p>
        <a:p>
          <a:pPr marL="0" lvl="0" indent="0" algn="just" defTabSz="800100">
            <a:lnSpc>
              <a:spcPct val="90000"/>
            </a:lnSpc>
            <a:spcBef>
              <a:spcPct val="0"/>
            </a:spcBef>
            <a:spcAft>
              <a:spcPct val="35000"/>
            </a:spcAft>
            <a:buNone/>
          </a:pPr>
          <a:r>
            <a:rPr lang="vi-VN" sz="1800" b="0" i="0" kern="1200" dirty="0"/>
            <a:t>3. Có phẩm chất đạo đức tốt, </a:t>
          </a:r>
          <a:r>
            <a:rPr lang="vi-VN" sz="1800" b="0" i="0" kern="1200" dirty="0">
              <a:solidFill>
                <a:srgbClr val="FF0000"/>
              </a:solidFill>
            </a:rPr>
            <a:t>cần, kiệm, liêm, chính, chí công vô tư, gương mẫu chấp hành pháp luật</a:t>
          </a:r>
          <a:r>
            <a:rPr lang="vi-VN" sz="1800" b="0" i="0" kern="1200" dirty="0"/>
            <a:t>; có bản lĩnh, kiên quyết đấu tranh chống tham nhũng, lãng phí, mọi biểu hiện quan liêu, hách dịch, cửa quyền và các hành vi vi phạm pháp luật khác.</a:t>
          </a:r>
        </a:p>
        <a:p>
          <a:pPr marL="0" lvl="0" indent="0" algn="just" defTabSz="800100">
            <a:lnSpc>
              <a:spcPct val="90000"/>
            </a:lnSpc>
            <a:spcBef>
              <a:spcPct val="0"/>
            </a:spcBef>
            <a:spcAft>
              <a:spcPct val="35000"/>
            </a:spcAft>
            <a:buNone/>
          </a:pPr>
          <a:endParaRPr lang="en-US" sz="2800" b="1" kern="1200" dirty="0"/>
        </a:p>
      </dsp:txBody>
      <dsp:txXfrm>
        <a:off x="778577" y="3926542"/>
        <a:ext cx="8293700" cy="1121869"/>
      </dsp:txXfrm>
    </dsp:sp>
    <dsp:sp modelId="{25BB5971-5F79-4B62-A4C9-472A25B3F5F3}">
      <dsp:nvSpPr>
        <dsp:cNvPr id="0" name=""/>
        <dsp:cNvSpPr/>
      </dsp:nvSpPr>
      <dsp:spPr>
        <a:xfrm>
          <a:off x="77408" y="3786308"/>
          <a:ext cx="1402336" cy="140233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801351"/>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400" b="0" i="0" kern="1200" dirty="0"/>
            <a:t>4. Có trình độ văn hóa, chuyên môn, đủ năng lực, sức khỏe, kinh nghiệm công tác và uy tín để thực hiện nhiệm vụ đại biểu; </a:t>
          </a:r>
          <a:r>
            <a:rPr lang="vi-VN" sz="2400" b="0" i="0" kern="1200" dirty="0">
              <a:solidFill>
                <a:srgbClr val="FF0000"/>
              </a:solidFill>
            </a:rPr>
            <a:t>có điều kiện tham gia các hoạt động của Hội đồng nhân dân</a:t>
          </a:r>
          <a:r>
            <a:rPr lang="vi-VN" sz="2400" b="0" i="0" kern="1200" dirty="0"/>
            <a:t>.</a:t>
          </a:r>
        </a:p>
        <a:p>
          <a:pPr marL="0" lvl="0" indent="0" algn="l" defTabSz="889000">
            <a:lnSpc>
              <a:spcPct val="90000"/>
            </a:lnSpc>
            <a:spcBef>
              <a:spcPct val="0"/>
            </a:spcBef>
            <a:spcAft>
              <a:spcPct val="35000"/>
            </a:spcAft>
            <a:buNone/>
          </a:pPr>
          <a:endParaRPr lang="en-US" sz="1600" b="1" i="1" kern="1200" dirty="0">
            <a:solidFill>
              <a:srgbClr val="FF0000"/>
            </a:solidFill>
          </a:endParaRPr>
        </a:p>
      </dsp:txBody>
      <dsp:txXfrm>
        <a:off x="1031138" y="801351"/>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31138" y="3205516"/>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71120" rIns="71120" bIns="71120" numCol="1" spcCol="1270" anchor="ctr" anchorCtr="0">
          <a:noAutofit/>
        </a:bodyPr>
        <a:lstStyle/>
        <a:p>
          <a:pPr marL="0" lvl="0" indent="0" algn="just" defTabSz="1244600">
            <a:lnSpc>
              <a:spcPct val="90000"/>
            </a:lnSpc>
            <a:spcBef>
              <a:spcPct val="0"/>
            </a:spcBef>
            <a:spcAft>
              <a:spcPct val="35000"/>
            </a:spcAft>
            <a:buNone/>
          </a:pPr>
          <a:endParaRPr lang="vi-VN" sz="2800" b="0" i="0" kern="1200" dirty="0"/>
        </a:p>
        <a:p>
          <a:pPr marL="0" lvl="0" indent="0" algn="just" defTabSz="1244600">
            <a:lnSpc>
              <a:spcPct val="90000"/>
            </a:lnSpc>
            <a:spcBef>
              <a:spcPct val="0"/>
            </a:spcBef>
            <a:spcAft>
              <a:spcPct val="35000"/>
            </a:spcAft>
            <a:buNone/>
          </a:pPr>
          <a:r>
            <a:rPr lang="vi-VN" sz="2800" b="0" i="0" kern="1200" dirty="0"/>
            <a:t>5. Liên hệ chặt chẽ với Nhân dân, lắng nghe ý kiến của Nhân dân, được Nhân dân tín nhiệm.</a:t>
          </a:r>
        </a:p>
        <a:p>
          <a:pPr marL="0" lvl="0" indent="0" algn="just" defTabSz="1244600">
            <a:lnSpc>
              <a:spcPct val="90000"/>
            </a:lnSpc>
            <a:spcBef>
              <a:spcPct val="0"/>
            </a:spcBef>
            <a:spcAft>
              <a:spcPct val="35000"/>
            </a:spcAft>
            <a:buNone/>
          </a:pPr>
          <a:endParaRPr lang="en-US" sz="2000" b="1" kern="1200" dirty="0">
            <a:solidFill>
              <a:srgbClr val="0070C0"/>
            </a:solidFill>
          </a:endParaRPr>
        </a:p>
      </dsp:txBody>
      <dsp:txXfrm>
        <a:off x="1031138" y="3205516"/>
        <a:ext cx="8088959" cy="1602477"/>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3160-5054-4633-A7E9-F22AA17C3772}">
      <dsp:nvSpPr>
        <dsp:cNvPr id="0" name=""/>
        <dsp:cNvSpPr/>
      </dsp:nvSpPr>
      <dsp:spPr>
        <a:xfrm>
          <a:off x="-6292707" y="-970207"/>
          <a:ext cx="7549761" cy="7549761"/>
        </a:xfrm>
        <a:prstGeom prst="blockArc">
          <a:avLst>
            <a:gd name="adj1" fmla="val 18900000"/>
            <a:gd name="adj2" fmla="val 2700000"/>
            <a:gd name="adj3" fmla="val 2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85DB2-453B-4BDF-B33A-D5774223F512}">
      <dsp:nvSpPr>
        <dsp:cNvPr id="0" name=""/>
        <dsp:cNvSpPr/>
      </dsp:nvSpPr>
      <dsp:spPr>
        <a:xfrm>
          <a:off x="1031138" y="801351"/>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l"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000" b="1" kern="1200" dirty="0">
              <a:solidFill>
                <a:srgbClr val="C00000"/>
              </a:solidFill>
            </a:rPr>
            <a:t>Tỉnh miền núi, vùng cao </a:t>
          </a:r>
          <a:r>
            <a:rPr lang="vi-VN" sz="2000" kern="1200" dirty="0"/>
            <a:t>có từ </a:t>
          </a:r>
          <a:r>
            <a:rPr lang="vi-VN" sz="2000" b="1" kern="1200" dirty="0">
              <a:solidFill>
                <a:srgbClr val="C00000"/>
              </a:solidFill>
            </a:rPr>
            <a:t>năm trăm nghìn dân trở xuống</a:t>
          </a:r>
          <a:r>
            <a:rPr lang="vi-VN" sz="2000" kern="1200" dirty="0"/>
            <a:t> được bầu năm mươi đại biểu (50); có trên năm trăm nghìn dân thì </a:t>
          </a:r>
          <a:r>
            <a:rPr lang="vi-VN" sz="2000" b="1" kern="1200" dirty="0">
              <a:solidFill>
                <a:srgbClr val="C00000"/>
              </a:solidFill>
            </a:rPr>
            <a:t>cứ thêm năm mươi nghìn dân </a:t>
          </a:r>
          <a:r>
            <a:rPr lang="vi-VN" sz="2000" kern="1200" dirty="0"/>
            <a:t>được bầu thêm một đại biểu, nhưng tổng số </a:t>
          </a:r>
          <a:r>
            <a:rPr lang="vi-VN" sz="2000" b="1" kern="1200" dirty="0">
              <a:solidFill>
                <a:srgbClr val="C00000"/>
              </a:solidFill>
            </a:rPr>
            <a:t>không quá bảy mươi lăm đại biểu (75)</a:t>
          </a:r>
          <a:endParaRPr lang="en-US" sz="1600" b="1" i="1" kern="1200" dirty="0">
            <a:solidFill>
              <a:srgbClr val="C00000"/>
            </a:solidFill>
          </a:endParaRPr>
        </a:p>
      </dsp:txBody>
      <dsp:txXfrm>
        <a:off x="1031138" y="801351"/>
        <a:ext cx="8088959" cy="1602477"/>
      </dsp:txXfrm>
    </dsp:sp>
    <dsp:sp modelId="{6EA76AA9-0932-427F-9400-8AC34674678D}">
      <dsp:nvSpPr>
        <dsp:cNvPr id="0" name=""/>
        <dsp:cNvSpPr/>
      </dsp:nvSpPr>
      <dsp:spPr>
        <a:xfrm>
          <a:off x="29589" y="601041"/>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3F1361-9898-4EC9-9BDD-33180FAE5062}">
      <dsp:nvSpPr>
        <dsp:cNvPr id="0" name=""/>
        <dsp:cNvSpPr/>
      </dsp:nvSpPr>
      <dsp:spPr>
        <a:xfrm>
          <a:off x="1031138" y="3205516"/>
          <a:ext cx="8088959" cy="16024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1967" tIns="50800" rIns="50800" bIns="50800" numCol="1" spcCol="1270" anchor="ctr" anchorCtr="0">
          <a:noAutofit/>
        </a:bodyPr>
        <a:lstStyle/>
        <a:p>
          <a:pPr marL="0" lvl="0" indent="0" algn="just" defTabSz="889000">
            <a:lnSpc>
              <a:spcPct val="90000"/>
            </a:lnSpc>
            <a:spcBef>
              <a:spcPct val="0"/>
            </a:spcBef>
            <a:spcAft>
              <a:spcPct val="35000"/>
            </a:spcAft>
            <a:buNone/>
          </a:pPr>
          <a:endParaRPr lang="vi-VN" sz="2000" b="0" i="0" kern="1200" dirty="0"/>
        </a:p>
        <a:p>
          <a:pPr marL="0" lvl="0" indent="0" algn="just" defTabSz="889000">
            <a:lnSpc>
              <a:spcPct val="90000"/>
            </a:lnSpc>
            <a:spcBef>
              <a:spcPct val="0"/>
            </a:spcBef>
            <a:spcAft>
              <a:spcPct val="35000"/>
            </a:spcAft>
            <a:buNone/>
          </a:pPr>
          <a:r>
            <a:rPr lang="vi-VN" sz="2000" b="0" i="0" kern="1200" dirty="0"/>
            <a:t>Tỉnh không thuộc trường hợp trên có từ </a:t>
          </a:r>
          <a:r>
            <a:rPr lang="vi-VN" sz="2000" b="1" i="0" kern="1200" dirty="0">
              <a:solidFill>
                <a:srgbClr val="C00000"/>
              </a:solidFill>
            </a:rPr>
            <a:t>một triệu dân trở xuống</a:t>
          </a:r>
          <a:r>
            <a:rPr lang="vi-VN" sz="2000" b="0" i="0" kern="1200" dirty="0"/>
            <a:t> được bầu năm mươi đại biểu </a:t>
          </a:r>
          <a:r>
            <a:rPr lang="vi-VN" sz="2000" b="0" i="0" kern="1200" dirty="0">
              <a:solidFill>
                <a:srgbClr val="C00000"/>
              </a:solidFill>
            </a:rPr>
            <a:t>(50</a:t>
          </a:r>
          <a:r>
            <a:rPr lang="vi-VN" sz="2000" b="0" i="0" kern="1200" dirty="0"/>
            <a:t>); có trên một triệu dân thì </a:t>
          </a:r>
          <a:r>
            <a:rPr lang="vi-VN" sz="2000" b="0" i="0" kern="1200" dirty="0">
              <a:solidFill>
                <a:srgbClr val="C00000"/>
              </a:solidFill>
            </a:rPr>
            <a:t>cứ thêm bảy mươi nghìn dân</a:t>
          </a:r>
          <a:r>
            <a:rPr lang="vi-VN" sz="2000" b="0" i="0" kern="1200" dirty="0"/>
            <a:t> được bầu thêm một đại biểu, nhưng tổng số </a:t>
          </a:r>
          <a:r>
            <a:rPr lang="vi-VN" sz="2000" b="1" i="0" kern="1200" dirty="0">
              <a:solidFill>
                <a:srgbClr val="C00000"/>
              </a:solidFill>
            </a:rPr>
            <a:t>không quá tám mươi lăm đại biểu (85)</a:t>
          </a:r>
          <a:r>
            <a:rPr lang="vi-VN" sz="2000" b="0" i="0" kern="1200" dirty="0">
              <a:solidFill>
                <a:srgbClr val="C00000"/>
              </a:solidFill>
            </a:rPr>
            <a:t>.</a:t>
          </a:r>
        </a:p>
        <a:p>
          <a:pPr marL="0" lvl="0" indent="0" algn="just" defTabSz="889000">
            <a:lnSpc>
              <a:spcPct val="90000"/>
            </a:lnSpc>
            <a:spcBef>
              <a:spcPct val="0"/>
            </a:spcBef>
            <a:spcAft>
              <a:spcPct val="35000"/>
            </a:spcAft>
            <a:buNone/>
          </a:pPr>
          <a:br>
            <a:rPr lang="vi-VN" sz="2000" kern="1200" dirty="0"/>
          </a:br>
          <a:endParaRPr lang="en-US" sz="1600" b="1" kern="1200" dirty="0">
            <a:solidFill>
              <a:srgbClr val="0070C0"/>
            </a:solidFill>
          </a:endParaRPr>
        </a:p>
      </dsp:txBody>
      <dsp:txXfrm>
        <a:off x="1031138" y="3205516"/>
        <a:ext cx="8088959" cy="1602477"/>
      </dsp:txXfrm>
    </dsp:sp>
    <dsp:sp modelId="{DE6BD306-0FAA-44D0-9761-91E19362149D}">
      <dsp:nvSpPr>
        <dsp:cNvPr id="0" name=""/>
        <dsp:cNvSpPr/>
      </dsp:nvSpPr>
      <dsp:spPr>
        <a:xfrm>
          <a:off x="29589" y="3005207"/>
          <a:ext cx="2003097" cy="2003097"/>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CBC08-36BB-46EA-9E49-96E904492D5E}" type="datetimeFigureOut">
              <a:rPr lang="en-US" smtClean="0"/>
              <a:t>4/1/2021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9201C-5484-4918-9DED-9013B81C294A}" type="slidenum">
              <a:rPr lang="en-US" smtClean="0"/>
              <a:t>‹#›</a:t>
            </a:fld>
            <a:endParaRPr lang="en-US"/>
          </a:p>
        </p:txBody>
      </p:sp>
    </p:spTree>
    <p:extLst>
      <p:ext uri="{BB962C8B-B14F-4D97-AF65-F5344CB8AC3E}">
        <p14:creationId xmlns:p14="http://schemas.microsoft.com/office/powerpoint/2010/main" val="361811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9201C-5484-4918-9DED-9013B81C294A}" type="slidenum">
              <a:rPr lang="en-US" smtClean="0"/>
              <a:t>3</a:t>
            </a:fld>
            <a:endParaRPr lang="en-US"/>
          </a:p>
        </p:txBody>
      </p:sp>
    </p:spTree>
    <p:extLst>
      <p:ext uri="{BB962C8B-B14F-4D97-AF65-F5344CB8AC3E}">
        <p14:creationId xmlns:p14="http://schemas.microsoft.com/office/powerpoint/2010/main" val="117348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9201C-5484-4918-9DED-9013B81C294A}" type="slidenum">
              <a:rPr lang="en-US" smtClean="0"/>
              <a:t>82</a:t>
            </a:fld>
            <a:endParaRPr lang="en-US"/>
          </a:p>
        </p:txBody>
      </p:sp>
    </p:spTree>
    <p:extLst>
      <p:ext uri="{BB962C8B-B14F-4D97-AF65-F5344CB8AC3E}">
        <p14:creationId xmlns:p14="http://schemas.microsoft.com/office/powerpoint/2010/main" val="159313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45504D9-89A2-4F64-8D94-581CD9054AB2}" type="datetimeFigureOut">
              <a:rPr lang="vi-VN" smtClean="0"/>
              <a:t>01/04/2021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214963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45504D9-89A2-4F64-8D94-581CD9054AB2}" type="datetimeFigureOut">
              <a:rPr lang="vi-VN" smtClean="0"/>
              <a:t>01/04/2021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99018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45504D9-89A2-4F64-8D94-581CD9054AB2}" type="datetimeFigureOut">
              <a:rPr lang="vi-VN" smtClean="0"/>
              <a:t>01/04/2021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353284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45504D9-89A2-4F64-8D94-581CD9054AB2}" type="datetimeFigureOut">
              <a:rPr lang="vi-VN" smtClean="0"/>
              <a:t>01/04/2021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65584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504D9-89A2-4F64-8D94-581CD9054AB2}" type="datetimeFigureOut">
              <a:rPr lang="vi-VN" smtClean="0"/>
              <a:t>01/04/2021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314643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45504D9-89A2-4F64-8D94-581CD9054AB2}" type="datetimeFigureOut">
              <a:rPr lang="vi-VN" smtClean="0"/>
              <a:t>01/04/2021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28394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45504D9-89A2-4F64-8D94-581CD9054AB2}" type="datetimeFigureOut">
              <a:rPr lang="vi-VN" smtClean="0"/>
              <a:t>01/04/2021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291003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45504D9-89A2-4F64-8D94-581CD9054AB2}" type="datetimeFigureOut">
              <a:rPr lang="vi-VN" smtClean="0"/>
              <a:t>01/04/2021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8540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504D9-89A2-4F64-8D94-581CD9054AB2}" type="datetimeFigureOut">
              <a:rPr lang="vi-VN" smtClean="0"/>
              <a:t>01/04/2021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275378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504D9-89A2-4F64-8D94-581CD9054AB2}" type="datetimeFigureOut">
              <a:rPr lang="vi-VN" smtClean="0"/>
              <a:t>01/04/2021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135785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504D9-89A2-4F64-8D94-581CD9054AB2}" type="datetimeFigureOut">
              <a:rPr lang="vi-VN" smtClean="0"/>
              <a:t>01/04/2021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85FF19-6EFA-46DA-AB30-AD2D3EA1236E}" type="slidenum">
              <a:rPr lang="vi-VN" smtClean="0"/>
              <a:t>‹#›</a:t>
            </a:fld>
            <a:endParaRPr lang="vi-VN"/>
          </a:p>
        </p:txBody>
      </p:sp>
    </p:spTree>
    <p:extLst>
      <p:ext uri="{BB962C8B-B14F-4D97-AF65-F5344CB8AC3E}">
        <p14:creationId xmlns:p14="http://schemas.microsoft.com/office/powerpoint/2010/main" val="83582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504D9-89A2-4F64-8D94-581CD9054AB2}" type="datetimeFigureOut">
              <a:rPr lang="vi-VN" smtClean="0"/>
              <a:t>01/04/2021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5FF19-6EFA-46DA-AB30-AD2D3EA1236E}" type="slidenum">
              <a:rPr lang="vi-VN" smtClean="0"/>
              <a:t>‹#›</a:t>
            </a:fld>
            <a:endParaRPr lang="vi-VN"/>
          </a:p>
        </p:txBody>
      </p:sp>
    </p:spTree>
    <p:extLst>
      <p:ext uri="{BB962C8B-B14F-4D97-AF65-F5344CB8AC3E}">
        <p14:creationId xmlns:p14="http://schemas.microsoft.com/office/powerpoint/2010/main" val="143632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trangtinphapluat.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5556" y="2420888"/>
            <a:ext cx="9155112"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rgbClr val="002060"/>
                </a:solidFill>
                <a:latin typeface="Times New Roman" pitchFamily="18" charset="0"/>
                <a:cs typeface="Times New Roman" pitchFamily="18" charset="0"/>
              </a:rPr>
              <a:t>LUẬT BẦU CỬ ĐẠI BIỂU QUỐC HỘI</a:t>
            </a:r>
          </a:p>
          <a:p>
            <a:pPr algn="ctr" eaLnBrk="1" hangingPunct="1"/>
            <a:r>
              <a:rPr lang="en-US" sz="4000" b="1" dirty="0">
                <a:solidFill>
                  <a:srgbClr val="FF0000"/>
                </a:solidFill>
                <a:latin typeface="Times New Roman" pitchFamily="18" charset="0"/>
                <a:cs typeface="Times New Roman" pitchFamily="18" charset="0"/>
              </a:rPr>
              <a:t>VÀ ĐẠI BIỂU HỘI ĐỒNG NHÂN DÂN</a:t>
            </a:r>
          </a:p>
          <a:p>
            <a:pPr algn="ctr" eaLnBrk="1" hangingPunct="1"/>
            <a:r>
              <a:rPr lang="en-US" sz="4000" b="1" dirty="0">
                <a:solidFill>
                  <a:srgbClr val="002060"/>
                </a:solidFill>
                <a:latin typeface="Times New Roman" pitchFamily="18" charset="0"/>
                <a:cs typeface="Times New Roman" pitchFamily="18" charset="0"/>
              </a:rPr>
              <a:t>NĂM 2015</a:t>
            </a:r>
          </a:p>
          <a:p>
            <a:pPr algn="ctr" eaLnBrk="1" hangingPunct="1"/>
            <a:endParaRPr lang="en-US" sz="4000" b="1" dirty="0">
              <a:solidFill>
                <a:srgbClr val="002060"/>
              </a:solidFill>
              <a:latin typeface="Times New Roman" pitchFamily="18" charset="0"/>
              <a:cs typeface="Times New Roman" pitchFamily="18" charset="0"/>
            </a:endParaRPr>
          </a:p>
          <a:p>
            <a:pPr algn="ctr" eaLnBrk="1" hangingPunct="1"/>
            <a:r>
              <a:rPr lang="en-US" sz="2800" dirty="0">
                <a:solidFill>
                  <a:srgbClr val="002060"/>
                </a:solidFill>
                <a:latin typeface="Times New Roman" pitchFamily="18" charset="0"/>
                <a:cs typeface="Times New Roman" pitchFamily="18" charset="0"/>
              </a:rPr>
              <a:t>     </a:t>
            </a:r>
          </a:p>
          <a:p>
            <a:pPr algn="ctr" eaLnBrk="1" hangingPunct="1"/>
            <a:endParaRPr lang="en-US" sz="2800" dirty="0">
              <a:solidFill>
                <a:srgbClr val="002060"/>
              </a:solidFill>
              <a:latin typeface="Times New Roman" pitchFamily="18" charset="0"/>
              <a:cs typeface="Times New Roman" pitchFamily="18" charset="0"/>
            </a:endParaRPr>
          </a:p>
          <a:p>
            <a:pPr algn="ctr" eaLnBrk="1" hangingPunct="1"/>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  02 </a:t>
            </a:r>
            <a:r>
              <a:rPr lang="en-US" sz="2800" dirty="0" err="1">
                <a:solidFill>
                  <a:srgbClr val="002060"/>
                </a:solidFill>
                <a:latin typeface="Times New Roman" pitchFamily="18" charset="0"/>
                <a:cs typeface="Times New Roman" pitchFamily="18" charset="0"/>
              </a:rPr>
              <a:t>tháng</a:t>
            </a:r>
            <a:r>
              <a:rPr lang="en-US" sz="2800" dirty="0">
                <a:solidFill>
                  <a:srgbClr val="002060"/>
                </a:solidFill>
                <a:latin typeface="Times New Roman" pitchFamily="18" charset="0"/>
                <a:cs typeface="Times New Roman" pitchFamily="18" charset="0"/>
              </a:rPr>
              <a:t> 04 </a:t>
            </a:r>
            <a:r>
              <a:rPr lang="en-US" sz="2800" dirty="0" err="1">
                <a:solidFill>
                  <a:srgbClr val="002060"/>
                </a:solidFill>
                <a:latin typeface="Times New Roman" pitchFamily="18" charset="0"/>
                <a:cs typeface="Times New Roman" pitchFamily="18" charset="0"/>
              </a:rPr>
              <a:t>năm</a:t>
            </a:r>
            <a:r>
              <a:rPr lang="en-US" sz="2800" dirty="0">
                <a:solidFill>
                  <a:srgbClr val="002060"/>
                </a:solidFill>
                <a:latin typeface="Times New Roman" pitchFamily="18" charset="0"/>
                <a:cs typeface="Times New Roman" pitchFamily="18" charset="0"/>
              </a:rPr>
              <a:t> 2021</a:t>
            </a:r>
          </a:p>
        </p:txBody>
      </p:sp>
      <p:pic>
        <p:nvPicPr>
          <p:cNvPr id="8" name="Picture 4" descr="D:\LINH TINH\HÌNH NỀN TRANG TRÍ\pháp luật.jfif">
            <a:extLst>
              <a:ext uri="{FF2B5EF4-FFF2-40B4-BE49-F238E27FC236}">
                <a16:creationId xmlns:a16="http://schemas.microsoft.com/office/drawing/2014/main" id="{BAD9A40B-755E-4995-8CFB-CFD583D81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9509"/>
            <a:ext cx="1485899" cy="1241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066696E-7252-4DEB-8268-A3F01ED27985}"/>
              </a:ext>
            </a:extLst>
          </p:cNvPr>
          <p:cNvSpPr txBox="1"/>
          <p:nvPr/>
        </p:nvSpPr>
        <p:spPr>
          <a:xfrm>
            <a:off x="2838450" y="186481"/>
            <a:ext cx="4253830" cy="646331"/>
          </a:xfrm>
          <a:prstGeom prst="rect">
            <a:avLst/>
          </a:prstGeom>
          <a:noFill/>
        </p:spPr>
        <p:txBody>
          <a:bodyPr wrap="square" rtlCol="0">
            <a:spAutoFit/>
          </a:bodyPr>
          <a:lstStyle/>
          <a:p>
            <a:pPr algn="ctr"/>
            <a:r>
              <a:rPr lang="en-US" b="1" dirty="0">
                <a:solidFill>
                  <a:srgbClr val="7030A0"/>
                </a:solidFill>
                <a:latin typeface="Calibri" pitchFamily="34" charset="0"/>
                <a:cs typeface="Calibri" pitchFamily="34" charset="0"/>
              </a:rPr>
              <a:t>ỦY BAN NHÂN DÂN QUẬN TÂN BÌNH</a:t>
            </a:r>
          </a:p>
          <a:p>
            <a:pPr algn="ctr"/>
            <a:r>
              <a:rPr lang="en-US" b="1" dirty="0">
                <a:solidFill>
                  <a:srgbClr val="7030A0"/>
                </a:solidFill>
                <a:latin typeface="Calibri" pitchFamily="34" charset="0"/>
                <a:cs typeface="Calibri" pitchFamily="34" charset="0"/>
              </a:rPr>
              <a:t>TRƯỜNG TIỂU HỌC LÊ THỊ HỒNG GẤM</a:t>
            </a:r>
          </a:p>
        </p:txBody>
      </p:sp>
    </p:spTree>
    <p:extLst>
      <p:ext uri="{BB962C8B-B14F-4D97-AF65-F5344CB8AC3E}">
        <p14:creationId xmlns:p14="http://schemas.microsoft.com/office/powerpoint/2010/main" val="154702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3793667" cy="369332"/>
          </a:xfrm>
          <a:prstGeom prst="rect">
            <a:avLst/>
          </a:prstGeom>
        </p:spPr>
        <p:txBody>
          <a:bodyPr wrap="none">
            <a:spAutoFit/>
          </a:bodyPr>
          <a:lstStyle/>
          <a:p>
            <a:r>
              <a:rPr lang="vi-VN" b="1" dirty="0">
                <a:solidFill>
                  <a:srgbClr val="FF0000"/>
                </a:solidFill>
              </a:rPr>
              <a:t> 2. Tiêu chuẩn của người ứng cử</a:t>
            </a:r>
          </a:p>
        </p:txBody>
      </p:sp>
      <p:graphicFrame>
        <p:nvGraphicFramePr>
          <p:cNvPr id="8" name="Diagram 7"/>
          <p:cNvGraphicFramePr/>
          <p:nvPr>
            <p:extLst>
              <p:ext uri="{D42A27DB-BD31-4B8C-83A1-F6EECF244321}">
                <p14:modId xmlns:p14="http://schemas.microsoft.com/office/powerpoint/2010/main" val="2375831636"/>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4032" y="990020"/>
            <a:ext cx="9129967" cy="923330"/>
          </a:xfrm>
          <a:prstGeom prst="rect">
            <a:avLst/>
          </a:prstGeom>
          <a:solidFill>
            <a:schemeClr val="bg1"/>
          </a:solidFill>
        </p:spPr>
        <p:txBody>
          <a:bodyPr wrap="square">
            <a:spAutoFit/>
          </a:bodyPr>
          <a:lstStyle/>
          <a:p>
            <a:pPr algn="just"/>
            <a:r>
              <a:rPr lang="vi-VN" dirty="0">
                <a:solidFill>
                  <a:srgbClr val="002060"/>
                </a:solidFill>
              </a:rPr>
              <a:t> Người ứng cử đại biểu Quốc hội </a:t>
            </a:r>
            <a:r>
              <a:rPr lang="vi-VN" b="1" dirty="0">
                <a:solidFill>
                  <a:srgbClr val="FF0000"/>
                </a:solidFill>
              </a:rPr>
              <a:t>phải đáp ứng các tiêu chuẩn của đại biểu Quốc hội </a:t>
            </a:r>
            <a:r>
              <a:rPr lang="vi-VN" dirty="0">
                <a:solidFill>
                  <a:srgbClr val="002060"/>
                </a:solidFill>
              </a:rPr>
              <a:t>quy định tại Luật tổ chức Quốc hội (</a:t>
            </a:r>
            <a:r>
              <a:rPr lang="vi-VN" b="1" dirty="0">
                <a:solidFill>
                  <a:srgbClr val="C00000"/>
                </a:solidFill>
              </a:rPr>
              <a:t>6 tiêu chuẩn </a:t>
            </a:r>
            <a:r>
              <a:rPr lang="vi-VN" dirty="0">
                <a:solidFill>
                  <a:srgbClr val="002060"/>
                </a:solidFill>
              </a:rPr>
              <a:t>Điều 22 Luật TCQH 2014,sửa đổi 2020).</a:t>
            </a:r>
          </a:p>
        </p:txBody>
      </p:sp>
    </p:spTree>
    <p:extLst>
      <p:ext uri="{BB962C8B-B14F-4D97-AF65-F5344CB8AC3E}">
        <p14:creationId xmlns:p14="http://schemas.microsoft.com/office/powerpoint/2010/main" val="140946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706090"/>
          </a:xfrm>
          <a:solidFill>
            <a:srgbClr val="002060"/>
          </a:solidFill>
        </p:spPr>
        <p:txBody>
          <a:bodyPr>
            <a:normAutofit fontScale="90000"/>
          </a:bodyPr>
          <a:lstStyle/>
          <a:p>
            <a:r>
              <a:rPr lang="vi-VN" dirty="0">
                <a:solidFill>
                  <a:srgbClr val="FFFF00"/>
                </a:solidFill>
              </a:rPr>
              <a:t>Về đại biểu Quốc hội (Luật TCQH)</a:t>
            </a:r>
          </a:p>
        </p:txBody>
      </p:sp>
      <p:sp>
        <p:nvSpPr>
          <p:cNvPr id="4" name="Rectangle 3"/>
          <p:cNvSpPr/>
          <p:nvPr/>
        </p:nvSpPr>
        <p:spPr>
          <a:xfrm>
            <a:off x="0" y="804139"/>
            <a:ext cx="9144000" cy="1200329"/>
          </a:xfrm>
          <a:prstGeom prst="rect">
            <a:avLst/>
          </a:prstGeom>
        </p:spPr>
        <p:txBody>
          <a:bodyPr wrap="square">
            <a:spAutoFit/>
          </a:bodyPr>
          <a:lstStyle/>
          <a:p>
            <a:pPr algn="just"/>
            <a:r>
              <a:rPr lang="vi-VN" sz="2400" dirty="0"/>
              <a:t>Tổng số đại biểu Quốc hội </a:t>
            </a:r>
            <a:r>
              <a:rPr lang="vi-VN" sz="2400" b="1" dirty="0">
                <a:solidFill>
                  <a:srgbClr val="FF0000"/>
                </a:solidFill>
              </a:rPr>
              <a:t>không quá 500 người</a:t>
            </a:r>
            <a:r>
              <a:rPr lang="vi-VN" sz="2400" dirty="0"/>
              <a:t>, bao gồm đại biểu hoạt động chuyên trách và đại biểu hoạt động không chuyên trách</a:t>
            </a:r>
          </a:p>
        </p:txBody>
      </p:sp>
      <p:sp>
        <p:nvSpPr>
          <p:cNvPr id="5" name="Rectangle 4"/>
          <p:cNvSpPr/>
          <p:nvPr/>
        </p:nvSpPr>
        <p:spPr>
          <a:xfrm>
            <a:off x="5004048" y="2006459"/>
            <a:ext cx="4139952" cy="2308324"/>
          </a:xfrm>
          <a:prstGeom prst="rect">
            <a:avLst/>
          </a:prstGeom>
          <a:solidFill>
            <a:srgbClr val="FFFF00"/>
          </a:solidFill>
        </p:spPr>
        <p:txBody>
          <a:bodyPr wrap="square">
            <a:spAutoFit/>
          </a:bodyPr>
          <a:lstStyle/>
          <a:p>
            <a:pPr algn="just"/>
            <a:r>
              <a:rPr lang="vi-VN" sz="2400" dirty="0"/>
              <a:t> Số lượng đại biểu Quốc hội hoạt động chuyên trách </a:t>
            </a:r>
            <a:r>
              <a:rPr lang="vi-VN" sz="2400" b="1" dirty="0">
                <a:solidFill>
                  <a:srgbClr val="FF0000"/>
                </a:solidFill>
              </a:rPr>
              <a:t>ít nhất là bốn mươi phần trăm </a:t>
            </a:r>
            <a:r>
              <a:rPr lang="vi-VN" sz="2400" dirty="0"/>
              <a:t>tổng số đại biểu Quốc hội (luật mới; luật cũ 35%) = 200 đại biểu</a:t>
            </a:r>
          </a:p>
        </p:txBody>
      </p:sp>
      <p:pic>
        <p:nvPicPr>
          <p:cNvPr id="4098" name="Picture 2" descr="C:\Users\Administrator\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6458"/>
            <a:ext cx="5004048" cy="444687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istrator\Desktop\thường-vu-quốc-h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314783"/>
            <a:ext cx="4139952" cy="213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1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706090"/>
          </a:xfrm>
          <a:solidFill>
            <a:srgbClr val="002060"/>
          </a:solidFill>
        </p:spPr>
        <p:txBody>
          <a:bodyPr>
            <a:normAutofit fontScale="90000"/>
          </a:bodyPr>
          <a:lstStyle/>
          <a:p>
            <a:r>
              <a:rPr lang="vi-VN" dirty="0">
                <a:solidFill>
                  <a:srgbClr val="FFFF00"/>
                </a:solidFill>
              </a:rPr>
              <a:t>Về đại biểu Quốc hội (Luật TCQH)</a:t>
            </a:r>
          </a:p>
        </p:txBody>
      </p:sp>
      <p:sp>
        <p:nvSpPr>
          <p:cNvPr id="4" name="Rectangle 3"/>
          <p:cNvSpPr/>
          <p:nvPr/>
        </p:nvSpPr>
        <p:spPr>
          <a:xfrm>
            <a:off x="0" y="804139"/>
            <a:ext cx="9144000" cy="1815882"/>
          </a:xfrm>
          <a:prstGeom prst="rect">
            <a:avLst/>
          </a:prstGeom>
        </p:spPr>
        <p:txBody>
          <a:bodyPr wrap="square">
            <a:spAutoFit/>
          </a:bodyPr>
          <a:lstStyle/>
          <a:p>
            <a:pPr algn="just"/>
            <a:r>
              <a:rPr lang="vi-VN" sz="2800" dirty="0"/>
              <a:t> </a:t>
            </a:r>
            <a:r>
              <a:rPr lang="vi-VN" sz="2800" b="1" dirty="0">
                <a:solidFill>
                  <a:srgbClr val="FF0000"/>
                </a:solidFill>
              </a:rPr>
              <a:t>Đại biểu Quốc hội hoạt động chuyên trách </a:t>
            </a:r>
            <a:r>
              <a:rPr lang="vi-VN" sz="2800" dirty="0">
                <a:solidFill>
                  <a:srgbClr val="0070C0"/>
                </a:solidFill>
              </a:rPr>
              <a:t>dành toàn bộ thời gian làm việc để thực hiện nhiệm vụ, quyền hạn </a:t>
            </a:r>
            <a:r>
              <a:rPr lang="vi-VN" sz="2800" dirty="0"/>
              <a:t>của đại biểu tại cơ quan của Quốc hội hoặc tại Đoàn đại biểu Quốc hội ở địa phương.</a:t>
            </a:r>
          </a:p>
        </p:txBody>
      </p:sp>
      <p:pic>
        <p:nvPicPr>
          <p:cNvPr id="5122" name="Picture 2" descr="C:\Users\Administrator\Desktop\202101110953444565_toan_c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46273"/>
            <a:ext cx="7848872"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7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706090"/>
          </a:xfrm>
          <a:solidFill>
            <a:srgbClr val="002060"/>
          </a:solidFill>
        </p:spPr>
        <p:txBody>
          <a:bodyPr>
            <a:normAutofit fontScale="90000"/>
          </a:bodyPr>
          <a:lstStyle/>
          <a:p>
            <a:r>
              <a:rPr lang="vi-VN" dirty="0">
                <a:solidFill>
                  <a:srgbClr val="FFFF00"/>
                </a:solidFill>
              </a:rPr>
              <a:t>Về đại biểu Quốc hội (Luật TCQH)</a:t>
            </a:r>
          </a:p>
        </p:txBody>
      </p:sp>
      <p:sp>
        <p:nvSpPr>
          <p:cNvPr id="4" name="Rectangle 3"/>
          <p:cNvSpPr/>
          <p:nvPr/>
        </p:nvSpPr>
        <p:spPr>
          <a:xfrm>
            <a:off x="0" y="804139"/>
            <a:ext cx="9144000" cy="3108543"/>
          </a:xfrm>
          <a:prstGeom prst="rect">
            <a:avLst/>
          </a:prstGeom>
        </p:spPr>
        <p:txBody>
          <a:bodyPr wrap="square">
            <a:spAutoFit/>
          </a:bodyPr>
          <a:lstStyle/>
          <a:p>
            <a:pPr algn="just"/>
            <a:r>
              <a:rPr lang="vi-VN" sz="2800" dirty="0"/>
              <a:t> </a:t>
            </a:r>
            <a:r>
              <a:rPr lang="vi-VN" sz="2800" b="1" dirty="0">
                <a:solidFill>
                  <a:srgbClr val="FF0000"/>
                </a:solidFill>
              </a:rPr>
              <a:t>Đại biểu Quốc hội hoạt động không chuyên trách </a:t>
            </a:r>
            <a:r>
              <a:rPr lang="vi-VN" sz="2800" b="1" dirty="0">
                <a:solidFill>
                  <a:srgbClr val="002060"/>
                </a:solidFill>
              </a:rPr>
              <a:t>phải dành </a:t>
            </a:r>
            <a:r>
              <a:rPr lang="vi-VN" sz="2800" b="1" dirty="0">
                <a:solidFill>
                  <a:srgbClr val="C00000"/>
                </a:solidFill>
              </a:rPr>
              <a:t>ít nhất một phần ba </a:t>
            </a:r>
            <a:r>
              <a:rPr lang="vi-VN" sz="2800" b="1" dirty="0">
                <a:solidFill>
                  <a:srgbClr val="002060"/>
                </a:solidFill>
              </a:rPr>
              <a:t>thời gian làm việc </a:t>
            </a:r>
            <a:r>
              <a:rPr lang="vi-VN" sz="2800" dirty="0"/>
              <a:t>trong năm để thực hiện nhiệm vụ, quyền hạn của đại biểu Quốc hội. Người đứng đầu cơ quan, tổ chức, đơn vị nơi đại biểu Quốc hội làm việc có trách nhiệm sắp xếp thời gian,</a:t>
            </a:r>
            <a:r>
              <a:rPr lang="vi-VN" sz="2800" b="1" dirty="0"/>
              <a:t> </a:t>
            </a:r>
            <a:r>
              <a:rPr lang="vi-VN" sz="2800" dirty="0"/>
              <a:t>công việc, tạo điều kiện cần thiết cho đại biểu Quốc hội thực hiện nhiệm vụ, quyền hạn của đại biểu.</a:t>
            </a:r>
          </a:p>
        </p:txBody>
      </p:sp>
      <p:pic>
        <p:nvPicPr>
          <p:cNvPr id="6146" name="Picture 2" descr="C:\Users\Administrator\Desktop\dai_bieu_quoc_hoi_hai_duong_13-5ab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12682"/>
            <a:ext cx="4041775" cy="28067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dai-bieu-Quoc-hoi-kien-nghi-nen-co-ngay-dan-ong-ngay--1--1559181963-540-width490height4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823" y="3912682"/>
            <a:ext cx="4307642"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36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3793667" cy="369332"/>
          </a:xfrm>
          <a:prstGeom prst="rect">
            <a:avLst/>
          </a:prstGeom>
        </p:spPr>
        <p:txBody>
          <a:bodyPr wrap="none">
            <a:spAutoFit/>
          </a:bodyPr>
          <a:lstStyle/>
          <a:p>
            <a:r>
              <a:rPr lang="vi-VN" b="1" dirty="0">
                <a:solidFill>
                  <a:srgbClr val="FF0000"/>
                </a:solidFill>
              </a:rPr>
              <a:t> 2. Tiêu chuẩn của người ứng cử</a:t>
            </a:r>
          </a:p>
        </p:txBody>
      </p:sp>
      <p:graphicFrame>
        <p:nvGraphicFramePr>
          <p:cNvPr id="8" name="Diagram 7"/>
          <p:cNvGraphicFramePr/>
          <p:nvPr>
            <p:extLst>
              <p:ext uri="{D42A27DB-BD31-4B8C-83A1-F6EECF244321}">
                <p14:modId xmlns:p14="http://schemas.microsoft.com/office/powerpoint/2010/main" val="3268730377"/>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4032" y="990020"/>
            <a:ext cx="9129967" cy="923330"/>
          </a:xfrm>
          <a:prstGeom prst="rect">
            <a:avLst/>
          </a:prstGeom>
          <a:solidFill>
            <a:schemeClr val="bg1"/>
          </a:solidFill>
        </p:spPr>
        <p:txBody>
          <a:bodyPr wrap="square">
            <a:spAutoFit/>
          </a:bodyPr>
          <a:lstStyle/>
          <a:p>
            <a:pPr algn="just"/>
            <a:r>
              <a:rPr lang="vi-VN" dirty="0"/>
              <a:t>Người ứng cử đại biểu Hội đồng nhân dân phải đáp ứng các tiêu chuẩn của đại biểu Hội đồng nhân dân quy định tại Luật tổ chức chính quyền địa phương 2015, sửa đổi 2019 (</a:t>
            </a:r>
            <a:r>
              <a:rPr lang="vi-VN" dirty="0">
                <a:solidFill>
                  <a:srgbClr val="C00000"/>
                </a:solidFill>
              </a:rPr>
              <a:t>có 5 tiêu chuẩn </a:t>
            </a:r>
            <a:r>
              <a:rPr lang="vi-VN" dirty="0"/>
              <a:t>– Điều 7)</a:t>
            </a:r>
            <a:endParaRPr lang="vi-VN" dirty="0">
              <a:solidFill>
                <a:srgbClr val="002060"/>
              </a:solidFill>
            </a:endParaRPr>
          </a:p>
        </p:txBody>
      </p:sp>
    </p:spTree>
    <p:extLst>
      <p:ext uri="{BB962C8B-B14F-4D97-AF65-F5344CB8AC3E}">
        <p14:creationId xmlns:p14="http://schemas.microsoft.com/office/powerpoint/2010/main" val="353534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3793667" cy="369332"/>
          </a:xfrm>
          <a:prstGeom prst="rect">
            <a:avLst/>
          </a:prstGeom>
        </p:spPr>
        <p:txBody>
          <a:bodyPr wrap="none">
            <a:spAutoFit/>
          </a:bodyPr>
          <a:lstStyle/>
          <a:p>
            <a:r>
              <a:rPr lang="vi-VN" b="1" dirty="0">
                <a:solidFill>
                  <a:srgbClr val="FF0000"/>
                </a:solidFill>
              </a:rPr>
              <a:t> 2. Tiêu chuẩn của người ứng cử</a:t>
            </a:r>
          </a:p>
        </p:txBody>
      </p:sp>
      <p:graphicFrame>
        <p:nvGraphicFramePr>
          <p:cNvPr id="8" name="Diagram 7"/>
          <p:cNvGraphicFramePr/>
          <p:nvPr>
            <p:extLst>
              <p:ext uri="{D42A27DB-BD31-4B8C-83A1-F6EECF244321}">
                <p14:modId xmlns:p14="http://schemas.microsoft.com/office/powerpoint/2010/main" val="2003114750"/>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4032" y="990020"/>
            <a:ext cx="9129967" cy="923330"/>
          </a:xfrm>
          <a:prstGeom prst="rect">
            <a:avLst/>
          </a:prstGeom>
          <a:solidFill>
            <a:schemeClr val="bg1"/>
          </a:solidFill>
        </p:spPr>
        <p:txBody>
          <a:bodyPr wrap="square">
            <a:spAutoFit/>
          </a:bodyPr>
          <a:lstStyle/>
          <a:p>
            <a:pPr algn="just"/>
            <a:r>
              <a:rPr lang="vi-VN" dirty="0"/>
              <a:t>Người ứng cử đại biểu Hội đồng nhân dân phải đáp ứng các tiêu chuẩn của đại biểu Hội đồng nhân dân quy định tại Luật tổ chức chính quyền địa phương 2015, sửa đổi 2019 (</a:t>
            </a:r>
            <a:r>
              <a:rPr lang="vi-VN" dirty="0">
                <a:solidFill>
                  <a:srgbClr val="C00000"/>
                </a:solidFill>
              </a:rPr>
              <a:t>có 5 tiêu chuẩn </a:t>
            </a:r>
            <a:r>
              <a:rPr lang="vi-VN" dirty="0"/>
              <a:t>– Điều 7)</a:t>
            </a:r>
            <a:endParaRPr lang="vi-VN" dirty="0">
              <a:solidFill>
                <a:srgbClr val="002060"/>
              </a:solidFill>
            </a:endParaRPr>
          </a:p>
        </p:txBody>
      </p:sp>
    </p:spTree>
    <p:extLst>
      <p:ext uri="{BB962C8B-B14F-4D97-AF65-F5344CB8AC3E}">
        <p14:creationId xmlns:p14="http://schemas.microsoft.com/office/powerpoint/2010/main" val="1719601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706090"/>
          </a:xfrm>
          <a:solidFill>
            <a:srgbClr val="002060"/>
          </a:solidFill>
        </p:spPr>
        <p:txBody>
          <a:bodyPr>
            <a:normAutofit fontScale="90000"/>
          </a:bodyPr>
          <a:lstStyle/>
          <a:p>
            <a:r>
              <a:rPr lang="vi-VN" dirty="0">
                <a:solidFill>
                  <a:srgbClr val="FFFF00"/>
                </a:solidFill>
              </a:rPr>
              <a:t>Về đại biểu HĐND (Luật TCCQĐP)</a:t>
            </a:r>
          </a:p>
        </p:txBody>
      </p:sp>
      <p:sp>
        <p:nvSpPr>
          <p:cNvPr id="4" name="Rectangle 3"/>
          <p:cNvSpPr/>
          <p:nvPr/>
        </p:nvSpPr>
        <p:spPr>
          <a:xfrm>
            <a:off x="0" y="804139"/>
            <a:ext cx="9144000" cy="1815882"/>
          </a:xfrm>
          <a:prstGeom prst="rect">
            <a:avLst/>
          </a:prstGeom>
        </p:spPr>
        <p:txBody>
          <a:bodyPr wrap="square">
            <a:spAutoFit/>
          </a:bodyPr>
          <a:lstStyle/>
          <a:p>
            <a:pPr algn="just"/>
            <a:r>
              <a:rPr lang="vi-VN" sz="2800" dirty="0"/>
              <a:t>Đại biểu Hội đồng nhân dân </a:t>
            </a:r>
            <a:r>
              <a:rPr lang="vi-VN" sz="2800" dirty="0">
                <a:solidFill>
                  <a:srgbClr val="C00000"/>
                </a:solidFill>
              </a:rPr>
              <a:t>hoạt động chuyên trách được bố trí nơi làm việc</a:t>
            </a:r>
            <a:r>
              <a:rPr lang="vi-VN" sz="2800" dirty="0"/>
              <a:t>, được trả lương, phụ cấp và hưởng các chế độ để hỗ trợ cho hoạt động của đại biểu Hội đồng nhân dân</a:t>
            </a:r>
          </a:p>
        </p:txBody>
      </p:sp>
      <p:pic>
        <p:nvPicPr>
          <p:cNvPr id="7170" name="Picture 2" descr="C:\Users\Administrator\Desktop\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80928"/>
            <a:ext cx="4716016" cy="376130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esktop\tải xuố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2780927"/>
            <a:ext cx="4427983" cy="37613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77000"/>
            <a:ext cx="9130145" cy="369332"/>
          </a:xfrm>
          <a:prstGeom prst="rect">
            <a:avLst/>
          </a:prstGeom>
          <a:solidFill>
            <a:schemeClr val="accent5">
              <a:lumMod val="20000"/>
              <a:lumOff val="80000"/>
            </a:schemeClr>
          </a:solidFill>
        </p:spPr>
        <p:txBody>
          <a:bodyPr wrap="square" rtlCol="0">
            <a:spAutoFit/>
          </a:bodyPr>
          <a:lstStyle/>
          <a:p>
            <a:pPr algn="ctr"/>
            <a:r>
              <a:rPr lang="en-US" b="1" dirty="0">
                <a:solidFill>
                  <a:srgbClr val="FF0000"/>
                </a:solidFill>
                <a:hlinkClick r:id="rId4"/>
              </a:rPr>
              <a:t>https://trangtinphapluat.com</a:t>
            </a:r>
            <a:r>
              <a:rPr lang="en-US" b="1" dirty="0">
                <a:solidFill>
                  <a:srgbClr val="FF0000"/>
                </a:solidFill>
              </a:rPr>
              <a:t> </a:t>
            </a:r>
            <a:r>
              <a:rPr lang="en-US" dirty="0"/>
              <a:t>– </a:t>
            </a:r>
            <a:r>
              <a:rPr lang="en-US" b="1" dirty="0" err="1">
                <a:solidFill>
                  <a:srgbClr val="00B050"/>
                </a:solidFill>
              </a:rPr>
              <a:t>Tư</a:t>
            </a:r>
            <a:r>
              <a:rPr lang="en-US" b="1" dirty="0">
                <a:solidFill>
                  <a:srgbClr val="00B050"/>
                </a:solidFill>
              </a:rPr>
              <a:t> </a:t>
            </a:r>
            <a:r>
              <a:rPr lang="en-US" b="1" dirty="0" err="1">
                <a:solidFill>
                  <a:srgbClr val="00B050"/>
                </a:solidFill>
              </a:rPr>
              <a:t>vấn</a:t>
            </a:r>
            <a:r>
              <a:rPr lang="en-US" b="1" dirty="0">
                <a:solidFill>
                  <a:srgbClr val="00B050"/>
                </a:solidFill>
              </a:rPr>
              <a:t> </a:t>
            </a:r>
            <a:r>
              <a:rPr lang="en-US" b="1" dirty="0" err="1">
                <a:solidFill>
                  <a:srgbClr val="00B050"/>
                </a:solidFill>
              </a:rPr>
              <a:t>pháp</a:t>
            </a:r>
            <a:r>
              <a:rPr lang="en-US" b="1" dirty="0">
                <a:solidFill>
                  <a:srgbClr val="00B050"/>
                </a:solidFill>
              </a:rPr>
              <a:t> </a:t>
            </a:r>
            <a:r>
              <a:rPr lang="en-US" b="1" dirty="0" err="1">
                <a:solidFill>
                  <a:srgbClr val="00B050"/>
                </a:solidFill>
              </a:rPr>
              <a:t>luật</a:t>
            </a:r>
            <a:r>
              <a:rPr lang="en-US" b="1" dirty="0">
                <a:solidFill>
                  <a:srgbClr val="00B050"/>
                </a:solidFill>
              </a:rPr>
              <a:t> </a:t>
            </a:r>
            <a:r>
              <a:rPr lang="en-US" b="1" dirty="0" err="1">
                <a:solidFill>
                  <a:srgbClr val="00B050"/>
                </a:solidFill>
              </a:rPr>
              <a:t>trực</a:t>
            </a:r>
            <a:r>
              <a:rPr lang="en-US" b="1" dirty="0">
                <a:solidFill>
                  <a:srgbClr val="00B050"/>
                </a:solidFill>
              </a:rPr>
              <a:t> </a:t>
            </a:r>
            <a:r>
              <a:rPr lang="en-US" b="1" dirty="0" err="1">
                <a:solidFill>
                  <a:srgbClr val="00B050"/>
                </a:solidFill>
              </a:rPr>
              <a:t>tuyến</a:t>
            </a:r>
            <a:endParaRPr lang="en-US" b="1" dirty="0">
              <a:solidFill>
                <a:srgbClr val="00B050"/>
              </a:solidFill>
            </a:endParaRPr>
          </a:p>
        </p:txBody>
      </p:sp>
    </p:spTree>
    <p:extLst>
      <p:ext uri="{BB962C8B-B14F-4D97-AF65-F5344CB8AC3E}">
        <p14:creationId xmlns:p14="http://schemas.microsoft.com/office/powerpoint/2010/main" val="361119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706090"/>
          </a:xfrm>
          <a:solidFill>
            <a:srgbClr val="002060"/>
          </a:solidFill>
        </p:spPr>
        <p:txBody>
          <a:bodyPr>
            <a:normAutofit fontScale="90000"/>
          </a:bodyPr>
          <a:lstStyle/>
          <a:p>
            <a:r>
              <a:rPr lang="vi-VN" dirty="0">
                <a:solidFill>
                  <a:srgbClr val="FFFF00"/>
                </a:solidFill>
              </a:rPr>
              <a:t>Về đại biểu HĐND (Luật TCCQĐP)</a:t>
            </a:r>
          </a:p>
        </p:txBody>
      </p:sp>
      <p:sp>
        <p:nvSpPr>
          <p:cNvPr id="4" name="Rectangle 3"/>
          <p:cNvSpPr/>
          <p:nvPr/>
        </p:nvSpPr>
        <p:spPr>
          <a:xfrm>
            <a:off x="0" y="804139"/>
            <a:ext cx="9144000" cy="4278094"/>
          </a:xfrm>
          <a:prstGeom prst="rect">
            <a:avLst/>
          </a:prstGeom>
        </p:spPr>
        <p:txBody>
          <a:bodyPr wrap="square">
            <a:spAutoFit/>
          </a:bodyPr>
          <a:lstStyle/>
          <a:p>
            <a:pPr algn="just"/>
            <a:r>
              <a:rPr lang="vi-VN" sz="2400" dirty="0"/>
              <a:t> Đại biểu Hội đồng nhân dân hoạt động không chuyên trách phải dành </a:t>
            </a:r>
            <a:r>
              <a:rPr lang="vi-VN" sz="2400" b="1" dirty="0">
                <a:solidFill>
                  <a:srgbClr val="C00000"/>
                </a:solidFill>
              </a:rPr>
              <a:t>ít nhất một phần ba thời gian làm việc trong năm </a:t>
            </a:r>
            <a:r>
              <a:rPr lang="vi-VN" sz="2400" dirty="0"/>
              <a:t>để thực hiện nhiệm vụ, quyền hạn của đại biểu Hội đồng nhân dân. Thời gian làm việc trong năm mà đại biểu Hội đồng nhân dân hoạt động không chuyên trách dành cho việc thực hiện nhiệm vụ đại biểu </a:t>
            </a:r>
            <a:r>
              <a:rPr lang="vi-VN" sz="2400" b="1" dirty="0">
                <a:solidFill>
                  <a:srgbClr val="C00000"/>
                </a:solidFill>
              </a:rPr>
              <a:t>được tính vào thời gian làm việc của đại biểu ở cơ quan, tổ chức, đơn vị mà đại biểu làm việc </a:t>
            </a:r>
            <a:r>
              <a:rPr lang="vi-VN" sz="2400" dirty="0"/>
              <a:t>và được bảo đảm trả lương, phụ cấp, các chế độ khác do cơ quan, tổ chức, đơn vị đó đài thọ.  </a:t>
            </a:r>
          </a:p>
          <a:p>
            <a:br>
              <a:rPr lang="vi-VN" sz="2800" dirty="0"/>
            </a:br>
            <a:endParaRPr lang="vi-VN" sz="2800" dirty="0"/>
          </a:p>
        </p:txBody>
      </p:sp>
      <p:pic>
        <p:nvPicPr>
          <p:cNvPr id="8194" name="Picture 2" descr="C:\Users\Administrator\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8307"/>
            <a:ext cx="4572000" cy="269969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58307"/>
            <a:ext cx="4557433" cy="269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1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6708952" cy="369332"/>
          </a:xfrm>
          <a:prstGeom prst="rect">
            <a:avLst/>
          </a:prstGeom>
        </p:spPr>
        <p:txBody>
          <a:bodyPr wrap="none">
            <a:spAutoFit/>
          </a:bodyPr>
          <a:lstStyle/>
          <a:p>
            <a:r>
              <a:rPr lang="vi-VN" b="1" dirty="0">
                <a:solidFill>
                  <a:srgbClr val="C00000"/>
                </a:solidFill>
              </a:rPr>
              <a:t>3. Trách nhiệm của cơ quan, tổ chức trong công tác bầu cử</a:t>
            </a:r>
          </a:p>
        </p:txBody>
      </p:sp>
      <p:sp>
        <p:nvSpPr>
          <p:cNvPr id="2" name="Rectangle 1"/>
          <p:cNvSpPr/>
          <p:nvPr/>
        </p:nvSpPr>
        <p:spPr>
          <a:xfrm>
            <a:off x="14032" y="990020"/>
            <a:ext cx="9129967" cy="1938992"/>
          </a:xfrm>
          <a:prstGeom prst="rect">
            <a:avLst/>
          </a:prstGeom>
          <a:solidFill>
            <a:schemeClr val="bg1"/>
          </a:solidFill>
        </p:spPr>
        <p:txBody>
          <a:bodyPr wrap="square">
            <a:spAutoFit/>
          </a:bodyPr>
          <a:lstStyle/>
          <a:p>
            <a:pPr algn="just"/>
            <a:r>
              <a:rPr lang="vi-VN" sz="2400" b="1" dirty="0">
                <a:solidFill>
                  <a:srgbClr val="C00000"/>
                </a:solidFill>
              </a:rPr>
              <a:t> a) Quốc hội </a:t>
            </a:r>
            <a:r>
              <a:rPr lang="vi-VN" sz="2400" dirty="0"/>
              <a:t>quyết định </a:t>
            </a:r>
            <a:r>
              <a:rPr lang="vi-VN" sz="2400" dirty="0">
                <a:solidFill>
                  <a:srgbClr val="FF0000"/>
                </a:solidFill>
              </a:rPr>
              <a:t>ngày bầu cử toàn quốc đối với cuộc bầu cử đại biểu Quốc hội, bầu cử đại biểu Hội đồng nhân dân các cấp</a:t>
            </a:r>
            <a:r>
              <a:rPr lang="vi-VN" sz="2400" dirty="0"/>
              <a:t>; quyết định việc bầu cử bổ sung đại biểu Quốc hội trong thời gian giữa nhiệm kỳ; quyết định, thành lập Hội đồng bầu cử quốc gia.</a:t>
            </a:r>
            <a:endParaRPr lang="vi-VN" sz="2400" dirty="0">
              <a:solidFill>
                <a:srgbClr val="002060"/>
              </a:solidFill>
            </a:endParaRPr>
          </a:p>
        </p:txBody>
      </p:sp>
      <p:pic>
        <p:nvPicPr>
          <p:cNvPr id="7" name="Picture 2" descr="C:\Users\Administrator\Desktop\202101110953444565_toan_c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59680"/>
            <a:ext cx="7848872" cy="40775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94206" y="2559680"/>
            <a:ext cx="4572000" cy="1200329"/>
          </a:xfrm>
          <a:prstGeom prst="rect">
            <a:avLst/>
          </a:prstGeom>
          <a:solidFill>
            <a:srgbClr val="FFFF00"/>
          </a:solidFill>
        </p:spPr>
        <p:txBody>
          <a:bodyPr>
            <a:spAutoFit/>
          </a:bodyPr>
          <a:lstStyle/>
          <a:p>
            <a:r>
              <a:rPr lang="vi-VN" b="1" dirty="0"/>
              <a:t>Cuộc bầu cử đại biểu Quốc hội khóa XV và đại biểu Hội đồng nhân dân các cấp nhiệm kỳ 2021-2026 được tổ chức vào Chủ nhật, </a:t>
            </a:r>
            <a:r>
              <a:rPr lang="vi-VN" b="1" dirty="0">
                <a:solidFill>
                  <a:srgbClr val="FF0000"/>
                </a:solidFill>
              </a:rPr>
              <a:t>ngày 23/5/2021</a:t>
            </a:r>
            <a:endParaRPr lang="vi-VN" dirty="0">
              <a:solidFill>
                <a:srgbClr val="FF0000"/>
              </a:solidFill>
            </a:endParaRPr>
          </a:p>
        </p:txBody>
      </p:sp>
    </p:spTree>
    <p:extLst>
      <p:ext uri="{BB962C8B-B14F-4D97-AF65-F5344CB8AC3E}">
        <p14:creationId xmlns:p14="http://schemas.microsoft.com/office/powerpoint/2010/main" val="37560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6708952" cy="369332"/>
          </a:xfrm>
          <a:prstGeom prst="rect">
            <a:avLst/>
          </a:prstGeom>
        </p:spPr>
        <p:txBody>
          <a:bodyPr wrap="none">
            <a:spAutoFit/>
          </a:bodyPr>
          <a:lstStyle/>
          <a:p>
            <a:r>
              <a:rPr lang="vi-VN" b="1" dirty="0">
                <a:solidFill>
                  <a:srgbClr val="C00000"/>
                </a:solidFill>
              </a:rPr>
              <a:t>3. Trách nhiệm của cơ quan, tổ chức trong công tác bầu cử</a:t>
            </a:r>
          </a:p>
        </p:txBody>
      </p:sp>
      <p:sp>
        <p:nvSpPr>
          <p:cNvPr id="2" name="Rectangle 1"/>
          <p:cNvSpPr/>
          <p:nvPr/>
        </p:nvSpPr>
        <p:spPr>
          <a:xfrm>
            <a:off x="14032" y="990020"/>
            <a:ext cx="9129967" cy="1200329"/>
          </a:xfrm>
          <a:prstGeom prst="rect">
            <a:avLst/>
          </a:prstGeom>
          <a:solidFill>
            <a:schemeClr val="bg1"/>
          </a:solidFill>
        </p:spPr>
        <p:txBody>
          <a:bodyPr wrap="square">
            <a:spAutoFit/>
          </a:bodyPr>
          <a:lstStyle/>
          <a:p>
            <a:pPr algn="just"/>
            <a:r>
              <a:rPr lang="vi-VN" sz="2400" dirty="0"/>
              <a:t> </a:t>
            </a:r>
            <a:r>
              <a:rPr lang="vi-VN" sz="2400" b="1" dirty="0"/>
              <a:t>b) Hội đồng bầu cử quốc gia </a:t>
            </a:r>
            <a:r>
              <a:rPr lang="vi-VN" sz="2400" dirty="0"/>
              <a:t>tổ chức bầu cử đại biểu Quốc hội; chỉ đạo và hướng dẫn công tác bầu cử đại biểu Hội đồng nhân dân các cấp</a:t>
            </a:r>
            <a:endParaRPr lang="vi-VN" sz="2400" dirty="0">
              <a:solidFill>
                <a:srgbClr val="002060"/>
              </a:solidFill>
            </a:endParaRPr>
          </a:p>
        </p:txBody>
      </p:sp>
      <p:pic>
        <p:nvPicPr>
          <p:cNvPr id="7" name="Picture 2" descr="C:\Users\Administrator\Desktop\202101110953444565_toan_c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59680"/>
            <a:ext cx="7848872" cy="40775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3568" y="2559680"/>
            <a:ext cx="7848872" cy="923330"/>
          </a:xfrm>
          <a:prstGeom prst="rect">
            <a:avLst/>
          </a:prstGeom>
          <a:solidFill>
            <a:srgbClr val="FFFF00"/>
          </a:solidFill>
        </p:spPr>
        <p:txBody>
          <a:bodyPr wrap="square">
            <a:spAutoFit/>
          </a:bodyPr>
          <a:lstStyle/>
          <a:p>
            <a:pPr algn="just" fontAlgn="base"/>
            <a:r>
              <a:rPr lang="vi-VN" b="1" dirty="0"/>
              <a:t>Ngày 19/6/2020, thay mặt Quốc hội, Chủ tịch Quốc hội Nguyễn Thị Kim Ngân đã ký Nghị quyết số 118/2020/QH14 về việc thành lập Hội đồng bầu cử quốc gia, </a:t>
            </a:r>
            <a:r>
              <a:rPr lang="vi-VN" b="1" dirty="0">
                <a:solidFill>
                  <a:srgbClr val="FF0000"/>
                </a:solidFill>
              </a:rPr>
              <a:t>gồm 21 thành viên</a:t>
            </a:r>
            <a:endParaRPr lang="vi-VN" dirty="0">
              <a:solidFill>
                <a:srgbClr val="FF0000"/>
              </a:solidFill>
            </a:endParaRPr>
          </a:p>
        </p:txBody>
      </p:sp>
    </p:spTree>
    <p:extLst>
      <p:ext uri="{BB962C8B-B14F-4D97-AF65-F5344CB8AC3E}">
        <p14:creationId xmlns:p14="http://schemas.microsoft.com/office/powerpoint/2010/main" val="150995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2518638" cy="369332"/>
          </a:xfrm>
          <a:prstGeom prst="rect">
            <a:avLst/>
          </a:prstGeom>
        </p:spPr>
        <p:txBody>
          <a:bodyPr wrap="none">
            <a:spAutoFit/>
          </a:bodyPr>
          <a:lstStyle/>
          <a:p>
            <a:r>
              <a:rPr lang="vi-VN" b="1" dirty="0">
                <a:solidFill>
                  <a:srgbClr val="FF0000"/>
                </a:solidFill>
              </a:rPr>
              <a:t>1. Nguyên tắc bầu cử</a:t>
            </a:r>
            <a:endParaRPr lang="vi-VN" dirty="0">
              <a:solidFill>
                <a:srgbClr val="FF0000"/>
              </a:solidFill>
            </a:endParaRPr>
          </a:p>
        </p:txBody>
      </p:sp>
      <p:graphicFrame>
        <p:nvGraphicFramePr>
          <p:cNvPr id="6" name="Diagram 5"/>
          <p:cNvGraphicFramePr/>
          <p:nvPr>
            <p:extLst>
              <p:ext uri="{D42A27DB-BD31-4B8C-83A1-F6EECF244321}">
                <p14:modId xmlns:p14="http://schemas.microsoft.com/office/powerpoint/2010/main" val="415759332"/>
              </p:ext>
            </p:extLst>
          </p:nvPr>
        </p:nvGraphicFramePr>
        <p:xfrm>
          <a:off x="-5687" y="976952"/>
          <a:ext cx="5513792" cy="557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Administrator\Desktop\tải xuố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1412776"/>
            <a:ext cx="359429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3933056"/>
            <a:ext cx="335061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5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6708952" cy="369332"/>
          </a:xfrm>
          <a:prstGeom prst="rect">
            <a:avLst/>
          </a:prstGeom>
        </p:spPr>
        <p:txBody>
          <a:bodyPr wrap="none">
            <a:spAutoFit/>
          </a:bodyPr>
          <a:lstStyle/>
          <a:p>
            <a:r>
              <a:rPr lang="vi-VN" b="1" dirty="0">
                <a:solidFill>
                  <a:srgbClr val="C00000"/>
                </a:solidFill>
              </a:rPr>
              <a:t>3. Trách nhiệm của cơ quan, tổ chức trong công tác bầu cử</a:t>
            </a:r>
          </a:p>
        </p:txBody>
      </p:sp>
      <p:sp>
        <p:nvSpPr>
          <p:cNvPr id="2" name="Rectangle 1"/>
          <p:cNvSpPr/>
          <p:nvPr/>
        </p:nvSpPr>
        <p:spPr>
          <a:xfrm>
            <a:off x="14032" y="990020"/>
            <a:ext cx="9129967" cy="3046988"/>
          </a:xfrm>
          <a:prstGeom prst="rect">
            <a:avLst/>
          </a:prstGeom>
          <a:solidFill>
            <a:schemeClr val="bg1"/>
          </a:solidFill>
        </p:spPr>
        <p:txBody>
          <a:bodyPr wrap="square">
            <a:spAutoFit/>
          </a:bodyPr>
          <a:lstStyle/>
          <a:p>
            <a:pPr algn="just"/>
            <a:r>
              <a:rPr lang="vi-VN" sz="2400" b="1" dirty="0">
                <a:solidFill>
                  <a:srgbClr val="FF0000"/>
                </a:solidFill>
              </a:rPr>
              <a:t>c) Ủy ban thường vụ Quốc hội </a:t>
            </a:r>
            <a:r>
              <a:rPr lang="vi-VN" sz="2400" dirty="0"/>
              <a:t>thực hiện việc dự kiến và </a:t>
            </a:r>
            <a:r>
              <a:rPr lang="vi-VN" sz="2400" dirty="0">
                <a:solidFill>
                  <a:srgbClr val="FF0000"/>
                </a:solidFill>
              </a:rPr>
              <a:t>phân bổ số lượng đại biểu Quốc hội được bầu</a:t>
            </a:r>
            <a:r>
              <a:rPr lang="vi-VN" sz="2400" dirty="0"/>
              <a:t>; xác định cơ cấu, thành phần những người được giới thiệu ứng cử đại biểu Quốc hội; </a:t>
            </a:r>
            <a:r>
              <a:rPr lang="vi-VN" sz="2400" dirty="0">
                <a:solidFill>
                  <a:srgbClr val="FF0000"/>
                </a:solidFill>
              </a:rPr>
              <a:t>hướng dẫn việc xác định dự kiến cơ cấu, thành phần</a:t>
            </a:r>
            <a:r>
              <a:rPr lang="vi-VN" sz="2400" dirty="0"/>
              <a:t>, phân bổ số lượng người được giới thiệu ứng cử đại biểu Hội đồng nhân dân các cấp; tổ chức giám sát công tác bầu cử đại biểu Quốc hội và đại biểu Hội đồng nhân dân, bảo đảm cho việc bầu cử được tiến hành dân chủ, đúng pháp luật, an toàn, tiết kiệm.</a:t>
            </a:r>
            <a:endParaRPr lang="vi-VN" sz="2400" dirty="0">
              <a:solidFill>
                <a:srgbClr val="002060"/>
              </a:solidFill>
            </a:endParaRPr>
          </a:p>
        </p:txBody>
      </p:sp>
      <p:pic>
        <p:nvPicPr>
          <p:cNvPr id="9219" name="Picture 3" descr="C:\Users\Administrator\Desktop\thường-vu-quốc-h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37008"/>
            <a:ext cx="3840163" cy="27241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dministrator\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683" y="4037008"/>
            <a:ext cx="48768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8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8600" y="617921"/>
            <a:ext cx="9248173" cy="369332"/>
          </a:xfrm>
          <a:prstGeom prst="rect">
            <a:avLst/>
          </a:prstGeom>
        </p:spPr>
        <p:txBody>
          <a:bodyPr wrap="none">
            <a:spAutoFit/>
          </a:bodyPr>
          <a:lstStyle/>
          <a:p>
            <a:r>
              <a:rPr lang="vi-VN" b="1" dirty="0">
                <a:solidFill>
                  <a:srgbClr val="C00000"/>
                </a:solidFill>
              </a:rPr>
              <a:t>3. Trách nhiệm của cơ quan, tổ chức trong công tác bầu cử (Trách nhiệm UBTVQH)</a:t>
            </a:r>
          </a:p>
        </p:txBody>
      </p:sp>
      <p:sp>
        <p:nvSpPr>
          <p:cNvPr id="2" name="Rectangle 1"/>
          <p:cNvSpPr/>
          <p:nvPr/>
        </p:nvSpPr>
        <p:spPr>
          <a:xfrm>
            <a:off x="14032" y="990020"/>
            <a:ext cx="9129967" cy="1938992"/>
          </a:xfrm>
          <a:prstGeom prst="rect">
            <a:avLst/>
          </a:prstGeom>
          <a:solidFill>
            <a:schemeClr val="bg1"/>
          </a:solidFill>
        </p:spPr>
        <p:txBody>
          <a:bodyPr wrap="square">
            <a:spAutoFit/>
          </a:bodyPr>
          <a:lstStyle/>
          <a:p>
            <a:pPr algn="just"/>
            <a:r>
              <a:rPr lang="vi-VN" sz="2000" b="1" i="1" dirty="0">
                <a:solidFill>
                  <a:srgbClr val="FF0000"/>
                </a:solidFill>
              </a:rPr>
              <a:t>- Về số lượng đại biểu Quốc hội</a:t>
            </a:r>
            <a:r>
              <a:rPr lang="vi-VN" sz="2000" b="1" i="1" dirty="0"/>
              <a:t>:</a:t>
            </a:r>
            <a:r>
              <a:rPr lang="vi-VN" sz="2000" dirty="0"/>
              <a:t> Luật Tổ chức Quốc hội quy định tổng số đại biểu Quốc hội </a:t>
            </a:r>
            <a:r>
              <a:rPr lang="vi-VN" sz="2000" dirty="0">
                <a:solidFill>
                  <a:srgbClr val="0070C0"/>
                </a:solidFill>
              </a:rPr>
              <a:t>không quá 500 người</a:t>
            </a:r>
            <a:r>
              <a:rPr lang="vi-VN" sz="2000" dirty="0"/>
              <a:t>, Ủy ban thường vụ Quốc hội dự kiến số lượng đại biểu Quốc hội được bầu ở mỗi tỉnh, thành phố trực thuộc trung ương, căn cứ vào (</a:t>
            </a:r>
            <a:r>
              <a:rPr lang="vi-VN" sz="2000" dirty="0">
                <a:solidFill>
                  <a:srgbClr val="C00000"/>
                </a:solidFill>
              </a:rPr>
              <a:t>Kế hoạch 42/KH-HĐBCQG</a:t>
            </a:r>
            <a:r>
              <a:rPr lang="vi-VN" sz="2000" dirty="0"/>
              <a:t>):</a:t>
            </a:r>
          </a:p>
          <a:p>
            <a:pPr algn="just"/>
            <a:br>
              <a:rPr lang="vi-VN" sz="2000" dirty="0"/>
            </a:br>
            <a:endParaRPr lang="vi-VN" sz="2000" dirty="0">
              <a:solidFill>
                <a:srgbClr val="002060"/>
              </a:solidFill>
            </a:endParaRPr>
          </a:p>
        </p:txBody>
      </p:sp>
      <p:sp>
        <p:nvSpPr>
          <p:cNvPr id="3" name="Rectangle 2"/>
          <p:cNvSpPr/>
          <p:nvPr/>
        </p:nvSpPr>
        <p:spPr>
          <a:xfrm>
            <a:off x="-18257" y="2412171"/>
            <a:ext cx="9144000" cy="4401205"/>
          </a:xfrm>
          <a:prstGeom prst="rect">
            <a:avLst/>
          </a:prstGeom>
          <a:solidFill>
            <a:schemeClr val="accent5">
              <a:lumMod val="20000"/>
              <a:lumOff val="80000"/>
            </a:schemeClr>
          </a:solidFill>
        </p:spPr>
        <p:txBody>
          <a:bodyPr wrap="square">
            <a:spAutoFit/>
          </a:bodyPr>
          <a:lstStyle/>
          <a:p>
            <a:r>
              <a:rPr lang="vi-VN" sz="2000" dirty="0"/>
              <a:t>+ Mỗi tỉnh, thành phố trực thuộc trung ương </a:t>
            </a:r>
            <a:r>
              <a:rPr lang="vi-VN" sz="2000" b="1" dirty="0">
                <a:solidFill>
                  <a:srgbClr val="FF0000"/>
                </a:solidFill>
              </a:rPr>
              <a:t>có ít nhất 3 đại biểu cư trú và làm việc tại địa phương;</a:t>
            </a:r>
          </a:p>
          <a:p>
            <a:r>
              <a:rPr lang="vi-VN" sz="2000" dirty="0"/>
              <a:t>+ Số lượng đại biểu tiếp theo được tính theo số dân và đặc điểm của mỗi địa phương.</a:t>
            </a:r>
          </a:p>
          <a:p>
            <a:r>
              <a:rPr lang="vi-VN" sz="2000" dirty="0"/>
              <a:t>+ Bảo đảm mỗi tỉnh, thành phố trực thuộc Trung ương </a:t>
            </a:r>
            <a:r>
              <a:rPr lang="vi-VN" sz="2000" b="1" dirty="0">
                <a:solidFill>
                  <a:srgbClr val="FF0000"/>
                </a:solidFill>
              </a:rPr>
              <a:t>có ít nhất 6 đại biểu.</a:t>
            </a:r>
          </a:p>
          <a:p>
            <a:r>
              <a:rPr lang="vi-VN" sz="2000" dirty="0"/>
              <a:t>+ Số lượng người dân tộc thiểu số được giới thiệu ứng cử đại biểu Quốc hội do Ủy ban Thường vụ Quốc hội dự kiến trên cơ sở đề nghị của Hội đồng dân tộc của Quốc hội, bảo đảm </a:t>
            </a:r>
            <a:r>
              <a:rPr lang="vi-VN" sz="2000" b="1" dirty="0">
                <a:solidFill>
                  <a:srgbClr val="FF0000"/>
                </a:solidFill>
              </a:rPr>
              <a:t>có ít nhất 18% tổng số người trong danh sách chính thức những người ứng cử đại biểu Quốc hội là người dân tộc thiểu số</a:t>
            </a:r>
            <a:r>
              <a:rPr lang="vi-VN" sz="2000" dirty="0">
                <a:solidFill>
                  <a:srgbClr val="FF0000"/>
                </a:solidFill>
              </a:rPr>
              <a:t>.</a:t>
            </a:r>
          </a:p>
          <a:p>
            <a:r>
              <a:rPr lang="vi-VN" sz="2000" dirty="0"/>
              <a:t>+ Số lượng phụ nữ được giới thiệu ứng đại biểu Quốc hội do Ủy ban Thường vụ Quốc hội dự kiến trên cơ sở đề nghị của Đoàn Chủ tịch Ban chấp hành Trung ương Hội liên hiệp phụ nữ Việt Nam</a:t>
            </a:r>
            <a:r>
              <a:rPr lang="vi-VN" sz="2000" dirty="0">
                <a:solidFill>
                  <a:srgbClr val="FF0000"/>
                </a:solidFill>
              </a:rPr>
              <a:t>, bảo đảm có ít nhất 35% tổng số người trong danh sách chính những người ứng cử đại biểu Quốc hội là phụ nữ.</a:t>
            </a:r>
          </a:p>
        </p:txBody>
      </p:sp>
    </p:spTree>
    <p:extLst>
      <p:ext uri="{BB962C8B-B14F-4D97-AF65-F5344CB8AC3E}">
        <p14:creationId xmlns:p14="http://schemas.microsoft.com/office/powerpoint/2010/main" val="3224353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369332"/>
          </a:xfrm>
          <a:prstGeom prst="rect">
            <a:avLst/>
          </a:prstGeom>
        </p:spPr>
        <p:txBody>
          <a:bodyPr wrap="none">
            <a:spAutoFit/>
          </a:bodyPr>
          <a:lstStyle/>
          <a:p>
            <a:r>
              <a:rPr lang="vi-VN" b="1" dirty="0">
                <a:solidFill>
                  <a:srgbClr val="C00000"/>
                </a:solidFill>
              </a:rPr>
              <a:t>3. Trách nhiệm của cơ quan, tổ chức trong công tác bầu cử (UBTVQH)</a:t>
            </a:r>
          </a:p>
        </p:txBody>
      </p:sp>
      <p:sp>
        <p:nvSpPr>
          <p:cNvPr id="2" name="Rectangle 1"/>
          <p:cNvSpPr/>
          <p:nvPr/>
        </p:nvSpPr>
        <p:spPr>
          <a:xfrm>
            <a:off x="14032" y="990020"/>
            <a:ext cx="9129967" cy="2677656"/>
          </a:xfrm>
          <a:prstGeom prst="rect">
            <a:avLst/>
          </a:prstGeom>
          <a:solidFill>
            <a:schemeClr val="bg1"/>
          </a:solidFill>
        </p:spPr>
        <p:txBody>
          <a:bodyPr wrap="square">
            <a:spAutoFit/>
          </a:bodyPr>
          <a:lstStyle/>
          <a:p>
            <a:pPr algn="just"/>
            <a:r>
              <a:rPr lang="vi-VN" sz="2400" b="1" dirty="0">
                <a:solidFill>
                  <a:srgbClr val="C00000"/>
                </a:solidFill>
              </a:rPr>
              <a:t>Số đại biểu Hội đồng nhân dân</a:t>
            </a:r>
            <a:r>
              <a:rPr lang="vi-VN" sz="2400" dirty="0"/>
              <a:t> được thực hiện theo Luật tổ chức chính quyền địa phương, Luật Tổ chức chính quyền địa phương (sửa đổi) Và Hướng dẫn tại </a:t>
            </a:r>
            <a:r>
              <a:rPr lang="vi-VN" sz="2400" dirty="0">
                <a:solidFill>
                  <a:srgbClr val="FF0000"/>
                </a:solidFill>
              </a:rPr>
              <a:t>Nghị quyết số 1187/NQ-UBTVQH14 ngày 11/01/2021</a:t>
            </a:r>
            <a:r>
              <a:rPr lang="vi-VN" sz="2400" dirty="0"/>
              <a:t> của Ủy ban thường vụ Quốc hội về việc xác định dự kiến cơ cấu, thành phần và phân bổ số lượng người được giới thiệu ứng cử đại biểu Hội đồng nhân dân các cấp nhiệm kỳ 2021-2026.</a:t>
            </a:r>
            <a:endParaRPr lang="vi-VN" sz="2400" dirty="0">
              <a:solidFill>
                <a:srgbClr val="002060"/>
              </a:solidFill>
            </a:endParaRPr>
          </a:p>
        </p:txBody>
      </p:sp>
      <p:pic>
        <p:nvPicPr>
          <p:cNvPr id="6" name="Picture 2" descr="C:\Users\Administrator\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4572000" cy="26996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17032"/>
            <a:ext cx="4557433" cy="269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82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sp>
        <p:nvSpPr>
          <p:cNvPr id="3" name="Rectangle 2"/>
          <p:cNvSpPr/>
          <p:nvPr/>
        </p:nvSpPr>
        <p:spPr>
          <a:xfrm>
            <a:off x="14033" y="1220852"/>
            <a:ext cx="9129966" cy="1200329"/>
          </a:xfrm>
          <a:prstGeom prst="rect">
            <a:avLst/>
          </a:prstGeom>
        </p:spPr>
        <p:txBody>
          <a:bodyPr wrap="square">
            <a:spAutoFit/>
          </a:bodyPr>
          <a:lstStyle/>
          <a:p>
            <a:pPr algn="just"/>
            <a:r>
              <a:rPr lang="vi-VN" b="1" dirty="0">
                <a:solidFill>
                  <a:srgbClr val="002060"/>
                </a:solidFill>
              </a:rPr>
              <a:t>a) Việc xác định tổng số đại biểu </a:t>
            </a:r>
            <a:r>
              <a:rPr lang="vi-VN" b="1" dirty="0">
                <a:solidFill>
                  <a:srgbClr val="FF0000"/>
                </a:solidFill>
              </a:rPr>
              <a:t>Hội đồng nhân dân tỉnh </a:t>
            </a:r>
            <a:r>
              <a:rPr lang="vi-VN" b="1" dirty="0">
                <a:solidFill>
                  <a:srgbClr val="002060"/>
                </a:solidFill>
              </a:rPr>
              <a:t>được thực hiện theo nguyên tắc sau đây:</a:t>
            </a:r>
          </a:p>
          <a:p>
            <a:pPr algn="just"/>
            <a:br>
              <a:rPr lang="vi-VN" dirty="0"/>
            </a:br>
            <a:endParaRPr lang="vi-VN" dirty="0"/>
          </a:p>
        </p:txBody>
      </p:sp>
      <p:graphicFrame>
        <p:nvGraphicFramePr>
          <p:cNvPr id="10" name="Diagram 9"/>
          <p:cNvGraphicFramePr/>
          <p:nvPr>
            <p:extLst>
              <p:ext uri="{D42A27DB-BD31-4B8C-83A1-F6EECF244321}">
                <p14:modId xmlns:p14="http://schemas.microsoft.com/office/powerpoint/2010/main" val="3172382142"/>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071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sp>
        <p:nvSpPr>
          <p:cNvPr id="3" name="Rectangle 2"/>
          <p:cNvSpPr/>
          <p:nvPr/>
        </p:nvSpPr>
        <p:spPr>
          <a:xfrm>
            <a:off x="14033" y="1220852"/>
            <a:ext cx="9129966" cy="1477328"/>
          </a:xfrm>
          <a:prstGeom prst="rect">
            <a:avLst/>
          </a:prstGeom>
        </p:spPr>
        <p:txBody>
          <a:bodyPr wrap="square">
            <a:spAutoFit/>
          </a:bodyPr>
          <a:lstStyle/>
          <a:p>
            <a:pPr algn="just"/>
            <a:r>
              <a:rPr lang="vi-VN" b="1" dirty="0">
                <a:solidFill>
                  <a:srgbClr val="002060"/>
                </a:solidFill>
              </a:rPr>
              <a:t>b) Việc xác định tổng số đại biểu Hội đồng nhân dân huyện được thực hiện theo nguyên tắc sau đây:</a:t>
            </a:r>
          </a:p>
          <a:p>
            <a:pPr algn="just"/>
            <a:br>
              <a:rPr lang="vi-VN" dirty="0"/>
            </a:br>
            <a:br>
              <a:rPr lang="vi-VN" dirty="0"/>
            </a:br>
            <a:endParaRPr lang="vi-VN" dirty="0"/>
          </a:p>
        </p:txBody>
      </p:sp>
      <p:graphicFrame>
        <p:nvGraphicFramePr>
          <p:cNvPr id="10" name="Diagram 9"/>
          <p:cNvGraphicFramePr/>
          <p:nvPr>
            <p:extLst>
              <p:ext uri="{D42A27DB-BD31-4B8C-83A1-F6EECF244321}">
                <p14:modId xmlns:p14="http://schemas.microsoft.com/office/powerpoint/2010/main" val="3232248231"/>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20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sp>
        <p:nvSpPr>
          <p:cNvPr id="3" name="Rectangle 2"/>
          <p:cNvSpPr/>
          <p:nvPr/>
        </p:nvSpPr>
        <p:spPr>
          <a:xfrm>
            <a:off x="14033" y="1220852"/>
            <a:ext cx="9129966" cy="1477328"/>
          </a:xfrm>
          <a:prstGeom prst="rect">
            <a:avLst/>
          </a:prstGeom>
        </p:spPr>
        <p:txBody>
          <a:bodyPr wrap="square">
            <a:spAutoFit/>
          </a:bodyPr>
          <a:lstStyle/>
          <a:p>
            <a:r>
              <a:rPr lang="vi-VN" b="1" dirty="0">
                <a:solidFill>
                  <a:srgbClr val="002060"/>
                </a:solidFill>
              </a:rPr>
              <a:t>c) Việc xác định tổng số đại biểu Hội đồng nhân dân </a:t>
            </a:r>
            <a:r>
              <a:rPr lang="vi-VN" b="1" dirty="0">
                <a:solidFill>
                  <a:srgbClr val="FF0000"/>
                </a:solidFill>
              </a:rPr>
              <a:t>xã, thị trấn </a:t>
            </a:r>
            <a:r>
              <a:rPr lang="vi-VN" b="1" dirty="0">
                <a:solidFill>
                  <a:srgbClr val="002060"/>
                </a:solidFill>
              </a:rPr>
              <a:t>được thực hiện theo nguyên tắc sau đây:</a:t>
            </a:r>
            <a:br>
              <a:rPr lang="vi-VN" b="1" dirty="0">
                <a:solidFill>
                  <a:srgbClr val="002060"/>
                </a:solidFill>
              </a:rPr>
            </a:br>
            <a:br>
              <a:rPr lang="vi-VN" b="1" dirty="0">
                <a:solidFill>
                  <a:srgbClr val="002060"/>
                </a:solidFill>
              </a:rPr>
            </a:br>
            <a:br>
              <a:rPr lang="vi-VN" b="1" dirty="0">
                <a:solidFill>
                  <a:srgbClr val="002060"/>
                </a:solidFill>
              </a:rPr>
            </a:br>
            <a:endParaRPr lang="vi-VN" b="1" dirty="0">
              <a:solidFill>
                <a:srgbClr val="002060"/>
              </a:solidFill>
            </a:endParaRPr>
          </a:p>
        </p:txBody>
      </p:sp>
      <p:graphicFrame>
        <p:nvGraphicFramePr>
          <p:cNvPr id="10" name="Diagram 9"/>
          <p:cNvGraphicFramePr/>
          <p:nvPr>
            <p:extLst>
              <p:ext uri="{D42A27DB-BD31-4B8C-83A1-F6EECF244321}">
                <p14:modId xmlns:p14="http://schemas.microsoft.com/office/powerpoint/2010/main" val="3375109801"/>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17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sp>
        <p:nvSpPr>
          <p:cNvPr id="3" name="Rectangle 2"/>
          <p:cNvSpPr/>
          <p:nvPr/>
        </p:nvSpPr>
        <p:spPr>
          <a:xfrm>
            <a:off x="14033" y="990020"/>
            <a:ext cx="9129966" cy="923330"/>
          </a:xfrm>
          <a:prstGeom prst="rect">
            <a:avLst/>
          </a:prstGeom>
        </p:spPr>
        <p:txBody>
          <a:bodyPr wrap="square">
            <a:spAutoFit/>
          </a:bodyPr>
          <a:lstStyle/>
          <a:p>
            <a:r>
              <a:rPr lang="vi-VN" b="1" dirty="0">
                <a:solidFill>
                  <a:srgbClr val="002060"/>
                </a:solidFill>
              </a:rPr>
              <a:t>d) Việc xác định tổng số đại biểu </a:t>
            </a:r>
            <a:r>
              <a:rPr lang="vi-VN" b="1" dirty="0">
                <a:solidFill>
                  <a:srgbClr val="FF0000"/>
                </a:solidFill>
              </a:rPr>
              <a:t>Hội đồng nhân dân thành phố </a:t>
            </a:r>
            <a:r>
              <a:rPr lang="vi-VN" b="1" dirty="0">
                <a:solidFill>
                  <a:srgbClr val="002060"/>
                </a:solidFill>
              </a:rPr>
              <a:t>trực thuộc trung ương được thực hiện theo nguyên tắc sau đây:</a:t>
            </a:r>
            <a:br>
              <a:rPr lang="vi-VN" b="1" dirty="0">
                <a:solidFill>
                  <a:srgbClr val="002060"/>
                </a:solidFill>
              </a:rPr>
            </a:br>
            <a:endParaRPr lang="vi-VN" b="1" dirty="0">
              <a:solidFill>
                <a:srgbClr val="002060"/>
              </a:solidFill>
            </a:endParaRPr>
          </a:p>
        </p:txBody>
      </p:sp>
      <p:graphicFrame>
        <p:nvGraphicFramePr>
          <p:cNvPr id="10" name="Diagram 9"/>
          <p:cNvGraphicFramePr/>
          <p:nvPr>
            <p:extLst>
              <p:ext uri="{D42A27DB-BD31-4B8C-83A1-F6EECF244321}">
                <p14:modId xmlns:p14="http://schemas.microsoft.com/office/powerpoint/2010/main" val="3827473891"/>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569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sp>
        <p:nvSpPr>
          <p:cNvPr id="3" name="Rectangle 2"/>
          <p:cNvSpPr/>
          <p:nvPr/>
        </p:nvSpPr>
        <p:spPr>
          <a:xfrm>
            <a:off x="14033" y="990020"/>
            <a:ext cx="9129966" cy="923330"/>
          </a:xfrm>
          <a:prstGeom prst="rect">
            <a:avLst/>
          </a:prstGeom>
        </p:spPr>
        <p:txBody>
          <a:bodyPr wrap="square">
            <a:spAutoFit/>
          </a:bodyPr>
          <a:lstStyle/>
          <a:p>
            <a:r>
              <a:rPr lang="vi-VN" b="1" dirty="0">
                <a:solidFill>
                  <a:srgbClr val="002060"/>
                </a:solidFill>
              </a:rPr>
              <a:t>Đ) Việc xác định tổng số đại biểu </a:t>
            </a:r>
            <a:r>
              <a:rPr lang="vi-VN" b="1" dirty="0">
                <a:solidFill>
                  <a:srgbClr val="FF0000"/>
                </a:solidFill>
              </a:rPr>
              <a:t>Hội đồng nhân dân quận </a:t>
            </a:r>
            <a:r>
              <a:rPr lang="vi-VN" b="1" dirty="0">
                <a:solidFill>
                  <a:srgbClr val="002060"/>
                </a:solidFill>
              </a:rPr>
              <a:t>được thực hiện theo nguyên tắc sau đây:</a:t>
            </a:r>
            <a:br>
              <a:rPr lang="vi-VN" b="1" dirty="0">
                <a:solidFill>
                  <a:srgbClr val="002060"/>
                </a:solidFill>
              </a:rPr>
            </a:br>
            <a:endParaRPr lang="vi-VN" b="1" dirty="0">
              <a:solidFill>
                <a:srgbClr val="002060"/>
              </a:solidFill>
            </a:endParaRPr>
          </a:p>
        </p:txBody>
      </p:sp>
      <p:graphicFrame>
        <p:nvGraphicFramePr>
          <p:cNvPr id="10" name="Diagram 9"/>
          <p:cNvGraphicFramePr/>
          <p:nvPr>
            <p:extLst>
              <p:ext uri="{D42A27DB-BD31-4B8C-83A1-F6EECF244321}">
                <p14:modId xmlns:p14="http://schemas.microsoft.com/office/powerpoint/2010/main" val="2951812219"/>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221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sp>
        <p:nvSpPr>
          <p:cNvPr id="3" name="Rectangle 2"/>
          <p:cNvSpPr/>
          <p:nvPr/>
        </p:nvSpPr>
        <p:spPr>
          <a:xfrm>
            <a:off x="14033" y="990020"/>
            <a:ext cx="9129966" cy="1200329"/>
          </a:xfrm>
          <a:prstGeom prst="rect">
            <a:avLst/>
          </a:prstGeom>
        </p:spPr>
        <p:txBody>
          <a:bodyPr wrap="square">
            <a:spAutoFit/>
          </a:bodyPr>
          <a:lstStyle/>
          <a:p>
            <a:r>
              <a:rPr lang="vi-VN" b="1" dirty="0">
                <a:solidFill>
                  <a:srgbClr val="002060"/>
                </a:solidFill>
              </a:rPr>
              <a:t>e) Việc xác định tổng số đại biểu </a:t>
            </a:r>
            <a:r>
              <a:rPr lang="vi-VN" b="1" dirty="0">
                <a:solidFill>
                  <a:srgbClr val="FF0000"/>
                </a:solidFill>
              </a:rPr>
              <a:t>Hội đồng nhân dân thị xã, thành phố thuộc tỉnh, thành phố thuộc thành phố</a:t>
            </a:r>
            <a:r>
              <a:rPr lang="vi-VN" b="1" dirty="0">
                <a:solidFill>
                  <a:srgbClr val="002060"/>
                </a:solidFill>
              </a:rPr>
              <a:t> trực thuộc trung ương được thực hiện theo nguyên tắc sau đây:</a:t>
            </a:r>
            <a:br>
              <a:rPr lang="vi-VN" b="1" dirty="0">
                <a:solidFill>
                  <a:srgbClr val="002060"/>
                </a:solidFill>
              </a:rPr>
            </a:br>
            <a:endParaRPr lang="vi-VN" b="1" dirty="0">
              <a:solidFill>
                <a:srgbClr val="002060"/>
              </a:solidFill>
            </a:endParaRPr>
          </a:p>
        </p:txBody>
      </p:sp>
      <p:graphicFrame>
        <p:nvGraphicFramePr>
          <p:cNvPr id="10" name="Diagram 9"/>
          <p:cNvGraphicFramePr/>
          <p:nvPr>
            <p:extLst>
              <p:ext uri="{D42A27DB-BD31-4B8C-83A1-F6EECF244321}">
                <p14:modId xmlns:p14="http://schemas.microsoft.com/office/powerpoint/2010/main" val="1960101942"/>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4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sp>
        <p:nvSpPr>
          <p:cNvPr id="3" name="Rectangle 2"/>
          <p:cNvSpPr/>
          <p:nvPr/>
        </p:nvSpPr>
        <p:spPr>
          <a:xfrm>
            <a:off x="14033" y="990020"/>
            <a:ext cx="9129966" cy="923330"/>
          </a:xfrm>
          <a:prstGeom prst="rect">
            <a:avLst/>
          </a:prstGeom>
        </p:spPr>
        <p:txBody>
          <a:bodyPr wrap="square">
            <a:spAutoFit/>
          </a:bodyPr>
          <a:lstStyle/>
          <a:p>
            <a:r>
              <a:rPr lang="vi-VN" b="1" dirty="0">
                <a:solidFill>
                  <a:srgbClr val="002060"/>
                </a:solidFill>
              </a:rPr>
              <a:t>f) Việc xác định tổng số đại biểu </a:t>
            </a:r>
            <a:r>
              <a:rPr lang="vi-VN" b="1" dirty="0">
                <a:solidFill>
                  <a:srgbClr val="FF0000"/>
                </a:solidFill>
              </a:rPr>
              <a:t>Hội đồng nhân dân phường </a:t>
            </a:r>
            <a:r>
              <a:rPr lang="vi-VN" b="1" dirty="0">
                <a:solidFill>
                  <a:srgbClr val="002060"/>
                </a:solidFill>
              </a:rPr>
              <a:t>được thực hiện theo nguyên tắc sau đây:</a:t>
            </a:r>
            <a:br>
              <a:rPr lang="vi-VN" b="1" dirty="0">
                <a:solidFill>
                  <a:srgbClr val="002060"/>
                </a:solidFill>
              </a:rPr>
            </a:br>
            <a:endParaRPr lang="vi-VN" b="1" dirty="0">
              <a:solidFill>
                <a:srgbClr val="002060"/>
              </a:solidFill>
            </a:endParaRPr>
          </a:p>
        </p:txBody>
      </p:sp>
      <p:graphicFrame>
        <p:nvGraphicFramePr>
          <p:cNvPr id="10" name="Diagram 9"/>
          <p:cNvGraphicFramePr/>
          <p:nvPr>
            <p:extLst>
              <p:ext uri="{D42A27DB-BD31-4B8C-83A1-F6EECF244321}">
                <p14:modId xmlns:p14="http://schemas.microsoft.com/office/powerpoint/2010/main" val="442389605"/>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52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4226478" cy="646331"/>
          </a:xfrm>
          <a:prstGeom prst="rect">
            <a:avLst/>
          </a:prstGeom>
        </p:spPr>
        <p:txBody>
          <a:bodyPr wrap="none">
            <a:spAutoFit/>
          </a:bodyPr>
          <a:lstStyle/>
          <a:p>
            <a:r>
              <a:rPr lang="vi-VN" b="1" dirty="0">
                <a:solidFill>
                  <a:srgbClr val="FF0000"/>
                </a:solidFill>
              </a:rPr>
              <a:t>1. Nguyên tắc bầu cử</a:t>
            </a:r>
          </a:p>
          <a:p>
            <a:r>
              <a:rPr lang="vi-VN" b="1" dirty="0">
                <a:solidFill>
                  <a:srgbClr val="002060"/>
                </a:solidFill>
              </a:rPr>
              <a:t>+ Yêu cầu của Nguyên tắc phổ thông</a:t>
            </a:r>
          </a:p>
        </p:txBody>
      </p:sp>
      <p:graphicFrame>
        <p:nvGraphicFramePr>
          <p:cNvPr id="7" name="Diagram 6"/>
          <p:cNvGraphicFramePr/>
          <p:nvPr>
            <p:extLst>
              <p:ext uri="{D42A27DB-BD31-4B8C-83A1-F6EECF244321}">
                <p14:modId xmlns:p14="http://schemas.microsoft.com/office/powerpoint/2010/main" val="1287342902"/>
              </p:ext>
            </p:extLst>
          </p:nvPr>
        </p:nvGraphicFramePr>
        <p:xfrm>
          <a:off x="-5688" y="1267018"/>
          <a:ext cx="9149687" cy="528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92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sp>
        <p:nvSpPr>
          <p:cNvPr id="3" name="Rectangle 2"/>
          <p:cNvSpPr/>
          <p:nvPr/>
        </p:nvSpPr>
        <p:spPr>
          <a:xfrm>
            <a:off x="14033" y="990020"/>
            <a:ext cx="9129966" cy="1754326"/>
          </a:xfrm>
          <a:prstGeom prst="rect">
            <a:avLst/>
          </a:prstGeom>
        </p:spPr>
        <p:txBody>
          <a:bodyPr wrap="square">
            <a:spAutoFit/>
          </a:bodyPr>
          <a:lstStyle/>
          <a:p>
            <a:pPr algn="just"/>
            <a:r>
              <a:rPr lang="vi-VN" dirty="0"/>
              <a:t> </a:t>
            </a:r>
            <a:r>
              <a:rPr lang="vi-VN" b="1" dirty="0">
                <a:solidFill>
                  <a:srgbClr val="FF0000"/>
                </a:solidFill>
              </a:rPr>
              <a:t>Việc xác định số lượng đại biểu Hội đồng nhân dân hoạt động chuyên trách </a:t>
            </a:r>
            <a:r>
              <a:rPr lang="vi-VN" dirty="0"/>
              <a:t>ở từng đơn vị hành chính căn cứ vào quy định của Luật Tổ chức chính quyền địa phương, Nghị quyết số 119/2020/QH14 ngày 19 tháng 6 năm 2020 của Quốc hội về Thí điểm tổ chức mô hình chính quyền đô thị và một số cơ chế, chính sách đặc thù phát </a:t>
            </a:r>
            <a:r>
              <a:rPr lang="vi-VN" b="1" dirty="0">
                <a:solidFill>
                  <a:srgbClr val="FF0000"/>
                </a:solidFill>
              </a:rPr>
              <a:t>triển thành phố Đà Nẵng</a:t>
            </a:r>
            <a:r>
              <a:rPr lang="vi-VN" dirty="0"/>
              <a:t>, Nghị quyết số 131/2020/QH14 ngày 16 tháng 11 năm 2020 của Quốc hội về Tổ chức chính quyền đô thị </a:t>
            </a:r>
            <a:r>
              <a:rPr lang="vi-VN" b="1" dirty="0">
                <a:solidFill>
                  <a:srgbClr val="FF0000"/>
                </a:solidFill>
              </a:rPr>
              <a:t>tại Thành phố Hồ Chí Minh:</a:t>
            </a:r>
          </a:p>
        </p:txBody>
      </p:sp>
      <p:sp>
        <p:nvSpPr>
          <p:cNvPr id="6" name="Rectangle 5"/>
          <p:cNvSpPr/>
          <p:nvPr/>
        </p:nvSpPr>
        <p:spPr>
          <a:xfrm>
            <a:off x="0" y="2852936"/>
            <a:ext cx="5724128" cy="3785652"/>
          </a:xfrm>
          <a:prstGeom prst="rect">
            <a:avLst/>
          </a:prstGeom>
          <a:solidFill>
            <a:schemeClr val="accent6">
              <a:lumMod val="20000"/>
              <a:lumOff val="80000"/>
            </a:schemeClr>
          </a:solidFill>
        </p:spPr>
        <p:txBody>
          <a:bodyPr wrap="square">
            <a:spAutoFit/>
          </a:bodyPr>
          <a:lstStyle/>
          <a:p>
            <a:pPr algn="just"/>
            <a:r>
              <a:rPr lang="vi-VN" sz="2400" b="1" dirty="0">
                <a:solidFill>
                  <a:srgbClr val="00B0F0"/>
                </a:solidFill>
              </a:rPr>
              <a:t>a) Đối với cấp tỉnh</a:t>
            </a:r>
            <a:r>
              <a:rPr lang="vi-VN" sz="2400" dirty="0"/>
              <a:t>, số lượng đại biểu Hội đồng nhân dân hoạt động chuyên trách giữ chức vụ </a:t>
            </a:r>
            <a:r>
              <a:rPr lang="vi-VN" sz="2400" b="1" dirty="0">
                <a:solidFill>
                  <a:srgbClr val="002060"/>
                </a:solidFill>
              </a:rPr>
              <a:t>Chủ tịch, Phó Chủ tịch Hội đồng nhân dân tối đa là 02 người</a:t>
            </a:r>
            <a:r>
              <a:rPr lang="vi-VN" sz="2400" dirty="0"/>
              <a:t>; số lượng đại biểu Hội đồng nhân dân hoạt động chuyên trách giữ chức vụ Trưởng ban, Phó Trưởng ban </a:t>
            </a:r>
            <a:r>
              <a:rPr lang="vi-VN" sz="2400" b="1" dirty="0">
                <a:solidFill>
                  <a:srgbClr val="002060"/>
                </a:solidFill>
              </a:rPr>
              <a:t>ở mỗi Ban của Hội đồng nhân dân tối đa là 02 người</a:t>
            </a:r>
            <a:r>
              <a:rPr lang="vi-VN" sz="2400" dirty="0"/>
              <a:t>, trừ trường hợp quy định tại điểm b khoản này;</a:t>
            </a:r>
            <a:endParaRPr lang="vi-VN" dirty="0"/>
          </a:p>
        </p:txBody>
      </p:sp>
      <p:pic>
        <p:nvPicPr>
          <p:cNvPr id="1027" name="Picture 3" descr="C:\Users\Administrator\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159" y="3284984"/>
            <a:ext cx="3392211" cy="254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303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sp>
        <p:nvSpPr>
          <p:cNvPr id="3" name="Rectangle 2"/>
          <p:cNvSpPr/>
          <p:nvPr/>
        </p:nvSpPr>
        <p:spPr>
          <a:xfrm>
            <a:off x="14033" y="990020"/>
            <a:ext cx="9129966" cy="2185214"/>
          </a:xfrm>
          <a:prstGeom prst="rect">
            <a:avLst/>
          </a:prstGeom>
        </p:spPr>
        <p:txBody>
          <a:bodyPr wrap="square">
            <a:spAutoFit/>
          </a:bodyPr>
          <a:lstStyle/>
          <a:p>
            <a:pPr algn="just"/>
            <a:r>
              <a:rPr lang="vi-VN" sz="2000" b="1" dirty="0">
                <a:solidFill>
                  <a:srgbClr val="002060"/>
                </a:solidFill>
              </a:rPr>
              <a:t>b) Đối với Thành phố Hồ Chí Minh</a:t>
            </a:r>
            <a:r>
              <a:rPr lang="vi-VN" sz="2000" dirty="0"/>
              <a:t>, số lượng đại biểu Hội đồng nhân dân hoạt động chuyên trách giữ chức vụ Chủ tịch, Phó Chủ tịch Hội đồng nhân dân thành phố</a:t>
            </a:r>
            <a:r>
              <a:rPr lang="vi-VN" sz="2000" b="1" dirty="0">
                <a:solidFill>
                  <a:srgbClr val="002060"/>
                </a:solidFill>
              </a:rPr>
              <a:t> tối đa là 03 người</a:t>
            </a:r>
            <a:r>
              <a:rPr lang="vi-VN" sz="2000" dirty="0"/>
              <a:t>; số lượng đại biểu Hội đồng nhân dân hoạt động chuyên trách giữ chức vụ Trưởng ban, Phó Trưởng ban và Ủy viên </a:t>
            </a:r>
            <a:r>
              <a:rPr lang="vi-VN" sz="2000" b="1" dirty="0">
                <a:solidFill>
                  <a:srgbClr val="002060"/>
                </a:solidFill>
              </a:rPr>
              <a:t>ở mỗi Ban </a:t>
            </a:r>
            <a:r>
              <a:rPr lang="vi-VN" sz="2000" dirty="0"/>
              <a:t>của Hội đồng nhân dân thành phố </a:t>
            </a:r>
            <a:r>
              <a:rPr lang="vi-VN" sz="2000" b="1" dirty="0">
                <a:solidFill>
                  <a:srgbClr val="002060"/>
                </a:solidFill>
              </a:rPr>
              <a:t>tối đa là 04 người</a:t>
            </a:r>
            <a:r>
              <a:rPr lang="vi-VN" sz="2000" dirty="0"/>
              <a:t>.</a:t>
            </a:r>
          </a:p>
          <a:p>
            <a:br>
              <a:rPr lang="vi-VN" dirty="0"/>
            </a:br>
            <a:endParaRPr lang="vi-VN" b="1" dirty="0">
              <a:solidFill>
                <a:srgbClr val="FF0000"/>
              </a:solidFill>
            </a:endParaRPr>
          </a:p>
        </p:txBody>
      </p:sp>
      <p:sp>
        <p:nvSpPr>
          <p:cNvPr id="6" name="Rectangle 5"/>
          <p:cNvSpPr/>
          <p:nvPr/>
        </p:nvSpPr>
        <p:spPr>
          <a:xfrm>
            <a:off x="0" y="2852936"/>
            <a:ext cx="5724128" cy="3416320"/>
          </a:xfrm>
          <a:prstGeom prst="rect">
            <a:avLst/>
          </a:prstGeom>
          <a:solidFill>
            <a:schemeClr val="accent6">
              <a:lumMod val="20000"/>
              <a:lumOff val="80000"/>
            </a:schemeClr>
          </a:solidFill>
        </p:spPr>
        <p:txBody>
          <a:bodyPr wrap="square">
            <a:spAutoFit/>
          </a:bodyPr>
          <a:lstStyle/>
          <a:p>
            <a:pPr algn="just"/>
            <a:r>
              <a:rPr lang="vi-VN" sz="2400" b="1" dirty="0">
                <a:solidFill>
                  <a:srgbClr val="002060"/>
                </a:solidFill>
              </a:rPr>
              <a:t> Đối với thành phố Đà Nẵng</a:t>
            </a:r>
            <a:r>
              <a:rPr lang="vi-VN" sz="2400" dirty="0"/>
              <a:t>, số lượng đại biểu Hội đồng nhân dân hoạt động chuyên trách giữ chức vụ Chủ tịch, Phó Chủ tịch Hội đồng nhân dân thành phố </a:t>
            </a:r>
            <a:r>
              <a:rPr lang="vi-VN" sz="2400" b="1" dirty="0">
                <a:solidFill>
                  <a:srgbClr val="00B050"/>
                </a:solidFill>
              </a:rPr>
              <a:t>tối đa là 02 người</a:t>
            </a:r>
            <a:r>
              <a:rPr lang="vi-VN" sz="2400" dirty="0"/>
              <a:t>; số lượng đại biểu Hội đồng nhân dân hoạt động chuyên trách giữ chức vụ Trưởng ban, Phó Trưởng ban </a:t>
            </a:r>
            <a:r>
              <a:rPr lang="vi-VN" sz="2400" b="1" dirty="0">
                <a:solidFill>
                  <a:srgbClr val="00B050"/>
                </a:solidFill>
              </a:rPr>
              <a:t>ở mỗi Ban </a:t>
            </a:r>
            <a:r>
              <a:rPr lang="vi-VN" sz="2400" dirty="0"/>
              <a:t>của Hội đồng nhân dân thành phố </a:t>
            </a:r>
            <a:r>
              <a:rPr lang="vi-VN" sz="2400" b="1" dirty="0">
                <a:solidFill>
                  <a:srgbClr val="00B050"/>
                </a:solidFill>
              </a:rPr>
              <a:t>tối đa là 03 người;</a:t>
            </a:r>
            <a:endParaRPr lang="vi-VN" dirty="0"/>
          </a:p>
        </p:txBody>
      </p:sp>
      <p:pic>
        <p:nvPicPr>
          <p:cNvPr id="2050" name="Picture 2" descr="C:\Users\Administrator\Desktop\tải xuống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025" y="2854393"/>
            <a:ext cx="3434973" cy="378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20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461665"/>
          </a:xfrm>
          <a:prstGeom prst="rect">
            <a:avLst/>
          </a:prstGeom>
          <a:solidFill>
            <a:schemeClr val="bg1"/>
          </a:solidFill>
        </p:spPr>
        <p:txBody>
          <a:bodyPr wrap="square">
            <a:spAutoFit/>
          </a:bodyPr>
          <a:lstStyle/>
          <a:p>
            <a:pPr algn="just"/>
            <a:endParaRPr lang="vi-VN" sz="2400" dirty="0">
              <a:solidFill>
                <a:srgbClr val="002060"/>
              </a:solidFill>
            </a:endParaRPr>
          </a:p>
        </p:txBody>
      </p:sp>
      <p:graphicFrame>
        <p:nvGraphicFramePr>
          <p:cNvPr id="8" name="Diagram 7"/>
          <p:cNvGraphicFramePr/>
          <p:nvPr>
            <p:extLst>
              <p:ext uri="{D42A27DB-BD31-4B8C-83A1-F6EECF244321}">
                <p14:modId xmlns:p14="http://schemas.microsoft.com/office/powerpoint/2010/main" val="2144165869"/>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36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1015663"/>
          </a:xfrm>
          <a:prstGeom prst="rect">
            <a:avLst/>
          </a:prstGeom>
          <a:solidFill>
            <a:schemeClr val="bg1"/>
          </a:solidFill>
        </p:spPr>
        <p:txBody>
          <a:bodyPr wrap="square">
            <a:spAutoFit/>
          </a:bodyPr>
          <a:lstStyle/>
          <a:p>
            <a:pPr algn="just"/>
            <a:r>
              <a:rPr lang="vi-VN" sz="2000" b="1" dirty="0">
                <a:solidFill>
                  <a:srgbClr val="002060"/>
                </a:solidFill>
              </a:rPr>
              <a:t>Cơ cấu, thành phần và phân bổ số lượng người được giới thiệu ứng cử đại biểu Hội đồng nhân dân các cấp nhiệm kỳ 2021 – 2026 (</a:t>
            </a:r>
            <a:r>
              <a:rPr lang="vi-VN" sz="2000" b="1" dirty="0">
                <a:solidFill>
                  <a:srgbClr val="FF0000"/>
                </a:solidFill>
              </a:rPr>
              <a:t>NQ Số: 1187/NQ-UBTVQH14)</a:t>
            </a:r>
          </a:p>
        </p:txBody>
      </p:sp>
      <p:sp>
        <p:nvSpPr>
          <p:cNvPr id="3" name="Rectangle 2"/>
          <p:cNvSpPr/>
          <p:nvPr/>
        </p:nvSpPr>
        <p:spPr>
          <a:xfrm>
            <a:off x="30977" y="2149019"/>
            <a:ext cx="9129967" cy="5078313"/>
          </a:xfrm>
          <a:prstGeom prst="rect">
            <a:avLst/>
          </a:prstGeom>
        </p:spPr>
        <p:txBody>
          <a:bodyPr wrap="square">
            <a:spAutoFit/>
          </a:bodyPr>
          <a:lstStyle/>
          <a:p>
            <a:pPr algn="just"/>
            <a:r>
              <a:rPr lang="vi-VN" sz="2400" b="1" dirty="0"/>
              <a:t> </a:t>
            </a:r>
            <a:r>
              <a:rPr lang="vi-VN" sz="2400" dirty="0"/>
              <a:t> </a:t>
            </a:r>
            <a:r>
              <a:rPr lang="vi-VN" sz="2400" dirty="0">
                <a:solidFill>
                  <a:srgbClr val="FF0000"/>
                </a:solidFill>
              </a:rPr>
              <a:t>Việc dự kiến cơ cấu, thành phần, phân bổ số lượng người được giới thiệu để ứng cử đại biểu Hội đồng nhân dân </a:t>
            </a:r>
            <a:r>
              <a:rPr lang="vi-VN" sz="2400" dirty="0"/>
              <a:t>ở mỗi đơn vị hành chính phải bảo đảm </a:t>
            </a:r>
            <a:r>
              <a:rPr lang="vi-VN" sz="2400" b="1" dirty="0"/>
              <a:t>dân chủ, công tâm, khách quan, minh bạch</a:t>
            </a:r>
            <a:r>
              <a:rPr lang="vi-VN" sz="2400" dirty="0"/>
              <a:t>; coi trọng chất lượng, lựa chọn đại biểu là những người tiêu biểu về </a:t>
            </a:r>
            <a:r>
              <a:rPr lang="vi-VN" sz="2400" dirty="0">
                <a:solidFill>
                  <a:srgbClr val="FF0000"/>
                </a:solidFill>
              </a:rPr>
              <a:t>phẩm chất, đạo đức, uy tín, trí tuệ</a:t>
            </a:r>
            <a:r>
              <a:rPr lang="vi-VN" sz="2400" dirty="0"/>
              <a:t>; đồng thời </a:t>
            </a:r>
            <a:r>
              <a:rPr lang="vi-VN" sz="2400" b="1" dirty="0">
                <a:solidFill>
                  <a:srgbClr val="FF0000"/>
                </a:solidFill>
              </a:rPr>
              <a:t>bảo đảm cơ cấu hợp lý </a:t>
            </a:r>
            <a:r>
              <a:rPr lang="vi-VN" sz="2400" dirty="0"/>
              <a:t>trong các tổ chức chính trị,</a:t>
            </a:r>
            <a:r>
              <a:rPr lang="vi-VN" sz="2400" dirty="0">
                <a:solidFill>
                  <a:srgbClr val="FF0000"/>
                </a:solidFill>
              </a:rPr>
              <a:t> tổ chức chính trị - xã hội, </a:t>
            </a:r>
            <a:r>
              <a:rPr lang="vi-VN" sz="2400" dirty="0"/>
              <a:t>tổ chức xã hội, </a:t>
            </a:r>
            <a:r>
              <a:rPr lang="vi-VN" sz="2400" dirty="0">
                <a:solidFill>
                  <a:srgbClr val="0070C0"/>
                </a:solidFill>
              </a:rPr>
              <a:t>đơn vị vũ trang nhân dân</a:t>
            </a:r>
            <a:r>
              <a:rPr lang="vi-VN" sz="2400" dirty="0"/>
              <a:t>, cơ quan nhà nước ở cấp mình </a:t>
            </a:r>
            <a:r>
              <a:rPr lang="vi-VN" sz="2400" dirty="0">
                <a:solidFill>
                  <a:srgbClr val="002060"/>
                </a:solidFill>
              </a:rPr>
              <a:t>và các đơn vị hành chính cấp dưới </a:t>
            </a:r>
            <a:r>
              <a:rPr lang="vi-VN" sz="2400" dirty="0"/>
              <a:t>(đối với cấp tỉnh, cấp huyện), các thôn, tổ dân phố (đối với cấp xã), </a:t>
            </a:r>
            <a:r>
              <a:rPr lang="vi-VN" sz="2400" dirty="0">
                <a:solidFill>
                  <a:srgbClr val="002060"/>
                </a:solidFill>
              </a:rPr>
              <a:t>đơn vị sự nghiệp, tổ chức kinh tế trên địa bàn</a:t>
            </a:r>
            <a:r>
              <a:rPr lang="vi-VN" sz="2400" dirty="0"/>
              <a:t>; có đại diện của các thành phần xã hội, </a:t>
            </a:r>
            <a:r>
              <a:rPr lang="vi-VN" sz="2400" dirty="0">
                <a:solidFill>
                  <a:srgbClr val="002060"/>
                </a:solidFill>
              </a:rPr>
              <a:t>nghề nghiệp, tôn giáo, độ tuổi </a:t>
            </a:r>
            <a:r>
              <a:rPr lang="vi-VN" sz="2400" dirty="0"/>
              <a:t>và đáp ứng các yêu cầu sau đây:</a:t>
            </a:r>
          </a:p>
          <a:p>
            <a:br>
              <a:rPr lang="vi-VN" dirty="0"/>
            </a:br>
            <a:endParaRPr lang="vi-VN" dirty="0"/>
          </a:p>
        </p:txBody>
      </p:sp>
    </p:spTree>
    <p:extLst>
      <p:ext uri="{BB962C8B-B14F-4D97-AF65-F5344CB8AC3E}">
        <p14:creationId xmlns:p14="http://schemas.microsoft.com/office/powerpoint/2010/main" val="1445090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1015663"/>
          </a:xfrm>
          <a:prstGeom prst="rect">
            <a:avLst/>
          </a:prstGeom>
          <a:solidFill>
            <a:schemeClr val="bg1"/>
          </a:solidFill>
        </p:spPr>
        <p:txBody>
          <a:bodyPr wrap="square">
            <a:spAutoFit/>
          </a:bodyPr>
          <a:lstStyle/>
          <a:p>
            <a:pPr algn="just"/>
            <a:r>
              <a:rPr lang="vi-VN" sz="2000" b="1" dirty="0">
                <a:solidFill>
                  <a:srgbClr val="002060"/>
                </a:solidFill>
              </a:rPr>
              <a:t>Cơ cấu, thành phần và phân bổ số lượng người được giới thiệu ứng cử đại biểu Hội đồng nhân dân các cấp nhiệm kỳ 2021 – 2026 (</a:t>
            </a:r>
            <a:r>
              <a:rPr lang="vi-VN" sz="2000" b="1" dirty="0">
                <a:solidFill>
                  <a:srgbClr val="FF0000"/>
                </a:solidFill>
              </a:rPr>
              <a:t>NQ Số: 1187/NQ-UBTVQH14)</a:t>
            </a:r>
          </a:p>
        </p:txBody>
      </p:sp>
      <p:graphicFrame>
        <p:nvGraphicFramePr>
          <p:cNvPr id="6" name="Diagram 5"/>
          <p:cNvGraphicFramePr/>
          <p:nvPr>
            <p:extLst>
              <p:ext uri="{D42A27DB-BD31-4B8C-83A1-F6EECF244321}">
                <p14:modId xmlns:p14="http://schemas.microsoft.com/office/powerpoint/2010/main" val="4233648474"/>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556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1015663"/>
          </a:xfrm>
          <a:prstGeom prst="rect">
            <a:avLst/>
          </a:prstGeom>
          <a:solidFill>
            <a:schemeClr val="bg1"/>
          </a:solidFill>
        </p:spPr>
        <p:txBody>
          <a:bodyPr wrap="square">
            <a:spAutoFit/>
          </a:bodyPr>
          <a:lstStyle/>
          <a:p>
            <a:pPr algn="just"/>
            <a:r>
              <a:rPr lang="vi-VN" sz="2000" b="1" dirty="0">
                <a:solidFill>
                  <a:srgbClr val="002060"/>
                </a:solidFill>
              </a:rPr>
              <a:t>Cơ cấu, thành phần và phân bổ số lượng người được giới thiệu ứng cử đại biểu Hội đồng nhân dân các cấp nhiệm kỳ 2021 – 2026 (</a:t>
            </a:r>
            <a:r>
              <a:rPr lang="vi-VN" sz="2000" b="1" dirty="0">
                <a:solidFill>
                  <a:srgbClr val="FF0000"/>
                </a:solidFill>
              </a:rPr>
              <a:t>NQ Số: 1187/NQ-UBTVQH14)</a:t>
            </a:r>
          </a:p>
        </p:txBody>
      </p:sp>
      <p:graphicFrame>
        <p:nvGraphicFramePr>
          <p:cNvPr id="6" name="Diagram 5"/>
          <p:cNvGraphicFramePr/>
          <p:nvPr>
            <p:extLst>
              <p:ext uri="{D42A27DB-BD31-4B8C-83A1-F6EECF244321}">
                <p14:modId xmlns:p14="http://schemas.microsoft.com/office/powerpoint/2010/main" val="2349244377"/>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318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sp>
        <p:nvSpPr>
          <p:cNvPr id="2" name="Rectangle 1"/>
          <p:cNvSpPr/>
          <p:nvPr/>
        </p:nvSpPr>
        <p:spPr>
          <a:xfrm>
            <a:off x="14032" y="990020"/>
            <a:ext cx="9129967" cy="1015663"/>
          </a:xfrm>
          <a:prstGeom prst="rect">
            <a:avLst/>
          </a:prstGeom>
          <a:solidFill>
            <a:schemeClr val="bg1"/>
          </a:solidFill>
        </p:spPr>
        <p:txBody>
          <a:bodyPr wrap="square">
            <a:spAutoFit/>
          </a:bodyPr>
          <a:lstStyle/>
          <a:p>
            <a:pPr algn="just"/>
            <a:r>
              <a:rPr lang="vi-VN" sz="2000" b="1" dirty="0">
                <a:solidFill>
                  <a:srgbClr val="002060"/>
                </a:solidFill>
              </a:rPr>
              <a:t>Cơ cấu, thành phần và phân bổ số lượng người được giới thiệu ứng cử đại biểu Hội đồng nhân dân các cấp nhiệm kỳ 2021 – 2026 (</a:t>
            </a:r>
            <a:r>
              <a:rPr lang="vi-VN" sz="2000" b="1" dirty="0">
                <a:solidFill>
                  <a:srgbClr val="FF0000"/>
                </a:solidFill>
              </a:rPr>
              <a:t>NQ Số: 1187/NQ-UBTVQH14)</a:t>
            </a:r>
          </a:p>
        </p:txBody>
      </p:sp>
      <p:graphicFrame>
        <p:nvGraphicFramePr>
          <p:cNvPr id="6" name="Diagram 5"/>
          <p:cNvGraphicFramePr/>
          <p:nvPr>
            <p:extLst>
              <p:ext uri="{D42A27DB-BD31-4B8C-83A1-F6EECF244321}">
                <p14:modId xmlns:p14="http://schemas.microsoft.com/office/powerpoint/2010/main" val="2212761672"/>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48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graphicFrame>
        <p:nvGraphicFramePr>
          <p:cNvPr id="6" name="Diagram 5"/>
          <p:cNvGraphicFramePr/>
          <p:nvPr>
            <p:extLst>
              <p:ext uri="{D42A27DB-BD31-4B8C-83A1-F6EECF244321}">
                <p14:modId xmlns:p14="http://schemas.microsoft.com/office/powerpoint/2010/main" val="3977176868"/>
              </p:ext>
            </p:extLst>
          </p:nvPr>
        </p:nvGraphicFramePr>
        <p:xfrm>
          <a:off x="-5687" y="836712"/>
          <a:ext cx="9149687" cy="6257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298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graphicFrame>
        <p:nvGraphicFramePr>
          <p:cNvPr id="6" name="Diagram 5"/>
          <p:cNvGraphicFramePr/>
          <p:nvPr>
            <p:extLst>
              <p:ext uri="{D42A27DB-BD31-4B8C-83A1-F6EECF244321}">
                <p14:modId xmlns:p14="http://schemas.microsoft.com/office/powerpoint/2010/main" val="1777165690"/>
              </p:ext>
            </p:extLst>
          </p:nvPr>
        </p:nvGraphicFramePr>
        <p:xfrm>
          <a:off x="-5687" y="836712"/>
          <a:ext cx="9149687" cy="6257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625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7901587" cy="646331"/>
          </a:xfrm>
          <a:prstGeom prst="rect">
            <a:avLst/>
          </a:prstGeom>
        </p:spPr>
        <p:txBody>
          <a:bodyPr wrap="none">
            <a:spAutoFit/>
          </a:bodyPr>
          <a:lstStyle/>
          <a:p>
            <a:r>
              <a:rPr lang="vi-VN" b="1" dirty="0">
                <a:solidFill>
                  <a:srgbClr val="C00000"/>
                </a:solidFill>
              </a:rPr>
              <a:t>3. Trách nhiệm của cơ quan, tổ chức trong công tác bầu cử (UBTVQH)</a:t>
            </a:r>
          </a:p>
          <a:p>
            <a:endParaRPr lang="vi-VN" b="1" dirty="0">
              <a:solidFill>
                <a:srgbClr val="C00000"/>
              </a:solidFill>
            </a:endParaRPr>
          </a:p>
        </p:txBody>
      </p:sp>
      <p:graphicFrame>
        <p:nvGraphicFramePr>
          <p:cNvPr id="6" name="Diagram 5"/>
          <p:cNvGraphicFramePr/>
          <p:nvPr>
            <p:extLst>
              <p:ext uri="{D42A27DB-BD31-4B8C-83A1-F6EECF244321}">
                <p14:modId xmlns:p14="http://schemas.microsoft.com/office/powerpoint/2010/main" val="4247209404"/>
              </p:ext>
            </p:extLst>
          </p:nvPr>
        </p:nvGraphicFramePr>
        <p:xfrm>
          <a:off x="-5687" y="836712"/>
          <a:ext cx="9149687" cy="6257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69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4226478" cy="646331"/>
          </a:xfrm>
          <a:prstGeom prst="rect">
            <a:avLst/>
          </a:prstGeom>
        </p:spPr>
        <p:txBody>
          <a:bodyPr wrap="none">
            <a:spAutoFit/>
          </a:bodyPr>
          <a:lstStyle/>
          <a:p>
            <a:r>
              <a:rPr lang="vi-VN" b="1" dirty="0">
                <a:solidFill>
                  <a:srgbClr val="FF0000"/>
                </a:solidFill>
              </a:rPr>
              <a:t>1. Nguyên tắc bầu cử</a:t>
            </a:r>
          </a:p>
          <a:p>
            <a:r>
              <a:rPr lang="vi-VN" b="1" dirty="0">
                <a:solidFill>
                  <a:srgbClr val="002060"/>
                </a:solidFill>
              </a:rPr>
              <a:t>+ Yêu cầu của Nguyên tắc phổ thông</a:t>
            </a:r>
          </a:p>
        </p:txBody>
      </p:sp>
      <p:sp>
        <p:nvSpPr>
          <p:cNvPr id="2" name="Rectangle 1"/>
          <p:cNvSpPr/>
          <p:nvPr/>
        </p:nvSpPr>
        <p:spPr>
          <a:xfrm>
            <a:off x="29910" y="1305282"/>
            <a:ext cx="9144000" cy="3416320"/>
          </a:xfrm>
          <a:prstGeom prst="rect">
            <a:avLst/>
          </a:prstGeom>
        </p:spPr>
        <p:txBody>
          <a:bodyPr wrap="square">
            <a:spAutoFit/>
          </a:bodyPr>
          <a:lstStyle/>
          <a:p>
            <a:pPr fontAlgn="base"/>
            <a:r>
              <a:rPr lang="vi-VN" b="1" dirty="0">
                <a:solidFill>
                  <a:srgbClr val="FF0000"/>
                </a:solidFill>
              </a:rPr>
              <a:t>Ví dụ: Luật Bầu cử đại biểu Quốc hội và đại biểu Hội đồng nhân dân của nước ta quy định đối với việc bầu cử đại biểu Quốc hội:</a:t>
            </a:r>
          </a:p>
          <a:p>
            <a:pPr fontAlgn="base"/>
            <a:r>
              <a:rPr lang="vi-VN" dirty="0"/>
              <a:t>- Ngày bầu cử phải là </a:t>
            </a:r>
            <a:r>
              <a:rPr lang="vi-VN" b="1" dirty="0">
                <a:solidFill>
                  <a:srgbClr val="FF0000"/>
                </a:solidFill>
              </a:rPr>
              <a:t>ngày chủ nhật</a:t>
            </a:r>
            <a:r>
              <a:rPr lang="vi-VN" dirty="0"/>
              <a:t>, được Quốc hội ấn định </a:t>
            </a:r>
            <a:r>
              <a:rPr lang="vi-VN" b="1" dirty="0">
                <a:solidFill>
                  <a:srgbClr val="002060"/>
                </a:solidFill>
              </a:rPr>
              <a:t>và công bố chậm nhất là 115 ngày trước ngày diễn ra bầu cử</a:t>
            </a:r>
            <a:r>
              <a:rPr lang="vi-VN" dirty="0"/>
              <a:t>;</a:t>
            </a:r>
          </a:p>
          <a:p>
            <a:pPr fontAlgn="base"/>
            <a:r>
              <a:rPr lang="vi-VN" dirty="0"/>
              <a:t>- Các tổ chức phụ trách bầu cử được thành lập công khai, có sự tham gia của đại diện các cơ quan nhà nước, tổ chức xã hội và đoàn thể nhân dân;</a:t>
            </a:r>
          </a:p>
          <a:p>
            <a:pPr fontAlgn="base"/>
            <a:r>
              <a:rPr lang="vi-VN" dirty="0"/>
              <a:t>- Thời gian bỏ phiếu được quy định thống nhất trong cả </a:t>
            </a:r>
            <a:r>
              <a:rPr lang="vi-VN" b="1" dirty="0">
                <a:solidFill>
                  <a:srgbClr val="FF0000"/>
                </a:solidFill>
              </a:rPr>
              <a:t>nước từ 7 giờ sáng đến 7 giờ tối </a:t>
            </a:r>
            <a:r>
              <a:rPr lang="vi-VN" dirty="0"/>
              <a:t>(trừ những trường hợp đặc biệt theo quy định của Luật);</a:t>
            </a:r>
          </a:p>
          <a:p>
            <a:pPr fontAlgn="base"/>
            <a:r>
              <a:rPr lang="vi-VN" dirty="0"/>
              <a:t>- Danh sách cử tri được niêm yết công khai </a:t>
            </a:r>
            <a:r>
              <a:rPr lang="vi-VN" b="1" dirty="0">
                <a:solidFill>
                  <a:srgbClr val="FF0000"/>
                </a:solidFill>
              </a:rPr>
              <a:t>chậm nhất là 40 ngày </a:t>
            </a:r>
            <a:r>
              <a:rPr lang="vi-VN" dirty="0"/>
              <a:t>trước ngày diễn ra bầu cử;</a:t>
            </a:r>
          </a:p>
          <a:p>
            <a:pPr fontAlgn="base"/>
            <a:r>
              <a:rPr lang="vi-VN" dirty="0"/>
              <a:t>- Danh sách ứng cử viên cũng được lập và niêm yết công khai </a:t>
            </a:r>
            <a:r>
              <a:rPr lang="vi-VN" b="1" dirty="0">
                <a:solidFill>
                  <a:srgbClr val="FF0000"/>
                </a:solidFill>
              </a:rPr>
              <a:t>chậm nhất là 20 ngày </a:t>
            </a:r>
            <a:r>
              <a:rPr lang="vi-VN" dirty="0"/>
              <a:t>trước ngày diễn ra bầu cử để cử tri tìm hiểu và lựa chọn.</a:t>
            </a:r>
          </a:p>
        </p:txBody>
      </p:sp>
      <p:pic>
        <p:nvPicPr>
          <p:cNvPr id="2050" name="Picture 2" descr="C:\Users\Administrato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5" y="4721601"/>
            <a:ext cx="3160083" cy="21689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esktop\phieubau-f530bd2b144b4254a7d77449a340bf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721600"/>
            <a:ext cx="5544616" cy="213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23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1838965" cy="646331"/>
          </a:xfrm>
          <a:prstGeom prst="rect">
            <a:avLst/>
          </a:prstGeom>
        </p:spPr>
        <p:txBody>
          <a:bodyPr wrap="none">
            <a:spAutoFit/>
          </a:bodyPr>
          <a:lstStyle/>
          <a:p>
            <a:r>
              <a:rPr lang="vi-VN" b="1" dirty="0">
                <a:solidFill>
                  <a:srgbClr val="C00000"/>
                </a:solidFill>
              </a:rPr>
              <a:t>4. Ngày bầu cử</a:t>
            </a:r>
          </a:p>
          <a:p>
            <a:endParaRPr lang="vi-VN" b="1" dirty="0">
              <a:solidFill>
                <a:srgbClr val="C00000"/>
              </a:solidFill>
            </a:endParaRPr>
          </a:p>
        </p:txBody>
      </p:sp>
      <p:sp>
        <p:nvSpPr>
          <p:cNvPr id="7" name="Rectangle 6"/>
          <p:cNvSpPr/>
          <p:nvPr/>
        </p:nvSpPr>
        <p:spPr>
          <a:xfrm>
            <a:off x="2303034" y="2204864"/>
            <a:ext cx="4572000" cy="1200329"/>
          </a:xfrm>
          <a:prstGeom prst="rect">
            <a:avLst/>
          </a:prstGeom>
          <a:solidFill>
            <a:srgbClr val="FFFF00"/>
          </a:solidFill>
        </p:spPr>
        <p:txBody>
          <a:bodyPr>
            <a:spAutoFit/>
          </a:bodyPr>
          <a:lstStyle/>
          <a:p>
            <a:r>
              <a:rPr lang="vi-VN" b="1" dirty="0"/>
              <a:t>Cuộc bầu cử đại biểu Quốc hội khóa XV và đại biểu Hội đồng nhân dân các cấp nhiệm kỳ 2021-2026 được tổ chức vào Chủ nhật, </a:t>
            </a:r>
            <a:r>
              <a:rPr lang="vi-VN" b="1" dirty="0">
                <a:solidFill>
                  <a:srgbClr val="FF0000"/>
                </a:solidFill>
              </a:rPr>
              <a:t>ngày 23/5/2021</a:t>
            </a:r>
            <a:endParaRPr lang="vi-VN" dirty="0">
              <a:solidFill>
                <a:srgbClr val="FF0000"/>
              </a:solidFill>
            </a:endParaRPr>
          </a:p>
        </p:txBody>
      </p:sp>
      <p:sp>
        <p:nvSpPr>
          <p:cNvPr id="8" name="Rectangle 7"/>
          <p:cNvSpPr/>
          <p:nvPr/>
        </p:nvSpPr>
        <p:spPr>
          <a:xfrm>
            <a:off x="34070" y="1052736"/>
            <a:ext cx="9109929" cy="1508105"/>
          </a:xfrm>
          <a:prstGeom prst="rect">
            <a:avLst/>
          </a:prstGeom>
        </p:spPr>
        <p:txBody>
          <a:bodyPr wrap="square">
            <a:spAutoFit/>
          </a:bodyPr>
          <a:lstStyle/>
          <a:p>
            <a:pPr algn="just"/>
            <a:r>
              <a:rPr lang="vi-VN" sz="2800" b="1" dirty="0">
                <a:solidFill>
                  <a:srgbClr val="0070C0"/>
                </a:solidFill>
              </a:rPr>
              <a:t>Ngày bầu cử </a:t>
            </a:r>
            <a:r>
              <a:rPr lang="vi-VN" sz="2800" dirty="0"/>
              <a:t>phải là </a:t>
            </a:r>
            <a:r>
              <a:rPr lang="vi-VN" sz="2800" b="1" dirty="0">
                <a:solidFill>
                  <a:srgbClr val="FF0000"/>
                </a:solidFill>
              </a:rPr>
              <a:t>ngày chủ nhật </a:t>
            </a:r>
            <a:r>
              <a:rPr lang="vi-VN" sz="2800" dirty="0"/>
              <a:t>và được công bố </a:t>
            </a:r>
            <a:r>
              <a:rPr lang="vi-VN" sz="2800" b="1" dirty="0">
                <a:solidFill>
                  <a:srgbClr val="FF0000"/>
                </a:solidFill>
              </a:rPr>
              <a:t>chậm nhất là 115 </a:t>
            </a:r>
            <a:r>
              <a:rPr lang="vi-VN" sz="2800" dirty="0"/>
              <a:t>ngày trước ngày bầu cử.</a:t>
            </a:r>
          </a:p>
          <a:p>
            <a:br>
              <a:rPr lang="vi-VN" dirty="0"/>
            </a:br>
            <a:endParaRPr lang="vi-VN" dirty="0"/>
          </a:p>
        </p:txBody>
      </p:sp>
      <p:pic>
        <p:nvPicPr>
          <p:cNvPr id="1026" name="Picture 2" descr="C:\Users\Administrator\Desktop\quoc-hoi-khoa-i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473" y="3645024"/>
            <a:ext cx="4530526"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0" y="3645024"/>
            <a:ext cx="463780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390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2198038" cy="646331"/>
          </a:xfrm>
          <a:prstGeom prst="rect">
            <a:avLst/>
          </a:prstGeom>
        </p:spPr>
        <p:txBody>
          <a:bodyPr wrap="none">
            <a:spAutoFit/>
          </a:bodyPr>
          <a:lstStyle/>
          <a:p>
            <a:r>
              <a:rPr lang="vi-VN" b="1" dirty="0">
                <a:solidFill>
                  <a:srgbClr val="C00000"/>
                </a:solidFill>
              </a:rPr>
              <a:t>5. Kinh phí bầu cử</a:t>
            </a:r>
          </a:p>
          <a:p>
            <a:endParaRPr lang="vi-VN" b="1" dirty="0">
              <a:solidFill>
                <a:srgbClr val="C00000"/>
              </a:solidFill>
            </a:endParaRPr>
          </a:p>
        </p:txBody>
      </p:sp>
      <p:sp>
        <p:nvSpPr>
          <p:cNvPr id="8" name="Rectangle 7"/>
          <p:cNvSpPr/>
          <p:nvPr/>
        </p:nvSpPr>
        <p:spPr>
          <a:xfrm>
            <a:off x="34070" y="1052736"/>
            <a:ext cx="9109929" cy="1477328"/>
          </a:xfrm>
          <a:prstGeom prst="rect">
            <a:avLst/>
          </a:prstGeom>
        </p:spPr>
        <p:txBody>
          <a:bodyPr wrap="square">
            <a:spAutoFit/>
          </a:bodyPr>
          <a:lstStyle/>
          <a:p>
            <a:pPr algn="just"/>
            <a:r>
              <a:rPr lang="nl-NL" sz="2400" dirty="0">
                <a:latin typeface="Times New Roman" pitchFamily="18" charset="0"/>
                <a:cs typeface="Times New Roman" pitchFamily="18" charset="0"/>
              </a:rPr>
              <a:t>Thông tư</a:t>
            </a:r>
            <a:r>
              <a:rPr lang="vi-VN" sz="2400" dirty="0">
                <a:latin typeface="Times New Roman" pitchFamily="18" charset="0"/>
                <a:cs typeface="Times New Roman" pitchFamily="18" charset="0"/>
              </a:rPr>
              <a:t> 102/2020/TT_BTC</a:t>
            </a:r>
            <a:r>
              <a:rPr lang="nl-NL" sz="2400" dirty="0">
                <a:latin typeface="Times New Roman" pitchFamily="18" charset="0"/>
                <a:cs typeface="Times New Roman" pitchFamily="18" charset="0"/>
              </a:rPr>
              <a:t> hướng dẫn việc lập dự toán, quản lý, sử dụng và quyết toán kinh phí bầu cử đại biểu Quốc hội khoá XV và đại biểu Hội đồng nhân dân các cấp nhiệm kỳ 2021-2026.</a:t>
            </a:r>
            <a:br>
              <a:rPr lang="vi-VN" sz="1600" dirty="0">
                <a:latin typeface="Times New Roman" pitchFamily="18" charset="0"/>
                <a:cs typeface="Times New Roman" pitchFamily="18" charset="0"/>
              </a:rPr>
            </a:br>
            <a:endParaRPr lang="vi-VN" sz="1600" dirty="0">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1370161815"/>
              </p:ext>
            </p:extLst>
          </p:nvPr>
        </p:nvGraphicFramePr>
        <p:xfrm>
          <a:off x="22593" y="1916832"/>
          <a:ext cx="912140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730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84775"/>
          </a:xfrm>
          <a:prstGeom prst="rect">
            <a:avLst/>
          </a:prstGeom>
          <a:solidFill>
            <a:srgbClr val="002060"/>
          </a:solidFill>
        </p:spPr>
        <p:txBody>
          <a:bodyPr wrap="square">
            <a:spAutoFit/>
          </a:bodyPr>
          <a:lstStyle/>
          <a:p>
            <a:pPr algn="ctr"/>
            <a:r>
              <a:rPr lang="vi-VN" sz="1600" b="1" dirty="0">
                <a:solidFill>
                  <a:srgbClr val="FFFF00"/>
                </a:solidFill>
              </a:rPr>
              <a:t>Chương II - DỰ KIẾN CƠ CẤU, THÀNH PHẦN VÀ PHÂN BỔ ĐẠI BIỂU QUỐC HỘI, ĐẠI BIỂU HỘI ĐỒNG NHÂN DÂN; ĐƠN VỊ BẦU CỬ VÀ KHU VỰC BỎ PHIẾU</a:t>
            </a:r>
          </a:p>
        </p:txBody>
      </p:sp>
      <p:sp>
        <p:nvSpPr>
          <p:cNvPr id="5" name="Rectangle 4"/>
          <p:cNvSpPr/>
          <p:nvPr/>
        </p:nvSpPr>
        <p:spPr>
          <a:xfrm>
            <a:off x="251520" y="620688"/>
            <a:ext cx="6795450" cy="369332"/>
          </a:xfrm>
          <a:prstGeom prst="rect">
            <a:avLst/>
          </a:prstGeom>
        </p:spPr>
        <p:txBody>
          <a:bodyPr wrap="none">
            <a:spAutoFit/>
          </a:bodyPr>
          <a:lstStyle/>
          <a:p>
            <a:r>
              <a:rPr lang="vi-VN" b="1" dirty="0">
                <a:solidFill>
                  <a:srgbClr val="FF0000"/>
                </a:solidFill>
              </a:rPr>
              <a:t>6. Dự kiến và phân bổ số lượng đại biểu Quốc hội được bầu</a:t>
            </a:r>
          </a:p>
        </p:txBody>
      </p:sp>
      <p:sp>
        <p:nvSpPr>
          <p:cNvPr id="8" name="Rectangle 7"/>
          <p:cNvSpPr/>
          <p:nvPr/>
        </p:nvSpPr>
        <p:spPr>
          <a:xfrm>
            <a:off x="34070" y="1052736"/>
            <a:ext cx="9109929" cy="646331"/>
          </a:xfrm>
          <a:prstGeom prst="rect">
            <a:avLst/>
          </a:prstGeom>
        </p:spPr>
        <p:txBody>
          <a:bodyPr wrap="square">
            <a:spAutoFit/>
          </a:bodyPr>
          <a:lstStyle/>
          <a:p>
            <a:pPr algn="ctr"/>
            <a:r>
              <a:rPr lang="vi-VN" b="1" dirty="0">
                <a:solidFill>
                  <a:srgbClr val="002060"/>
                </a:solidFill>
              </a:rPr>
              <a:t>NGHỊ QUYẾT SỐ: 1185/NQ-UBTVQH14 DỰ KIẾN SỐ LƯỢNG, CƠ CẤU, THÀNH PHẦN ĐẠI BIỂU QUỐC HỘI KHÓA XV</a:t>
            </a:r>
          </a:p>
        </p:txBody>
      </p:sp>
      <p:sp>
        <p:nvSpPr>
          <p:cNvPr id="3" name="Rectangle 2"/>
          <p:cNvSpPr/>
          <p:nvPr/>
        </p:nvSpPr>
        <p:spPr>
          <a:xfrm>
            <a:off x="0" y="1844824"/>
            <a:ext cx="9144000" cy="461665"/>
          </a:xfrm>
          <a:prstGeom prst="rect">
            <a:avLst/>
          </a:prstGeom>
          <a:solidFill>
            <a:srgbClr val="FFFF00"/>
          </a:solidFill>
        </p:spPr>
        <p:txBody>
          <a:bodyPr wrap="square">
            <a:spAutoFit/>
          </a:bodyPr>
          <a:lstStyle/>
          <a:p>
            <a:pPr algn="ctr"/>
            <a:r>
              <a:rPr lang="vi-VN" sz="2400" b="1" dirty="0"/>
              <a:t>Tổng số đại biểu Quốc hội khóa XV </a:t>
            </a:r>
            <a:r>
              <a:rPr lang="vi-VN" sz="2400" b="1" dirty="0">
                <a:solidFill>
                  <a:srgbClr val="FF0000"/>
                </a:solidFill>
              </a:rPr>
              <a:t>là 500 người.</a:t>
            </a:r>
          </a:p>
        </p:txBody>
      </p:sp>
      <p:sp>
        <p:nvSpPr>
          <p:cNvPr id="6" name="Rectangle 5"/>
          <p:cNvSpPr/>
          <p:nvPr/>
        </p:nvSpPr>
        <p:spPr>
          <a:xfrm>
            <a:off x="34069" y="2459504"/>
            <a:ext cx="9109929" cy="369332"/>
          </a:xfrm>
          <a:prstGeom prst="rect">
            <a:avLst/>
          </a:prstGeom>
        </p:spPr>
        <p:txBody>
          <a:bodyPr wrap="square">
            <a:spAutoFit/>
          </a:bodyPr>
          <a:lstStyle/>
          <a:p>
            <a:r>
              <a:rPr lang="vi-VN" b="1" dirty="0"/>
              <a:t>1. Số lượng đại biểu ở các cơ quan trung ương </a:t>
            </a:r>
            <a:r>
              <a:rPr lang="vi-VN" b="1" dirty="0">
                <a:solidFill>
                  <a:srgbClr val="FF0000"/>
                </a:solidFill>
              </a:rPr>
              <a:t>là 207 đại biểu </a:t>
            </a:r>
            <a:r>
              <a:rPr lang="vi-VN" b="1" dirty="0"/>
              <a:t>(41,4%)</a:t>
            </a:r>
          </a:p>
        </p:txBody>
      </p:sp>
      <p:graphicFrame>
        <p:nvGraphicFramePr>
          <p:cNvPr id="9" name="Diagram 8"/>
          <p:cNvGraphicFramePr/>
          <p:nvPr>
            <p:extLst>
              <p:ext uri="{D42A27DB-BD31-4B8C-83A1-F6EECF244321}">
                <p14:modId xmlns:p14="http://schemas.microsoft.com/office/powerpoint/2010/main" val="3706710180"/>
              </p:ext>
            </p:extLst>
          </p:nvPr>
        </p:nvGraphicFramePr>
        <p:xfrm>
          <a:off x="22593" y="2644170"/>
          <a:ext cx="9121405" cy="4025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925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a:solidFill>
            <a:srgbClr val="002060"/>
          </a:solidFill>
        </p:spPr>
        <p:txBody>
          <a:bodyPr wrap="square">
            <a:spAutoFit/>
          </a:bodyPr>
          <a:lstStyle/>
          <a:p>
            <a:pPr algn="ctr"/>
            <a:r>
              <a:rPr lang="vi-VN" b="1" dirty="0">
                <a:solidFill>
                  <a:srgbClr val="FFFF00"/>
                </a:solidFill>
              </a:rPr>
              <a:t>Chương II - DỰ KIẾN CƠ CẤU, THÀNH PHẦN VÀ PHÂN BỔ ĐẠI BIỂU QUỐC HỘI, ĐẠI BIỂU HỘI ĐỒNG NHÂN DÂN; ĐƠN VỊ BẦU CỬ VÀ KHU VỰC BỎ PHIẾU</a:t>
            </a:r>
          </a:p>
        </p:txBody>
      </p:sp>
      <p:sp>
        <p:nvSpPr>
          <p:cNvPr id="5" name="Rectangle 4"/>
          <p:cNvSpPr/>
          <p:nvPr/>
        </p:nvSpPr>
        <p:spPr>
          <a:xfrm>
            <a:off x="251520" y="620688"/>
            <a:ext cx="6795450" cy="369332"/>
          </a:xfrm>
          <a:prstGeom prst="rect">
            <a:avLst/>
          </a:prstGeom>
        </p:spPr>
        <p:txBody>
          <a:bodyPr wrap="none">
            <a:spAutoFit/>
          </a:bodyPr>
          <a:lstStyle/>
          <a:p>
            <a:r>
              <a:rPr lang="vi-VN" b="1" dirty="0">
                <a:solidFill>
                  <a:srgbClr val="FF0000"/>
                </a:solidFill>
              </a:rPr>
              <a:t>6. Dự kiến và phân bổ số lượng đại biểu Quốc hội được bầu</a:t>
            </a:r>
          </a:p>
        </p:txBody>
      </p:sp>
      <p:sp>
        <p:nvSpPr>
          <p:cNvPr id="8" name="Rectangle 7"/>
          <p:cNvSpPr/>
          <p:nvPr/>
        </p:nvSpPr>
        <p:spPr>
          <a:xfrm>
            <a:off x="34070" y="1052736"/>
            <a:ext cx="9109929" cy="646331"/>
          </a:xfrm>
          <a:prstGeom prst="rect">
            <a:avLst/>
          </a:prstGeom>
        </p:spPr>
        <p:txBody>
          <a:bodyPr wrap="square">
            <a:spAutoFit/>
          </a:bodyPr>
          <a:lstStyle/>
          <a:p>
            <a:pPr algn="ctr"/>
            <a:r>
              <a:rPr lang="vi-VN" b="1" dirty="0">
                <a:solidFill>
                  <a:srgbClr val="002060"/>
                </a:solidFill>
              </a:rPr>
              <a:t>NGHỊ QUYẾT SỐ: 1185/NQ-UBTVQH14 DỰ KIẾN SỐ LƯỢNG, CƠ CẤU, THÀNH PHẦN ĐẠI BIỂU QUỐC HỘI KHÓA XV</a:t>
            </a:r>
          </a:p>
        </p:txBody>
      </p:sp>
      <p:sp>
        <p:nvSpPr>
          <p:cNvPr id="3" name="Rectangle 2"/>
          <p:cNvSpPr/>
          <p:nvPr/>
        </p:nvSpPr>
        <p:spPr>
          <a:xfrm>
            <a:off x="0" y="1844824"/>
            <a:ext cx="9144000" cy="461665"/>
          </a:xfrm>
          <a:prstGeom prst="rect">
            <a:avLst/>
          </a:prstGeom>
          <a:solidFill>
            <a:srgbClr val="FFFF00"/>
          </a:solidFill>
        </p:spPr>
        <p:txBody>
          <a:bodyPr wrap="square">
            <a:spAutoFit/>
          </a:bodyPr>
          <a:lstStyle/>
          <a:p>
            <a:pPr algn="ctr"/>
            <a:r>
              <a:rPr lang="vi-VN" sz="2400" b="1" dirty="0"/>
              <a:t>Tổng số đại biểu Quốc hội khóa XV </a:t>
            </a:r>
            <a:r>
              <a:rPr lang="vi-VN" sz="2400" b="1" dirty="0">
                <a:solidFill>
                  <a:srgbClr val="FF0000"/>
                </a:solidFill>
              </a:rPr>
              <a:t>là 500 người.</a:t>
            </a:r>
          </a:p>
        </p:txBody>
      </p:sp>
      <p:sp>
        <p:nvSpPr>
          <p:cNvPr id="6" name="Rectangle 5"/>
          <p:cNvSpPr/>
          <p:nvPr/>
        </p:nvSpPr>
        <p:spPr>
          <a:xfrm>
            <a:off x="34069" y="2459504"/>
            <a:ext cx="9109929" cy="369332"/>
          </a:xfrm>
          <a:prstGeom prst="rect">
            <a:avLst/>
          </a:prstGeom>
        </p:spPr>
        <p:txBody>
          <a:bodyPr wrap="square">
            <a:spAutoFit/>
          </a:bodyPr>
          <a:lstStyle/>
          <a:p>
            <a:r>
              <a:rPr lang="vi-VN" b="1" dirty="0"/>
              <a:t>1. Số lượng đại biểu ở các cơ quan trung ương là 207 đại biểu (41,4%)</a:t>
            </a:r>
          </a:p>
        </p:txBody>
      </p:sp>
      <p:graphicFrame>
        <p:nvGraphicFramePr>
          <p:cNvPr id="9" name="Diagram 8"/>
          <p:cNvGraphicFramePr/>
          <p:nvPr>
            <p:extLst>
              <p:ext uri="{D42A27DB-BD31-4B8C-83A1-F6EECF244321}">
                <p14:modId xmlns:p14="http://schemas.microsoft.com/office/powerpoint/2010/main" val="2770528233"/>
              </p:ext>
            </p:extLst>
          </p:nvPr>
        </p:nvGraphicFramePr>
        <p:xfrm>
          <a:off x="34070" y="2886763"/>
          <a:ext cx="9121405" cy="4029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076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a:solidFill>
            <a:srgbClr val="002060"/>
          </a:solidFill>
        </p:spPr>
        <p:txBody>
          <a:bodyPr wrap="square">
            <a:spAutoFit/>
          </a:bodyPr>
          <a:lstStyle/>
          <a:p>
            <a:pPr algn="ctr"/>
            <a:r>
              <a:rPr lang="vi-VN" b="1" dirty="0">
                <a:solidFill>
                  <a:srgbClr val="FFFF00"/>
                </a:solidFill>
              </a:rPr>
              <a:t>Chương II - DỰ KIẾN CƠ CẤU, THÀNH PHẦN VÀ PHÂN BỔ ĐẠI BIỂU QUỐC HỘI, ĐẠI BIỂU HỘI ĐỒNG NHÂN DÂN; ĐƠN VỊ BẦU CỬ VÀ KHU VỰC BỎ PHIẾU</a:t>
            </a:r>
          </a:p>
        </p:txBody>
      </p:sp>
      <p:sp>
        <p:nvSpPr>
          <p:cNvPr id="5" name="Rectangle 4"/>
          <p:cNvSpPr/>
          <p:nvPr/>
        </p:nvSpPr>
        <p:spPr>
          <a:xfrm>
            <a:off x="251520" y="620688"/>
            <a:ext cx="6795450" cy="369332"/>
          </a:xfrm>
          <a:prstGeom prst="rect">
            <a:avLst/>
          </a:prstGeom>
        </p:spPr>
        <p:txBody>
          <a:bodyPr wrap="none">
            <a:spAutoFit/>
          </a:bodyPr>
          <a:lstStyle/>
          <a:p>
            <a:r>
              <a:rPr lang="vi-VN" b="1" dirty="0">
                <a:solidFill>
                  <a:srgbClr val="FF0000"/>
                </a:solidFill>
              </a:rPr>
              <a:t>6. Dự kiến và phân bổ số lượng đại biểu Quốc hội được bầu</a:t>
            </a:r>
          </a:p>
        </p:txBody>
      </p:sp>
      <p:sp>
        <p:nvSpPr>
          <p:cNvPr id="8" name="Rectangle 7"/>
          <p:cNvSpPr/>
          <p:nvPr/>
        </p:nvSpPr>
        <p:spPr>
          <a:xfrm>
            <a:off x="34070" y="1052736"/>
            <a:ext cx="9109929" cy="646331"/>
          </a:xfrm>
          <a:prstGeom prst="rect">
            <a:avLst/>
          </a:prstGeom>
        </p:spPr>
        <p:txBody>
          <a:bodyPr wrap="square">
            <a:spAutoFit/>
          </a:bodyPr>
          <a:lstStyle/>
          <a:p>
            <a:pPr algn="ctr"/>
            <a:r>
              <a:rPr lang="vi-VN" b="1" dirty="0">
                <a:solidFill>
                  <a:srgbClr val="002060"/>
                </a:solidFill>
              </a:rPr>
              <a:t>NGHỊ QUYẾT SỐ: 1185/NQ-UBTVQH14 DỰ KIẾN SỐ LƯỢNG, CƠ CẤU, THÀNH PHẦN ĐẠI BIỂU QUỐC HỘI KHÓA XV</a:t>
            </a:r>
          </a:p>
        </p:txBody>
      </p:sp>
      <p:sp>
        <p:nvSpPr>
          <p:cNvPr id="3" name="Rectangle 2"/>
          <p:cNvSpPr/>
          <p:nvPr/>
        </p:nvSpPr>
        <p:spPr>
          <a:xfrm>
            <a:off x="0" y="1844824"/>
            <a:ext cx="9144000" cy="461665"/>
          </a:xfrm>
          <a:prstGeom prst="rect">
            <a:avLst/>
          </a:prstGeom>
          <a:solidFill>
            <a:srgbClr val="FFFF00"/>
          </a:solidFill>
        </p:spPr>
        <p:txBody>
          <a:bodyPr wrap="square">
            <a:spAutoFit/>
          </a:bodyPr>
          <a:lstStyle/>
          <a:p>
            <a:pPr algn="ctr"/>
            <a:r>
              <a:rPr lang="vi-VN" sz="2400" b="1" dirty="0"/>
              <a:t>Tổng số đại biểu Quốc hội khóa XV </a:t>
            </a:r>
            <a:r>
              <a:rPr lang="vi-VN" sz="2400" b="1" dirty="0">
                <a:solidFill>
                  <a:srgbClr val="FF0000"/>
                </a:solidFill>
              </a:rPr>
              <a:t>là 500 người.</a:t>
            </a:r>
          </a:p>
        </p:txBody>
      </p:sp>
      <p:sp>
        <p:nvSpPr>
          <p:cNvPr id="6" name="Rectangle 5"/>
          <p:cNvSpPr/>
          <p:nvPr/>
        </p:nvSpPr>
        <p:spPr>
          <a:xfrm>
            <a:off x="34069" y="2459504"/>
            <a:ext cx="9109929" cy="369332"/>
          </a:xfrm>
          <a:prstGeom prst="rect">
            <a:avLst/>
          </a:prstGeom>
        </p:spPr>
        <p:txBody>
          <a:bodyPr wrap="square">
            <a:spAutoFit/>
          </a:bodyPr>
          <a:lstStyle/>
          <a:p>
            <a:r>
              <a:rPr lang="vi-VN" b="1" dirty="0"/>
              <a:t>2. Số lượng đại biểu Quốc hội ở địa phương là 293 đại biểu (58,6%)</a:t>
            </a:r>
          </a:p>
        </p:txBody>
      </p:sp>
      <p:graphicFrame>
        <p:nvGraphicFramePr>
          <p:cNvPr id="9" name="Diagram 8"/>
          <p:cNvGraphicFramePr/>
          <p:nvPr>
            <p:extLst>
              <p:ext uri="{D42A27DB-BD31-4B8C-83A1-F6EECF244321}">
                <p14:modId xmlns:p14="http://schemas.microsoft.com/office/powerpoint/2010/main" val="121227923"/>
              </p:ext>
            </p:extLst>
          </p:nvPr>
        </p:nvGraphicFramePr>
        <p:xfrm>
          <a:off x="50839" y="2860915"/>
          <a:ext cx="9121405" cy="2440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0395" y="5102081"/>
            <a:ext cx="9130143" cy="1754326"/>
          </a:xfrm>
          <a:prstGeom prst="rect">
            <a:avLst/>
          </a:prstGeom>
        </p:spPr>
        <p:txBody>
          <a:bodyPr wrap="square">
            <a:spAutoFit/>
          </a:bodyPr>
          <a:lstStyle/>
          <a:p>
            <a:pPr algn="just"/>
            <a:r>
              <a:rPr lang="vi-VN" b="1" dirty="0">
                <a:solidFill>
                  <a:srgbClr val="FF0000"/>
                </a:solidFill>
              </a:rPr>
              <a:t>Cơ cấu hướng dẫn là cơ cấu linh hoạt </a:t>
            </a:r>
            <a:r>
              <a:rPr lang="vi-VN" dirty="0"/>
              <a:t>để các tỉnh, thành phố trực thuộc trung ương làm căn cứ để giới thiệu người ứng cử tiêu biểu</a:t>
            </a:r>
            <a:r>
              <a:rPr lang="vi-VN" b="1" dirty="0">
                <a:solidFill>
                  <a:srgbClr val="FF0000"/>
                </a:solidFill>
              </a:rPr>
              <a:t>, gồm đại diện các ngành</a:t>
            </a:r>
            <a:r>
              <a:rPr lang="vi-VN" dirty="0"/>
              <a:t>: khoa học - công nghệ, lao động, thương binh - xã hội, giáo dục, y tế, văn hóa - nghệ thuật, đại diện Đảng, chính quyền, Mặt trận Tổ quốc và các tổ chức thành viên ... </a:t>
            </a:r>
            <a:r>
              <a:rPr lang="vi-VN" b="1" dirty="0">
                <a:solidFill>
                  <a:srgbClr val="FF0000"/>
                </a:solidFill>
              </a:rPr>
              <a:t>Trong cơ cấu này, cần quan tâm phân bổ hợp lý số người là phụ nữ, ngoài Đảng, dân tộc, trẻ tuổi và tự ứng cử.</a:t>
            </a:r>
          </a:p>
        </p:txBody>
      </p:sp>
    </p:spTree>
    <p:extLst>
      <p:ext uri="{BB962C8B-B14F-4D97-AF65-F5344CB8AC3E}">
        <p14:creationId xmlns:p14="http://schemas.microsoft.com/office/powerpoint/2010/main" val="3609625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a:solidFill>
            <a:srgbClr val="002060"/>
          </a:solidFill>
        </p:spPr>
        <p:txBody>
          <a:bodyPr wrap="square">
            <a:spAutoFit/>
          </a:bodyPr>
          <a:lstStyle/>
          <a:p>
            <a:pPr algn="ctr"/>
            <a:r>
              <a:rPr lang="vi-VN" b="1" dirty="0">
                <a:solidFill>
                  <a:srgbClr val="FFFF00"/>
                </a:solidFill>
              </a:rPr>
              <a:t>Chương II - DỰ KIẾN CƠ CẤU, THÀNH PHẦN VÀ PHÂN BỔ ĐẠI BIỂU QUỐC HỘI, ĐẠI BIỂU HỘI ĐỒNG NHÂN DÂN; ĐƠN VỊ BẦU CỬ VÀ KHU VỰC BỎ PHIẾU</a:t>
            </a:r>
          </a:p>
        </p:txBody>
      </p:sp>
      <p:sp>
        <p:nvSpPr>
          <p:cNvPr id="5" name="Rectangle 4"/>
          <p:cNvSpPr/>
          <p:nvPr/>
        </p:nvSpPr>
        <p:spPr>
          <a:xfrm>
            <a:off x="251520" y="620688"/>
            <a:ext cx="6795450" cy="369332"/>
          </a:xfrm>
          <a:prstGeom prst="rect">
            <a:avLst/>
          </a:prstGeom>
        </p:spPr>
        <p:txBody>
          <a:bodyPr wrap="none">
            <a:spAutoFit/>
          </a:bodyPr>
          <a:lstStyle/>
          <a:p>
            <a:r>
              <a:rPr lang="vi-VN" b="1" dirty="0">
                <a:solidFill>
                  <a:srgbClr val="FF0000"/>
                </a:solidFill>
              </a:rPr>
              <a:t>6. Dự kiến và phân bổ số lượng đại biểu Quốc hội được bầu</a:t>
            </a:r>
          </a:p>
        </p:txBody>
      </p:sp>
      <p:sp>
        <p:nvSpPr>
          <p:cNvPr id="8" name="Rectangle 7"/>
          <p:cNvSpPr/>
          <p:nvPr/>
        </p:nvSpPr>
        <p:spPr>
          <a:xfrm>
            <a:off x="34070" y="1052736"/>
            <a:ext cx="9109929" cy="646331"/>
          </a:xfrm>
          <a:prstGeom prst="rect">
            <a:avLst/>
          </a:prstGeom>
        </p:spPr>
        <p:txBody>
          <a:bodyPr wrap="square">
            <a:spAutoFit/>
          </a:bodyPr>
          <a:lstStyle/>
          <a:p>
            <a:pPr algn="ctr"/>
            <a:r>
              <a:rPr lang="vi-VN" b="1" dirty="0">
                <a:solidFill>
                  <a:srgbClr val="002060"/>
                </a:solidFill>
              </a:rPr>
              <a:t>NGHỊ QUYẾT SỐ: 1185/NQ-UBTVQH14 DỰ KIẾN SỐ LƯỢNG, CƠ CẤU, THÀNH PHẦN ĐẠI BIỂU QUỐC HỘI KHÓA XV</a:t>
            </a:r>
          </a:p>
        </p:txBody>
      </p:sp>
      <p:sp>
        <p:nvSpPr>
          <p:cNvPr id="3" name="Rectangle 2"/>
          <p:cNvSpPr/>
          <p:nvPr/>
        </p:nvSpPr>
        <p:spPr>
          <a:xfrm>
            <a:off x="0" y="1844824"/>
            <a:ext cx="9144000" cy="461665"/>
          </a:xfrm>
          <a:prstGeom prst="rect">
            <a:avLst/>
          </a:prstGeom>
          <a:solidFill>
            <a:srgbClr val="FFFF00"/>
          </a:solidFill>
        </p:spPr>
        <p:txBody>
          <a:bodyPr wrap="square">
            <a:spAutoFit/>
          </a:bodyPr>
          <a:lstStyle/>
          <a:p>
            <a:pPr algn="ctr"/>
            <a:r>
              <a:rPr lang="vi-VN" sz="2400" b="1" dirty="0"/>
              <a:t>Tổng số đại biểu Quốc hội khóa XV </a:t>
            </a:r>
            <a:r>
              <a:rPr lang="vi-VN" sz="2400" b="1" dirty="0">
                <a:solidFill>
                  <a:srgbClr val="FF0000"/>
                </a:solidFill>
              </a:rPr>
              <a:t>là 500 người.</a:t>
            </a:r>
          </a:p>
        </p:txBody>
      </p:sp>
      <p:sp>
        <p:nvSpPr>
          <p:cNvPr id="6" name="Rectangle 5"/>
          <p:cNvSpPr/>
          <p:nvPr/>
        </p:nvSpPr>
        <p:spPr>
          <a:xfrm>
            <a:off x="34069" y="2459504"/>
            <a:ext cx="9109929" cy="2031325"/>
          </a:xfrm>
          <a:prstGeom prst="rect">
            <a:avLst/>
          </a:prstGeom>
        </p:spPr>
        <p:txBody>
          <a:bodyPr wrap="square">
            <a:spAutoFit/>
          </a:bodyPr>
          <a:lstStyle/>
          <a:p>
            <a:r>
              <a:rPr lang="vi-VN" b="1" dirty="0"/>
              <a:t>3. Cơ cấu kết hợp:</a:t>
            </a:r>
          </a:p>
          <a:p>
            <a:r>
              <a:rPr lang="vi-VN" dirty="0"/>
              <a:t>Cơ cấu kết hợp là các cơ cấu theo chỉ tiêu kết hợp. Một người ứng cử đại biểu Quốc hội có thể có nhiều hơn một cơ cấu kết hợp, gồm:</a:t>
            </a:r>
          </a:p>
          <a:p>
            <a:br>
              <a:rPr lang="vi-VN" dirty="0"/>
            </a:br>
            <a:endParaRPr lang="vi-VN" b="1" dirty="0"/>
          </a:p>
          <a:p>
            <a:br>
              <a:rPr lang="vi-VN" dirty="0"/>
            </a:br>
            <a:endParaRPr lang="vi-VN" b="1" dirty="0"/>
          </a:p>
        </p:txBody>
      </p:sp>
      <p:graphicFrame>
        <p:nvGraphicFramePr>
          <p:cNvPr id="9" name="Diagram 8"/>
          <p:cNvGraphicFramePr/>
          <p:nvPr>
            <p:extLst>
              <p:ext uri="{D42A27DB-BD31-4B8C-83A1-F6EECF244321}">
                <p14:modId xmlns:p14="http://schemas.microsoft.com/office/powerpoint/2010/main" val="4128928978"/>
              </p:ext>
            </p:extLst>
          </p:nvPr>
        </p:nvGraphicFramePr>
        <p:xfrm>
          <a:off x="54286" y="3422258"/>
          <a:ext cx="9121405" cy="3435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782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a:solidFill>
            <a:srgbClr val="002060"/>
          </a:solidFill>
        </p:spPr>
        <p:txBody>
          <a:bodyPr wrap="square">
            <a:spAutoFit/>
          </a:bodyPr>
          <a:lstStyle/>
          <a:p>
            <a:pPr algn="ctr"/>
            <a:r>
              <a:rPr lang="vi-VN" b="1" dirty="0">
                <a:solidFill>
                  <a:srgbClr val="FFFF00"/>
                </a:solidFill>
              </a:rPr>
              <a:t>Chương II - DỰ KIẾN CƠ CẤU, THÀNH PHẦN VÀ PHÂN BỔ ĐẠI BIỂU QUỐC HỘI, ĐẠI BIỂU HỘI ĐỒNG NHÂN DÂN; ĐƠN VỊ BẦU CỬ VÀ KHU VỰC BỎ PHIẾU</a:t>
            </a:r>
          </a:p>
        </p:txBody>
      </p:sp>
      <p:sp>
        <p:nvSpPr>
          <p:cNvPr id="5" name="Rectangle 4"/>
          <p:cNvSpPr/>
          <p:nvPr/>
        </p:nvSpPr>
        <p:spPr>
          <a:xfrm>
            <a:off x="251520" y="620688"/>
            <a:ext cx="6795450" cy="369332"/>
          </a:xfrm>
          <a:prstGeom prst="rect">
            <a:avLst/>
          </a:prstGeom>
        </p:spPr>
        <p:txBody>
          <a:bodyPr wrap="none">
            <a:spAutoFit/>
          </a:bodyPr>
          <a:lstStyle/>
          <a:p>
            <a:r>
              <a:rPr lang="vi-VN" b="1" dirty="0">
                <a:solidFill>
                  <a:srgbClr val="FF0000"/>
                </a:solidFill>
              </a:rPr>
              <a:t>6. Dự kiến và phân bổ số lượng đại biểu Quốc hội được bầu</a:t>
            </a:r>
          </a:p>
        </p:txBody>
      </p:sp>
      <p:sp>
        <p:nvSpPr>
          <p:cNvPr id="8" name="Rectangle 7"/>
          <p:cNvSpPr/>
          <p:nvPr/>
        </p:nvSpPr>
        <p:spPr>
          <a:xfrm>
            <a:off x="34070" y="1052736"/>
            <a:ext cx="9109929" cy="646331"/>
          </a:xfrm>
          <a:prstGeom prst="rect">
            <a:avLst/>
          </a:prstGeom>
        </p:spPr>
        <p:txBody>
          <a:bodyPr wrap="square">
            <a:spAutoFit/>
          </a:bodyPr>
          <a:lstStyle/>
          <a:p>
            <a:pPr algn="ctr"/>
            <a:r>
              <a:rPr lang="vi-VN" b="1" dirty="0">
                <a:solidFill>
                  <a:srgbClr val="002060"/>
                </a:solidFill>
              </a:rPr>
              <a:t>NGHỊ QUYẾT SỐ: 1185/NQ-UBTVQH14 DỰ KIẾN SỐ LƯỢNG, CƠ CẤU, THÀNH PHẦN ĐẠI BIỂU QUỐC HỘI KHÓA XV</a:t>
            </a:r>
          </a:p>
        </p:txBody>
      </p:sp>
      <p:sp>
        <p:nvSpPr>
          <p:cNvPr id="3" name="Rectangle 2"/>
          <p:cNvSpPr/>
          <p:nvPr/>
        </p:nvSpPr>
        <p:spPr>
          <a:xfrm>
            <a:off x="0" y="1844824"/>
            <a:ext cx="9144000" cy="461665"/>
          </a:xfrm>
          <a:prstGeom prst="rect">
            <a:avLst/>
          </a:prstGeom>
          <a:solidFill>
            <a:srgbClr val="FFFF00"/>
          </a:solidFill>
        </p:spPr>
        <p:txBody>
          <a:bodyPr wrap="square">
            <a:spAutoFit/>
          </a:bodyPr>
          <a:lstStyle/>
          <a:p>
            <a:pPr algn="ctr"/>
            <a:r>
              <a:rPr lang="vi-VN" sz="2400" b="1" dirty="0"/>
              <a:t>Tổng số đại biểu Quốc hội khóa XV </a:t>
            </a:r>
            <a:r>
              <a:rPr lang="vi-VN" sz="2400" b="1" dirty="0">
                <a:solidFill>
                  <a:srgbClr val="FF0000"/>
                </a:solidFill>
              </a:rPr>
              <a:t>là 500 người.</a:t>
            </a:r>
          </a:p>
        </p:txBody>
      </p:sp>
      <p:sp>
        <p:nvSpPr>
          <p:cNvPr id="6" name="Rectangle 5"/>
          <p:cNvSpPr/>
          <p:nvPr/>
        </p:nvSpPr>
        <p:spPr>
          <a:xfrm>
            <a:off x="34069" y="2459504"/>
            <a:ext cx="9109929" cy="2031325"/>
          </a:xfrm>
          <a:prstGeom prst="rect">
            <a:avLst/>
          </a:prstGeom>
        </p:spPr>
        <p:txBody>
          <a:bodyPr wrap="square">
            <a:spAutoFit/>
          </a:bodyPr>
          <a:lstStyle/>
          <a:p>
            <a:r>
              <a:rPr lang="vi-VN" b="1" dirty="0"/>
              <a:t>3. Cơ cấu kết hợp:</a:t>
            </a:r>
          </a:p>
          <a:p>
            <a:r>
              <a:rPr lang="vi-VN" dirty="0"/>
              <a:t>Cơ cấu kết hợp là các cơ cấu theo chỉ tiêu kết hợp. Một người ứng cử đại biểu Quốc hội có thể có nhiều hơn một cơ cấu kết hợp, gồm:</a:t>
            </a:r>
          </a:p>
          <a:p>
            <a:br>
              <a:rPr lang="vi-VN" dirty="0"/>
            </a:br>
            <a:endParaRPr lang="vi-VN" b="1" dirty="0"/>
          </a:p>
          <a:p>
            <a:br>
              <a:rPr lang="vi-VN" dirty="0"/>
            </a:br>
            <a:endParaRPr lang="vi-VN" b="1" dirty="0"/>
          </a:p>
        </p:txBody>
      </p:sp>
      <p:graphicFrame>
        <p:nvGraphicFramePr>
          <p:cNvPr id="9" name="Diagram 8"/>
          <p:cNvGraphicFramePr/>
          <p:nvPr>
            <p:extLst>
              <p:ext uri="{D42A27DB-BD31-4B8C-83A1-F6EECF244321}">
                <p14:modId xmlns:p14="http://schemas.microsoft.com/office/powerpoint/2010/main" val="3282087787"/>
              </p:ext>
            </p:extLst>
          </p:nvPr>
        </p:nvGraphicFramePr>
        <p:xfrm>
          <a:off x="54286" y="3422258"/>
          <a:ext cx="9121405" cy="3435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241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a:solidFill>
            <a:srgbClr val="002060"/>
          </a:solidFill>
        </p:spPr>
        <p:txBody>
          <a:bodyPr wrap="square">
            <a:spAutoFit/>
          </a:bodyPr>
          <a:lstStyle/>
          <a:p>
            <a:pPr algn="ctr"/>
            <a:r>
              <a:rPr lang="vi-VN" b="1" dirty="0">
                <a:solidFill>
                  <a:srgbClr val="FFFF00"/>
                </a:solidFill>
              </a:rPr>
              <a:t>Chương II - DỰ KIẾN CƠ CẤU, THÀNH PHẦN VÀ PHÂN BỔ ĐẠI BIỂU QUỐC HỘI, ĐẠI BIỂU HỘI ĐỒNG NHÂN DÂN; ĐƠN VỊ BẦU CỬ VÀ KHU VỰC BỎ PHIẾU</a:t>
            </a:r>
          </a:p>
        </p:txBody>
      </p:sp>
      <p:sp>
        <p:nvSpPr>
          <p:cNvPr id="5" name="Rectangle 4"/>
          <p:cNvSpPr/>
          <p:nvPr/>
        </p:nvSpPr>
        <p:spPr>
          <a:xfrm>
            <a:off x="251520" y="620688"/>
            <a:ext cx="2403222" cy="369332"/>
          </a:xfrm>
          <a:prstGeom prst="rect">
            <a:avLst/>
          </a:prstGeom>
        </p:spPr>
        <p:txBody>
          <a:bodyPr wrap="none">
            <a:spAutoFit/>
          </a:bodyPr>
          <a:lstStyle/>
          <a:p>
            <a:r>
              <a:rPr lang="vi-VN" b="1" dirty="0">
                <a:solidFill>
                  <a:srgbClr val="FF0000"/>
                </a:solidFill>
              </a:rPr>
              <a:t>7. Khu vực bỏ phiếu</a:t>
            </a:r>
          </a:p>
        </p:txBody>
      </p:sp>
      <p:graphicFrame>
        <p:nvGraphicFramePr>
          <p:cNvPr id="9" name="Diagram 8"/>
          <p:cNvGraphicFramePr/>
          <p:nvPr>
            <p:extLst>
              <p:ext uri="{D42A27DB-BD31-4B8C-83A1-F6EECF244321}">
                <p14:modId xmlns:p14="http://schemas.microsoft.com/office/powerpoint/2010/main" val="604946258"/>
              </p:ext>
            </p:extLst>
          </p:nvPr>
        </p:nvGraphicFramePr>
        <p:xfrm>
          <a:off x="54286" y="990020"/>
          <a:ext cx="9121405" cy="5867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30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a:solidFill>
            <a:srgbClr val="002060"/>
          </a:solidFill>
        </p:spPr>
        <p:txBody>
          <a:bodyPr wrap="square">
            <a:spAutoFit/>
          </a:bodyPr>
          <a:lstStyle/>
          <a:p>
            <a:pPr algn="ctr"/>
            <a:r>
              <a:rPr lang="vi-VN" b="1" dirty="0">
                <a:solidFill>
                  <a:srgbClr val="FFFF00"/>
                </a:solidFill>
              </a:rPr>
              <a:t>Chương II - DỰ KIẾN CƠ CẤU, THÀNH PHẦN VÀ PHÂN BỔ ĐẠI BIỂU QUỐC HỘI, ĐẠI BIỂU HỘI ĐỒNG NHÂN DÂN; ĐƠN VỊ BẦU CỬ VÀ KHU VỰC BỎ PHIẾU</a:t>
            </a:r>
          </a:p>
        </p:txBody>
      </p:sp>
      <p:sp>
        <p:nvSpPr>
          <p:cNvPr id="5" name="Rectangle 4"/>
          <p:cNvSpPr/>
          <p:nvPr/>
        </p:nvSpPr>
        <p:spPr>
          <a:xfrm>
            <a:off x="251520" y="620688"/>
            <a:ext cx="2403222" cy="369332"/>
          </a:xfrm>
          <a:prstGeom prst="rect">
            <a:avLst/>
          </a:prstGeom>
        </p:spPr>
        <p:txBody>
          <a:bodyPr wrap="none">
            <a:spAutoFit/>
          </a:bodyPr>
          <a:lstStyle/>
          <a:p>
            <a:r>
              <a:rPr lang="vi-VN" b="1" dirty="0">
                <a:solidFill>
                  <a:srgbClr val="FF0000"/>
                </a:solidFill>
              </a:rPr>
              <a:t>7. Khu vực bỏ phiếu</a:t>
            </a:r>
          </a:p>
        </p:txBody>
      </p:sp>
      <p:graphicFrame>
        <p:nvGraphicFramePr>
          <p:cNvPr id="9" name="Diagram 8"/>
          <p:cNvGraphicFramePr/>
          <p:nvPr>
            <p:extLst>
              <p:ext uri="{D42A27DB-BD31-4B8C-83A1-F6EECF244321}">
                <p14:modId xmlns:p14="http://schemas.microsoft.com/office/powerpoint/2010/main" val="1032924712"/>
              </p:ext>
            </p:extLst>
          </p:nvPr>
        </p:nvGraphicFramePr>
        <p:xfrm>
          <a:off x="54286" y="1988840"/>
          <a:ext cx="9121405" cy="48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0" y="990020"/>
            <a:ext cx="9144000" cy="923330"/>
          </a:xfrm>
          <a:prstGeom prst="rect">
            <a:avLst/>
          </a:prstGeom>
        </p:spPr>
        <p:txBody>
          <a:bodyPr wrap="square">
            <a:spAutoFit/>
          </a:bodyPr>
          <a:lstStyle/>
          <a:p>
            <a:pPr algn="ctr"/>
            <a:r>
              <a:rPr lang="vi-VN" b="1" dirty="0">
                <a:solidFill>
                  <a:srgbClr val="002060"/>
                </a:solidFill>
              </a:rPr>
              <a:t>THÔNG TƯ 01/2021/TT-BNV HƯỚNG DẪN NGHIỆP VỤ CÔNG TÁC TỔ CHỨC BẦU CỬ ĐẠI BIỂU QUỐC HỘI KHÓA XV VÀ ĐẠI BIỂU HỘI ĐỒNG NHÂN DÂN CÁC CẤP NHIỆM KỲ 2021-2026</a:t>
            </a:r>
          </a:p>
        </p:txBody>
      </p:sp>
    </p:spTree>
    <p:extLst>
      <p:ext uri="{BB962C8B-B14F-4D97-AF65-F5344CB8AC3E}">
        <p14:creationId xmlns:p14="http://schemas.microsoft.com/office/powerpoint/2010/main" val="2616168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a:solidFill>
            <a:srgbClr val="002060"/>
          </a:solidFill>
        </p:spPr>
        <p:txBody>
          <a:bodyPr wrap="square">
            <a:spAutoFit/>
          </a:bodyPr>
          <a:lstStyle/>
          <a:p>
            <a:pPr algn="ctr"/>
            <a:r>
              <a:rPr lang="vi-VN" b="1" dirty="0">
                <a:solidFill>
                  <a:srgbClr val="FFFF00"/>
                </a:solidFill>
              </a:rPr>
              <a:t>Chương II - DỰ KIẾN CƠ CẤU, THÀNH PHẦN VÀ PHÂN BỔ ĐẠI BIỂU QUỐC HỘI, ĐẠI BIỂU HỘI ĐỒNG NHÂN DÂN; ĐƠN VỊ BẦU CỬ VÀ KHU VỰC BỎ PHIẾU</a:t>
            </a:r>
          </a:p>
        </p:txBody>
      </p:sp>
      <p:sp>
        <p:nvSpPr>
          <p:cNvPr id="5" name="Rectangle 4"/>
          <p:cNvSpPr/>
          <p:nvPr/>
        </p:nvSpPr>
        <p:spPr>
          <a:xfrm>
            <a:off x="251520" y="620688"/>
            <a:ext cx="2403222" cy="369332"/>
          </a:xfrm>
          <a:prstGeom prst="rect">
            <a:avLst/>
          </a:prstGeom>
        </p:spPr>
        <p:txBody>
          <a:bodyPr wrap="none">
            <a:spAutoFit/>
          </a:bodyPr>
          <a:lstStyle/>
          <a:p>
            <a:r>
              <a:rPr lang="vi-VN" b="1" dirty="0">
                <a:solidFill>
                  <a:srgbClr val="FF0000"/>
                </a:solidFill>
              </a:rPr>
              <a:t>7. Khu vực bỏ phiếu</a:t>
            </a:r>
          </a:p>
        </p:txBody>
      </p:sp>
      <p:sp>
        <p:nvSpPr>
          <p:cNvPr id="2" name="Rectangle 1"/>
          <p:cNvSpPr/>
          <p:nvPr/>
        </p:nvSpPr>
        <p:spPr>
          <a:xfrm>
            <a:off x="0" y="990020"/>
            <a:ext cx="9144000" cy="923330"/>
          </a:xfrm>
          <a:prstGeom prst="rect">
            <a:avLst/>
          </a:prstGeom>
        </p:spPr>
        <p:txBody>
          <a:bodyPr wrap="square">
            <a:spAutoFit/>
          </a:bodyPr>
          <a:lstStyle/>
          <a:p>
            <a:pPr algn="ctr"/>
            <a:r>
              <a:rPr lang="vi-VN" b="1" dirty="0">
                <a:solidFill>
                  <a:srgbClr val="002060"/>
                </a:solidFill>
              </a:rPr>
              <a:t>THÔNG TƯ 01/2021/TT-BNV HƯỚNG DẪN NGHIỆP VỤ CÔNG TÁC TỔ CHỨC BẦU CỬ ĐẠI BIỂU QUỐC HỘI KHÓA XV VÀ ĐẠI BIỂU HỘI ĐỒNG NHÂN DÂN CÁC CẤP NHIỆM KỲ 2021-2026</a:t>
            </a:r>
          </a:p>
        </p:txBody>
      </p:sp>
      <p:pic>
        <p:nvPicPr>
          <p:cNvPr id="2050" name="Picture 2" descr="C:\Users\Administrator\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9" y="1845500"/>
            <a:ext cx="8996367"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0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4226478" cy="646331"/>
          </a:xfrm>
          <a:prstGeom prst="rect">
            <a:avLst/>
          </a:prstGeom>
        </p:spPr>
        <p:txBody>
          <a:bodyPr wrap="none">
            <a:spAutoFit/>
          </a:bodyPr>
          <a:lstStyle/>
          <a:p>
            <a:r>
              <a:rPr lang="vi-VN" b="1" dirty="0">
                <a:solidFill>
                  <a:srgbClr val="FF0000"/>
                </a:solidFill>
              </a:rPr>
              <a:t>1. Nguyên tắc bầu cử</a:t>
            </a:r>
          </a:p>
          <a:p>
            <a:r>
              <a:rPr lang="vi-VN" b="1" dirty="0">
                <a:solidFill>
                  <a:srgbClr val="002060"/>
                </a:solidFill>
              </a:rPr>
              <a:t>+ Yêu cầu của Nguyên tắc Bình đẳng</a:t>
            </a:r>
          </a:p>
        </p:txBody>
      </p:sp>
      <p:graphicFrame>
        <p:nvGraphicFramePr>
          <p:cNvPr id="7" name="Diagram 6"/>
          <p:cNvGraphicFramePr/>
          <p:nvPr>
            <p:extLst>
              <p:ext uri="{D42A27DB-BD31-4B8C-83A1-F6EECF244321}">
                <p14:modId xmlns:p14="http://schemas.microsoft.com/office/powerpoint/2010/main" val="1052402295"/>
              </p:ext>
            </p:extLst>
          </p:nvPr>
        </p:nvGraphicFramePr>
        <p:xfrm>
          <a:off x="-5688" y="94385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843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a:solidFill>
            <a:srgbClr val="002060"/>
          </a:solidFill>
        </p:spPr>
        <p:txBody>
          <a:bodyPr wrap="square">
            <a:spAutoFit/>
          </a:bodyPr>
          <a:lstStyle/>
          <a:p>
            <a:pPr algn="ctr"/>
            <a:r>
              <a:rPr lang="vi-VN" b="1" dirty="0">
                <a:solidFill>
                  <a:srgbClr val="FFFF00"/>
                </a:solidFill>
              </a:rPr>
              <a:t>Chương II - DỰ KIẾN CƠ CẤU, THÀNH PHẦN VÀ PHÂN BỔ ĐẠI BIỂU QUỐC HỘI, ĐẠI BIỂU HỘI ĐỒNG NHÂN DÂN; ĐƠN VỊ BẦU CỬ VÀ KHU VỰC BỎ PHIẾU</a:t>
            </a:r>
          </a:p>
        </p:txBody>
      </p:sp>
      <p:sp>
        <p:nvSpPr>
          <p:cNvPr id="5" name="Rectangle 4"/>
          <p:cNvSpPr/>
          <p:nvPr/>
        </p:nvSpPr>
        <p:spPr>
          <a:xfrm>
            <a:off x="251520" y="620688"/>
            <a:ext cx="2403222" cy="369332"/>
          </a:xfrm>
          <a:prstGeom prst="rect">
            <a:avLst/>
          </a:prstGeom>
        </p:spPr>
        <p:txBody>
          <a:bodyPr wrap="none">
            <a:spAutoFit/>
          </a:bodyPr>
          <a:lstStyle/>
          <a:p>
            <a:r>
              <a:rPr lang="vi-VN" b="1" dirty="0">
                <a:solidFill>
                  <a:srgbClr val="FF0000"/>
                </a:solidFill>
              </a:rPr>
              <a:t>7. Khu vực bỏ phiếu</a:t>
            </a:r>
          </a:p>
        </p:txBody>
      </p:sp>
      <p:sp>
        <p:nvSpPr>
          <p:cNvPr id="2" name="Rectangle 1"/>
          <p:cNvSpPr/>
          <p:nvPr/>
        </p:nvSpPr>
        <p:spPr>
          <a:xfrm>
            <a:off x="0" y="990020"/>
            <a:ext cx="9144000" cy="923330"/>
          </a:xfrm>
          <a:prstGeom prst="rect">
            <a:avLst/>
          </a:prstGeom>
        </p:spPr>
        <p:txBody>
          <a:bodyPr wrap="square">
            <a:spAutoFit/>
          </a:bodyPr>
          <a:lstStyle/>
          <a:p>
            <a:pPr algn="ctr"/>
            <a:r>
              <a:rPr lang="vi-VN" b="1" dirty="0">
                <a:solidFill>
                  <a:srgbClr val="002060"/>
                </a:solidFill>
              </a:rPr>
              <a:t>THÔNG TƯ 01/2021/TT-BNV HƯỚNG DẪN NGHIỆP VỤ CÔNG TÁC TỔ CHỨC BẦU CỬ ĐẠI BIỂU QUỐC HỘI KHÓA XV VÀ ĐẠI BIỂU HỘI ĐỒNG NHÂN DÂN CÁC CẤP NHIỆM KỲ 2021-2026</a:t>
            </a:r>
          </a:p>
        </p:txBody>
      </p:sp>
      <p:pic>
        <p:nvPicPr>
          <p:cNvPr id="3074" name="Picture 2" descr="C:\Users\Administrator\Desktop\Untitle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9" y="1913350"/>
            <a:ext cx="9113021"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13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53" y="75591"/>
            <a:ext cx="9144000" cy="923330"/>
          </a:xfrm>
          <a:prstGeom prst="rect">
            <a:avLst/>
          </a:prstGeom>
        </p:spPr>
        <p:txBody>
          <a:bodyPr wrap="square">
            <a:spAutoFit/>
          </a:bodyPr>
          <a:lstStyle/>
          <a:p>
            <a:pPr fontAlgn="base"/>
            <a:r>
              <a:rPr lang="vi-VN" b="1" dirty="0">
                <a:solidFill>
                  <a:srgbClr val="C00000"/>
                </a:solidFill>
              </a:rPr>
              <a:t>8. CÁC MỐC THỜI GIAN TRONG TRIỂN KHAI CÔNG TÁC BẦU CỬ</a:t>
            </a:r>
          </a:p>
          <a:p>
            <a:br>
              <a:rPr lang="vi-VN" dirty="0"/>
            </a:br>
            <a:endParaRPr lang="vi-VN" b="1" dirty="0">
              <a:solidFill>
                <a:srgbClr val="002060"/>
              </a:solidFill>
            </a:endParaRPr>
          </a:p>
        </p:txBody>
      </p:sp>
      <p:sp>
        <p:nvSpPr>
          <p:cNvPr id="3" name="Rectangle 2"/>
          <p:cNvSpPr/>
          <p:nvPr/>
        </p:nvSpPr>
        <p:spPr>
          <a:xfrm>
            <a:off x="0" y="998921"/>
            <a:ext cx="9144000" cy="338554"/>
          </a:xfrm>
          <a:prstGeom prst="rect">
            <a:avLst/>
          </a:prstGeom>
          <a:solidFill>
            <a:srgbClr val="FFFF00"/>
          </a:solidFill>
        </p:spPr>
        <p:txBody>
          <a:bodyPr wrap="square">
            <a:spAutoFit/>
          </a:bodyPr>
          <a:lstStyle/>
          <a:p>
            <a:pPr fontAlgn="base"/>
            <a:r>
              <a:rPr lang="vi-VN" sz="1600" b="1" dirty="0"/>
              <a:t>Thành lập Ủy ban bầu cử chậm nhất là ngày 7/2/2021 (105 ngày trước ngày bầu cử)</a:t>
            </a:r>
            <a:endParaRPr lang="vi-VN" sz="1600" dirty="0"/>
          </a:p>
        </p:txBody>
      </p:sp>
      <p:sp>
        <p:nvSpPr>
          <p:cNvPr id="6" name="Rectangle 5"/>
          <p:cNvSpPr/>
          <p:nvPr/>
        </p:nvSpPr>
        <p:spPr>
          <a:xfrm>
            <a:off x="0" y="1628800"/>
            <a:ext cx="9144000" cy="5324535"/>
          </a:xfrm>
          <a:prstGeom prst="rect">
            <a:avLst/>
          </a:prstGeom>
        </p:spPr>
        <p:txBody>
          <a:bodyPr wrap="square">
            <a:spAutoFit/>
          </a:bodyPr>
          <a:lstStyle/>
          <a:p>
            <a:pPr algn="just" fontAlgn="base"/>
            <a:r>
              <a:rPr lang="vi-VN" sz="2000" b="1" i="1" dirty="0">
                <a:solidFill>
                  <a:srgbClr val="C00000"/>
                </a:solidFill>
              </a:rPr>
              <a:t>Ủy ban bầu cử tỉnh, thành phố</a:t>
            </a:r>
            <a:r>
              <a:rPr lang="vi-VN" sz="2000" dirty="0"/>
              <a:t>: Ủy ban nhân dân cấp tỉnh sau khi thống nhất với thường trực Hội đồng nhân dân và Ban thường trực Ủy ban Mặt trận Tổ quốc Việt Nam cùng cấp quyết định thành lập Ủy ban bầu cử ở tỉnh để thực hiện công tác bầu cử đại biểu Quốc hội và tổ chức bầu cử đại biểu Hội đồng nhân dân cấp tỉnh. </a:t>
            </a:r>
            <a:r>
              <a:rPr lang="vi-VN" sz="2000" b="1" dirty="0">
                <a:solidFill>
                  <a:srgbClr val="C00000"/>
                </a:solidFill>
              </a:rPr>
              <a:t>Ủy ban bầu cử cấp tỉnh có từ 21 – 31 thành viên</a:t>
            </a:r>
            <a:r>
              <a:rPr lang="vi-VN" sz="2000" dirty="0"/>
              <a:t>, gồm Chủ tịch, các Phó Chủ tịch và các Ủy viên là đại diện thường trực Hội đồng nhân dân, Ủy ban nhân dân, Ủy ban Mặt trận Tổ quốc Việt Nam cùng cấp và một số cơ quan, tổ chức hữu quan.</a:t>
            </a:r>
            <a:endParaRPr lang="vi-VN" sz="2000" dirty="0">
              <a:solidFill>
                <a:srgbClr val="C00000"/>
              </a:solidFill>
            </a:endParaRPr>
          </a:p>
          <a:p>
            <a:pPr algn="just" fontAlgn="base"/>
            <a:r>
              <a:rPr lang="vi-VN" sz="2000" b="1" i="1" dirty="0">
                <a:solidFill>
                  <a:srgbClr val="C00000"/>
                </a:solidFill>
              </a:rPr>
              <a:t>Ủy ban bầu cử cấp huyện, Ủy ban bầu cử cấp xã</a:t>
            </a:r>
            <a:r>
              <a:rPr lang="vi-VN" sz="2000" dirty="0">
                <a:solidFill>
                  <a:srgbClr val="C00000"/>
                </a:solidFill>
              </a:rPr>
              <a:t>: </a:t>
            </a:r>
            <a:r>
              <a:rPr lang="vi-VN" sz="2000" dirty="0"/>
              <a:t>Ủy ban nhân dân cấp huyện, cấp xã sau khi thống nhất với thường trực Hội đồng nhân dân và Ban thường trực Ủy ban Mặt trận Tổ quốc Việt Nam cùng cấp quyết định thành lập Ủy ban bầu cử huyện, Ủy ban bầu cử xã để tổ chức bầu cử đại biểu Hội đồng nhân dân cấp huyện, cấp xã. </a:t>
            </a:r>
            <a:r>
              <a:rPr lang="vi-VN" sz="2000" b="1" dirty="0">
                <a:solidFill>
                  <a:srgbClr val="C00000"/>
                </a:solidFill>
              </a:rPr>
              <a:t>Ủy ban bầu cử huyện có từ 11 – 15 thành viên</a:t>
            </a:r>
            <a:r>
              <a:rPr lang="vi-VN" sz="2000" dirty="0"/>
              <a:t>, </a:t>
            </a:r>
            <a:r>
              <a:rPr lang="vi-VN" sz="2000" b="1" dirty="0">
                <a:solidFill>
                  <a:srgbClr val="C00000"/>
                </a:solidFill>
              </a:rPr>
              <a:t>Ủy ban bầu cử xã có từ 9 – 11 thành viên </a:t>
            </a:r>
            <a:r>
              <a:rPr lang="vi-VN" sz="2000" dirty="0"/>
              <a:t>gồm Chủ tịch, các Phó Chủ tịch và các Ủy viên là đại diện thường trực Hội đồng nhân dân, Ủy ban nhân dân, Ủy ban Mặt trận Tổ quốc Việt Nam cùng cấp và một số cơ quan, tổ chức hữu quan.</a:t>
            </a:r>
          </a:p>
        </p:txBody>
      </p:sp>
    </p:spTree>
    <p:extLst>
      <p:ext uri="{BB962C8B-B14F-4D97-AF65-F5344CB8AC3E}">
        <p14:creationId xmlns:p14="http://schemas.microsoft.com/office/powerpoint/2010/main" val="2091832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591"/>
            <a:ext cx="9144000" cy="923330"/>
          </a:xfrm>
          <a:prstGeom prst="rect">
            <a:avLst/>
          </a:prstGeom>
        </p:spPr>
        <p:txBody>
          <a:bodyPr wrap="square">
            <a:spAutoFit/>
          </a:bodyPr>
          <a:lstStyle/>
          <a:p>
            <a:pPr fontAlgn="base"/>
            <a:r>
              <a:rPr lang="vi-VN" b="1" dirty="0">
                <a:solidFill>
                  <a:srgbClr val="C00000"/>
                </a:solidFill>
              </a:rPr>
              <a:t>8. CÁC MỐC THỜI GIAN TRONG TRIỂN KHAI CÔNG TÁC BẦU CỬ</a:t>
            </a:r>
          </a:p>
          <a:p>
            <a:br>
              <a:rPr lang="vi-VN" dirty="0"/>
            </a:br>
            <a:endParaRPr lang="vi-VN" b="1" dirty="0">
              <a:solidFill>
                <a:srgbClr val="002060"/>
              </a:solidFill>
            </a:endParaRPr>
          </a:p>
        </p:txBody>
      </p:sp>
      <p:sp>
        <p:nvSpPr>
          <p:cNvPr id="3" name="Rectangle 2"/>
          <p:cNvSpPr/>
          <p:nvPr/>
        </p:nvSpPr>
        <p:spPr>
          <a:xfrm>
            <a:off x="0" y="998921"/>
            <a:ext cx="9144000" cy="338554"/>
          </a:xfrm>
          <a:prstGeom prst="rect">
            <a:avLst/>
          </a:prstGeom>
          <a:solidFill>
            <a:srgbClr val="FFFF00"/>
          </a:solidFill>
        </p:spPr>
        <p:txBody>
          <a:bodyPr wrap="square">
            <a:spAutoFit/>
          </a:bodyPr>
          <a:lstStyle/>
          <a:p>
            <a:pPr fontAlgn="base"/>
            <a:r>
              <a:rPr lang="vi-VN" sz="1600" b="1" dirty="0"/>
              <a:t>Thành lập Ban bầu cử chậm nhất là </a:t>
            </a:r>
            <a:r>
              <a:rPr lang="vi-VN" sz="1600" b="1" dirty="0">
                <a:solidFill>
                  <a:srgbClr val="C00000"/>
                </a:solidFill>
              </a:rPr>
              <a:t>ngày 14/3/2021 </a:t>
            </a:r>
            <a:r>
              <a:rPr lang="vi-VN" sz="1600" b="1" dirty="0"/>
              <a:t>(70 ngày trước ngày bầu cử)</a:t>
            </a:r>
            <a:endParaRPr lang="vi-VN" sz="1600" dirty="0"/>
          </a:p>
        </p:txBody>
      </p:sp>
      <p:sp>
        <p:nvSpPr>
          <p:cNvPr id="6" name="Rectangle 5"/>
          <p:cNvSpPr/>
          <p:nvPr/>
        </p:nvSpPr>
        <p:spPr>
          <a:xfrm>
            <a:off x="0" y="1628800"/>
            <a:ext cx="9144000" cy="4524315"/>
          </a:xfrm>
          <a:prstGeom prst="rect">
            <a:avLst/>
          </a:prstGeom>
        </p:spPr>
        <p:txBody>
          <a:bodyPr wrap="square">
            <a:spAutoFit/>
          </a:bodyPr>
          <a:lstStyle/>
          <a:p>
            <a:pPr algn="just" fontAlgn="base"/>
            <a:r>
              <a:rPr lang="vi-VN" b="1" i="1" dirty="0">
                <a:solidFill>
                  <a:srgbClr val="C00000"/>
                </a:solidFill>
              </a:rPr>
              <a:t>Ban bầu cử đại biểu Quốc hội</a:t>
            </a:r>
            <a:r>
              <a:rPr lang="vi-VN" dirty="0">
                <a:solidFill>
                  <a:srgbClr val="C00000"/>
                </a:solidFill>
              </a:rPr>
              <a:t>: </a:t>
            </a:r>
            <a:r>
              <a:rPr lang="vi-VN" dirty="0"/>
              <a:t>Ủy ban nhân dân cấp tỉnh sau khi thống nhất với thường trực Hội đồng nhân dân và Ban thường trực Ủy ban Mặt trận Tổ quốc Việt Nam cùng cấp quyết định thành lập ở mỗi đơn vị bầu cử một </a:t>
            </a:r>
            <a:r>
              <a:rPr lang="vi-VN" b="1" dirty="0">
                <a:solidFill>
                  <a:srgbClr val="C00000"/>
                </a:solidFill>
              </a:rPr>
              <a:t>Ban bầu cử đại biểu Quốc hội có từ 9 – 15 thành viên</a:t>
            </a:r>
            <a:r>
              <a:rPr lang="vi-VN" dirty="0"/>
              <a:t> để thực hiện công tác bầu cử đại biểu Quốc hội gồm Trưởng ban, các Phó Trưởng ban và các Ủy viên là đại diện thường trực Hội đồng nhân dân, Ủy ban Mặt trận Tổ quốc Việt Nam cùng cấp và một số cơ quan, tổ chức hữu quan.</a:t>
            </a:r>
          </a:p>
          <a:p>
            <a:pPr algn="just" fontAlgn="base"/>
            <a:r>
              <a:rPr lang="vi-VN" b="1" i="1" dirty="0">
                <a:solidFill>
                  <a:srgbClr val="C00000"/>
                </a:solidFill>
              </a:rPr>
              <a:t>Ban bầu cử đại biểu Hội đồng nhân dân</a:t>
            </a:r>
            <a:r>
              <a:rPr lang="vi-VN" dirty="0"/>
              <a:t>: Ủy ban nhân dân cấp tỉnh, cấp huyện, cấp xã sau khi thống nhất với thường trực Hội đồng nhân dân và Ban thường trực Ủy ban Mặt trận Tổ quốc Việt Nam cùng cấp quyết định thành lập ở mỗi đơn vị bầu cử một Ban bầu cử đại biểu Hội đồng nhân dân gồm đại diện cơ quan nhà nước, tổ chức chính trị, tổ chức chính trị - xã hội, tổ chức xã hội. Thành phần Ban bầu cử đại biểu Hội đồng nhân dân cấp xã có thêm đại diện cử tri ở địa phương.</a:t>
            </a:r>
          </a:p>
          <a:p>
            <a:pPr algn="just" fontAlgn="base"/>
            <a:r>
              <a:rPr lang="vi-VN" b="1" dirty="0">
                <a:solidFill>
                  <a:srgbClr val="C00000"/>
                </a:solidFill>
              </a:rPr>
              <a:t>Ban bầu cử đại biểu Hội đồng nhân dân cấp tỉnh có 11 – 13 thành viên</a:t>
            </a:r>
            <a:r>
              <a:rPr lang="vi-VN" dirty="0"/>
              <a:t>; Ban bầu cử đại biểu Hội đồng nhân dân </a:t>
            </a:r>
            <a:r>
              <a:rPr lang="vi-VN" b="1" dirty="0">
                <a:solidFill>
                  <a:srgbClr val="C00000"/>
                </a:solidFill>
              </a:rPr>
              <a:t>cấp huyện có 9 – 11 thành viên</a:t>
            </a:r>
            <a:r>
              <a:rPr lang="vi-VN" dirty="0"/>
              <a:t>; Ban bầu cử đại biểu Hội đồng nhân dân </a:t>
            </a:r>
            <a:r>
              <a:rPr lang="vi-VN" b="1" dirty="0">
                <a:solidFill>
                  <a:srgbClr val="C00000"/>
                </a:solidFill>
              </a:rPr>
              <a:t>cấp xã có 7 – 9 thành viên</a:t>
            </a:r>
            <a:r>
              <a:rPr lang="vi-VN" dirty="0"/>
              <a:t>. Ban bầu cử gồm Trưởng ban, các Phó Trưởng ban và các Ủy viên.</a:t>
            </a:r>
          </a:p>
        </p:txBody>
      </p:sp>
    </p:spTree>
    <p:extLst>
      <p:ext uri="{BB962C8B-B14F-4D97-AF65-F5344CB8AC3E}">
        <p14:creationId xmlns:p14="http://schemas.microsoft.com/office/powerpoint/2010/main" val="2383508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p:spPr>
        <p:txBody>
          <a:bodyPr wrap="square">
            <a:spAutoFit/>
          </a:bodyPr>
          <a:lstStyle/>
          <a:p>
            <a:pPr fontAlgn="base"/>
            <a:r>
              <a:rPr lang="vi-VN" b="1" dirty="0">
                <a:solidFill>
                  <a:srgbClr val="C00000"/>
                </a:solidFill>
              </a:rPr>
              <a:t>8. CÁC MỐC THỜI GIAN TRONG TRIỂN KHAI CÔNG TÁC BẦU CỬ</a:t>
            </a:r>
          </a:p>
          <a:p>
            <a:br>
              <a:rPr lang="vi-VN" dirty="0"/>
            </a:br>
            <a:endParaRPr lang="vi-VN" b="1" dirty="0">
              <a:solidFill>
                <a:srgbClr val="002060"/>
              </a:solidFill>
            </a:endParaRPr>
          </a:p>
        </p:txBody>
      </p:sp>
      <p:sp>
        <p:nvSpPr>
          <p:cNvPr id="3" name="Rectangle 2"/>
          <p:cNvSpPr/>
          <p:nvPr/>
        </p:nvSpPr>
        <p:spPr>
          <a:xfrm>
            <a:off x="0" y="998921"/>
            <a:ext cx="9144000" cy="338554"/>
          </a:xfrm>
          <a:prstGeom prst="rect">
            <a:avLst/>
          </a:prstGeom>
          <a:solidFill>
            <a:srgbClr val="FFFF00"/>
          </a:solidFill>
        </p:spPr>
        <p:txBody>
          <a:bodyPr wrap="square">
            <a:spAutoFit/>
          </a:bodyPr>
          <a:lstStyle/>
          <a:p>
            <a:pPr fontAlgn="base"/>
            <a:r>
              <a:rPr lang="vi-VN" sz="1600" b="1" dirty="0"/>
              <a:t>Thành lập </a:t>
            </a:r>
            <a:r>
              <a:rPr lang="vi-VN" sz="1600" b="1" dirty="0">
                <a:solidFill>
                  <a:srgbClr val="C00000"/>
                </a:solidFill>
              </a:rPr>
              <a:t>Tổ bầu cử</a:t>
            </a:r>
            <a:r>
              <a:rPr lang="vi-VN" sz="1600" b="1" dirty="0"/>
              <a:t> chậm nhất là ngày 3/4/2021 (50 ngày trước ngày bầu cử)</a:t>
            </a:r>
            <a:endParaRPr lang="vi-VN" sz="1600" dirty="0"/>
          </a:p>
        </p:txBody>
      </p:sp>
      <p:sp>
        <p:nvSpPr>
          <p:cNvPr id="6" name="Rectangle 5"/>
          <p:cNvSpPr/>
          <p:nvPr/>
        </p:nvSpPr>
        <p:spPr>
          <a:xfrm>
            <a:off x="0" y="1628800"/>
            <a:ext cx="9144000" cy="5355312"/>
          </a:xfrm>
          <a:prstGeom prst="rect">
            <a:avLst/>
          </a:prstGeom>
        </p:spPr>
        <p:txBody>
          <a:bodyPr wrap="square">
            <a:spAutoFit/>
          </a:bodyPr>
          <a:lstStyle/>
          <a:p>
            <a:pPr algn="just" fontAlgn="base"/>
            <a:r>
              <a:rPr lang="vi-VN" sz="1900" b="1" dirty="0">
                <a:solidFill>
                  <a:srgbClr val="C00000"/>
                </a:solidFill>
              </a:rPr>
              <a:t>Ủy ban nhân dân cấp xã </a:t>
            </a:r>
            <a:r>
              <a:rPr lang="vi-VN" sz="1900" dirty="0"/>
              <a:t>sau khi thống nhất với thường trực Hội đồng nhân dân và Ban thường trực Ủy ban Mặt trận Tổ quốc Việt Nam cùng cấp quyết định thành lập ở mỗi khu vực bỏ phiếu một Tổ bầu cử đề thực hiện công tác bầu cử đại biểu Quốc hội và đại biểu Hội đồng nhân dân. </a:t>
            </a:r>
            <a:r>
              <a:rPr lang="vi-VN" sz="1900" b="1" dirty="0">
                <a:solidFill>
                  <a:srgbClr val="C00000"/>
                </a:solidFill>
              </a:rPr>
              <a:t>Tổ bầu cử có từ 11 – 21 thành viên</a:t>
            </a:r>
            <a:r>
              <a:rPr lang="vi-VN" sz="1900" dirty="0"/>
              <a:t>, gồm Tổ trưởng, Thư ký và các Ủy viên là đại diện cơ quan nhà nước, tổ chức chính trị, tổ chức chính trị - xã hội, tổ chức xã hội, đại diện cử tri ở địa phương.</a:t>
            </a:r>
          </a:p>
          <a:p>
            <a:pPr algn="just" fontAlgn="base"/>
            <a:r>
              <a:rPr lang="vi-VN" sz="1900" b="1" dirty="0">
                <a:solidFill>
                  <a:srgbClr val="C00000"/>
                </a:solidFill>
              </a:rPr>
              <a:t>Ở đơn vị vũ trang nhân dân, được xác định là khu vực bỏ phiếu riêng </a:t>
            </a:r>
            <a:r>
              <a:rPr lang="vi-VN" sz="1900" dirty="0"/>
              <a:t>được thành lập mỗi một Tổ bầu cử có từ 5 – 9 thành viên, gồm Tổ trưởng, Thư ký và các Ủy viên là đại diện chỉ huy đơn vị và đại diện quân nhân của đơn vị vũ trang nhân dân.</a:t>
            </a:r>
          </a:p>
          <a:p>
            <a:pPr algn="just" fontAlgn="base"/>
            <a:r>
              <a:rPr lang="vi-VN" sz="1900" b="1" dirty="0">
                <a:solidFill>
                  <a:srgbClr val="C00000"/>
                </a:solidFill>
              </a:rPr>
              <a:t>Trong trường hợp đơn vị vũ trang nhân dân và địa phương có chung một khu vực bỏ phiếu </a:t>
            </a:r>
            <a:r>
              <a:rPr lang="vi-VN" sz="1900" dirty="0"/>
              <a:t>thì Ủy ban nhân dân cấp xã sau khi thống nhất với thường trực Hội đồng nhân dân, Ban thường trực Ủy ban Mặt trận Tổ quốc Việt Nam cùng cấp và chỉ huy đơn vị vũ trang nhân dân quyết định thành lập Tổ bầu cử có </a:t>
            </a:r>
            <a:r>
              <a:rPr lang="vi-VN" sz="1900" b="1" dirty="0">
                <a:solidFill>
                  <a:srgbClr val="C00000"/>
                </a:solidFill>
              </a:rPr>
              <a:t>từ 11 – 21 thành viên</a:t>
            </a:r>
            <a:r>
              <a:rPr lang="vi-VN" sz="1900" dirty="0"/>
              <a:t>, gồm Tổ trưởng, Thư ký và các Ủy viên là đại diện cơ quan nhà nước, tổ chức chính trị, tổ chức chính trị - xã hội, tổ chức xã hội, đại diện cử tri ở địa phương, đại diện chỉ huy đơn vị và đại diện quân nhân của đơn vị vũ trang nhân dân đó.</a:t>
            </a:r>
          </a:p>
        </p:txBody>
      </p:sp>
    </p:spTree>
    <p:extLst>
      <p:ext uri="{BB962C8B-B14F-4D97-AF65-F5344CB8AC3E}">
        <p14:creationId xmlns:p14="http://schemas.microsoft.com/office/powerpoint/2010/main" val="3827958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94"/>
            <a:ext cx="9144000" cy="923330"/>
          </a:xfrm>
          <a:prstGeom prst="rect">
            <a:avLst/>
          </a:prstGeom>
        </p:spPr>
        <p:txBody>
          <a:bodyPr wrap="square">
            <a:spAutoFit/>
          </a:bodyPr>
          <a:lstStyle/>
          <a:p>
            <a:pPr fontAlgn="base"/>
            <a:r>
              <a:rPr lang="vi-VN" b="1" dirty="0">
                <a:solidFill>
                  <a:srgbClr val="C00000"/>
                </a:solidFill>
              </a:rPr>
              <a:t>8. CÁC MỐC THỜI GIAN TRONG TRIỂN KHAI CÔNG TÁC BẦU CỬ</a:t>
            </a:r>
          </a:p>
          <a:p>
            <a:br>
              <a:rPr lang="vi-VN" dirty="0"/>
            </a:br>
            <a:endParaRPr lang="vi-VN" b="1" dirty="0">
              <a:solidFill>
                <a:srgbClr val="002060"/>
              </a:solidFill>
            </a:endParaRPr>
          </a:p>
        </p:txBody>
      </p:sp>
      <p:sp>
        <p:nvSpPr>
          <p:cNvPr id="3" name="Rectangle 2"/>
          <p:cNvSpPr/>
          <p:nvPr/>
        </p:nvSpPr>
        <p:spPr>
          <a:xfrm>
            <a:off x="0" y="998921"/>
            <a:ext cx="9144000" cy="830997"/>
          </a:xfrm>
          <a:prstGeom prst="rect">
            <a:avLst/>
          </a:prstGeom>
          <a:solidFill>
            <a:srgbClr val="FFFF00"/>
          </a:solidFill>
        </p:spPr>
        <p:txBody>
          <a:bodyPr wrap="square">
            <a:spAutoFit/>
          </a:bodyPr>
          <a:lstStyle/>
          <a:p>
            <a:pPr fontAlgn="base"/>
            <a:r>
              <a:rPr lang="vi-VN" sz="1600" b="1" dirty="0"/>
              <a:t>Công bố số đơn vị bầu cử, danh sách các đơn vị bầu cử và số lượng đại biểu Quốc hội, đại biểu Hội đồng nhân dân được bầu ở mỗi đơn vị bầu cử </a:t>
            </a:r>
            <a:r>
              <a:rPr lang="vi-VN" sz="1600" b="1" dirty="0">
                <a:solidFill>
                  <a:srgbClr val="C00000"/>
                </a:solidFill>
              </a:rPr>
              <a:t>chậm nhất là ngày 4/3/2021 (80 ngày trước ngày bầu cử)</a:t>
            </a:r>
            <a:endParaRPr lang="vi-VN" sz="1600" dirty="0">
              <a:solidFill>
                <a:srgbClr val="C00000"/>
              </a:solidFill>
            </a:endParaRPr>
          </a:p>
        </p:txBody>
      </p:sp>
      <p:sp>
        <p:nvSpPr>
          <p:cNvPr id="5" name="Rectangle 4"/>
          <p:cNvSpPr/>
          <p:nvPr/>
        </p:nvSpPr>
        <p:spPr>
          <a:xfrm>
            <a:off x="25686" y="2060848"/>
            <a:ext cx="9118313" cy="646331"/>
          </a:xfrm>
          <a:prstGeom prst="rect">
            <a:avLst/>
          </a:prstGeom>
        </p:spPr>
        <p:txBody>
          <a:bodyPr wrap="square">
            <a:spAutoFit/>
          </a:bodyPr>
          <a:lstStyle/>
          <a:p>
            <a:pPr fontAlgn="base"/>
            <a:r>
              <a:rPr lang="vi-VN" b="1" dirty="0">
                <a:solidFill>
                  <a:srgbClr val="0070C0"/>
                </a:solidFill>
              </a:rPr>
              <a:t>Thời điểm diễn ra hội nghị hiệp thương lựa chọn giới thiệu người ra ứng cử đại biểu Quốc hội, đại biểu Hội đồng nhân dân</a:t>
            </a:r>
            <a:endParaRPr lang="vi-VN" dirty="0">
              <a:solidFill>
                <a:srgbClr val="0070C0"/>
              </a:solidFill>
            </a:endParaRPr>
          </a:p>
        </p:txBody>
      </p:sp>
      <p:sp>
        <p:nvSpPr>
          <p:cNvPr id="7" name="Rectangle 6"/>
          <p:cNvSpPr/>
          <p:nvPr/>
        </p:nvSpPr>
        <p:spPr>
          <a:xfrm>
            <a:off x="27709" y="3140968"/>
            <a:ext cx="9116290" cy="4154984"/>
          </a:xfrm>
          <a:prstGeom prst="rect">
            <a:avLst/>
          </a:prstGeom>
        </p:spPr>
        <p:txBody>
          <a:bodyPr wrap="square">
            <a:spAutoFit/>
          </a:bodyPr>
          <a:lstStyle/>
          <a:p>
            <a:pPr algn="just" fontAlgn="base"/>
            <a:r>
              <a:rPr lang="vi-VN" sz="2400" b="1" i="1" dirty="0">
                <a:solidFill>
                  <a:srgbClr val="FF0000"/>
                </a:solidFill>
              </a:rPr>
              <a:t>Hội nghị hiệp thương lần thứ nhất</a:t>
            </a:r>
            <a:r>
              <a:rPr lang="vi-VN" sz="2400" dirty="0">
                <a:solidFill>
                  <a:srgbClr val="FF0000"/>
                </a:solidFill>
              </a:rPr>
              <a:t>: </a:t>
            </a:r>
            <a:r>
              <a:rPr lang="vi-VN" sz="2400" dirty="0"/>
              <a:t>Chậm nhất là </a:t>
            </a:r>
            <a:r>
              <a:rPr lang="vi-VN" sz="2400" dirty="0">
                <a:solidFill>
                  <a:srgbClr val="FF0000"/>
                </a:solidFill>
              </a:rPr>
              <a:t>17/2/2021</a:t>
            </a:r>
            <a:r>
              <a:rPr lang="vi-VN" sz="2400" dirty="0"/>
              <a:t> (95 ngày trước ngày bầu cử). Sau Hội nghị hiệp thương, Biên bản phải được gửi về Hội đồng bầu cử quốc gia.</a:t>
            </a:r>
          </a:p>
          <a:p>
            <a:pPr algn="just" fontAlgn="base"/>
            <a:r>
              <a:rPr lang="vi-VN" sz="2400" b="1" i="1" dirty="0">
                <a:solidFill>
                  <a:srgbClr val="FF0000"/>
                </a:solidFill>
              </a:rPr>
              <a:t>Hội nghị hiệp thương lần thứ 2</a:t>
            </a:r>
            <a:r>
              <a:rPr lang="vi-VN" sz="2400" b="1" i="1" dirty="0"/>
              <a:t>:</a:t>
            </a:r>
            <a:r>
              <a:rPr lang="vi-VN" sz="2400" dirty="0"/>
              <a:t> Chậm nhất là </a:t>
            </a:r>
            <a:r>
              <a:rPr lang="vi-VN" sz="2400" dirty="0">
                <a:solidFill>
                  <a:srgbClr val="FF0000"/>
                </a:solidFill>
              </a:rPr>
              <a:t>19/3/2021</a:t>
            </a:r>
            <a:r>
              <a:rPr lang="vi-VN" sz="2400" dirty="0"/>
              <a:t> (65 ngày trước ngày bầu cử). Sau Hội nghị hiệp thương, Biên bản phải được gửi về Hội đồng bầu cử quốc gia.</a:t>
            </a:r>
          </a:p>
          <a:p>
            <a:pPr algn="just" fontAlgn="base"/>
            <a:r>
              <a:rPr lang="vi-VN" sz="2400" b="1" i="1" dirty="0">
                <a:solidFill>
                  <a:srgbClr val="FF0000"/>
                </a:solidFill>
              </a:rPr>
              <a:t>Hội nghị hiệp thương lần thứ 3</a:t>
            </a:r>
            <a:r>
              <a:rPr lang="vi-VN" sz="2400" dirty="0"/>
              <a:t>: Chậm nhất là </a:t>
            </a:r>
            <a:r>
              <a:rPr lang="vi-VN" sz="2400" dirty="0">
                <a:solidFill>
                  <a:srgbClr val="FF0000"/>
                </a:solidFill>
              </a:rPr>
              <a:t>18/4/2021</a:t>
            </a:r>
            <a:r>
              <a:rPr lang="vi-VN" sz="2400" dirty="0"/>
              <a:t> (35 ngày trước ngày bầu cử). Sau Hội nghị hiệp thương, Biên bản phải được gửi về Hội đồng bầu cử quốc gia.</a:t>
            </a:r>
          </a:p>
          <a:p>
            <a:pPr algn="just"/>
            <a:br>
              <a:rPr lang="vi-VN" sz="2400" dirty="0"/>
            </a:br>
            <a:endParaRPr lang="vi-VN" sz="2400" dirty="0"/>
          </a:p>
        </p:txBody>
      </p:sp>
    </p:spTree>
    <p:extLst>
      <p:ext uri="{BB962C8B-B14F-4D97-AF65-F5344CB8AC3E}">
        <p14:creationId xmlns:p14="http://schemas.microsoft.com/office/powerpoint/2010/main" val="529256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4" y="75591"/>
            <a:ext cx="9144000" cy="923330"/>
          </a:xfrm>
          <a:prstGeom prst="rect">
            <a:avLst/>
          </a:prstGeom>
        </p:spPr>
        <p:txBody>
          <a:bodyPr wrap="square">
            <a:spAutoFit/>
          </a:bodyPr>
          <a:lstStyle/>
          <a:p>
            <a:pPr fontAlgn="base"/>
            <a:r>
              <a:rPr lang="vi-VN" b="1" dirty="0">
                <a:solidFill>
                  <a:srgbClr val="C00000"/>
                </a:solidFill>
              </a:rPr>
              <a:t>8. CÁC MỐC THỜI GIAN TRONG TRIỂN KHAI CÔNG TÁC BẦU CỬ</a:t>
            </a:r>
          </a:p>
          <a:p>
            <a:br>
              <a:rPr lang="vi-VN" dirty="0"/>
            </a:br>
            <a:endParaRPr lang="vi-VN" b="1" dirty="0">
              <a:solidFill>
                <a:srgbClr val="002060"/>
              </a:solidFill>
            </a:endParaRPr>
          </a:p>
        </p:txBody>
      </p:sp>
      <p:sp>
        <p:nvSpPr>
          <p:cNvPr id="3" name="Rectangle 2"/>
          <p:cNvSpPr/>
          <p:nvPr/>
        </p:nvSpPr>
        <p:spPr>
          <a:xfrm>
            <a:off x="0" y="998921"/>
            <a:ext cx="9144000" cy="584775"/>
          </a:xfrm>
          <a:prstGeom prst="rect">
            <a:avLst/>
          </a:prstGeom>
          <a:solidFill>
            <a:srgbClr val="FFFF00"/>
          </a:solidFill>
        </p:spPr>
        <p:txBody>
          <a:bodyPr wrap="square">
            <a:spAutoFit/>
          </a:bodyPr>
          <a:lstStyle/>
          <a:p>
            <a:pPr fontAlgn="base"/>
            <a:r>
              <a:rPr lang="vi-VN" sz="1600" b="1" dirty="0"/>
              <a:t>Nộp hồ sơ người ứng cử đại biểu chậm nhất là 17 giờ ngày 14/3/2021 (70 ngày trước ngày bầu cử)</a:t>
            </a:r>
            <a:endParaRPr lang="vi-VN" sz="1600" dirty="0">
              <a:solidFill>
                <a:srgbClr val="C00000"/>
              </a:solidFill>
            </a:endParaRPr>
          </a:p>
        </p:txBody>
      </p:sp>
      <p:graphicFrame>
        <p:nvGraphicFramePr>
          <p:cNvPr id="8" name="Diagram 7"/>
          <p:cNvGraphicFramePr/>
          <p:nvPr>
            <p:extLst>
              <p:ext uri="{D42A27DB-BD31-4B8C-83A1-F6EECF244321}">
                <p14:modId xmlns:p14="http://schemas.microsoft.com/office/powerpoint/2010/main" val="1966532414"/>
              </p:ext>
            </p:extLst>
          </p:nvPr>
        </p:nvGraphicFramePr>
        <p:xfrm>
          <a:off x="54286" y="1583696"/>
          <a:ext cx="9121405" cy="5274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670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20" y="75591"/>
            <a:ext cx="9144000" cy="923330"/>
          </a:xfrm>
          <a:prstGeom prst="rect">
            <a:avLst/>
          </a:prstGeom>
        </p:spPr>
        <p:txBody>
          <a:bodyPr wrap="square">
            <a:spAutoFit/>
          </a:bodyPr>
          <a:lstStyle/>
          <a:p>
            <a:pPr fontAlgn="base"/>
            <a:r>
              <a:rPr lang="vi-VN" b="1" dirty="0">
                <a:solidFill>
                  <a:srgbClr val="C00000"/>
                </a:solidFill>
              </a:rPr>
              <a:t>8. CÁC MỐC THỜI GIAN TRONG TRIỂN KHAI CÔNG TÁC BẦU CỬ</a:t>
            </a:r>
          </a:p>
          <a:p>
            <a:br>
              <a:rPr lang="vi-VN" dirty="0"/>
            </a:br>
            <a:endParaRPr lang="vi-VN" b="1" dirty="0">
              <a:solidFill>
                <a:srgbClr val="002060"/>
              </a:solidFill>
            </a:endParaRPr>
          </a:p>
        </p:txBody>
      </p:sp>
      <p:sp>
        <p:nvSpPr>
          <p:cNvPr id="3" name="Rectangle 2"/>
          <p:cNvSpPr/>
          <p:nvPr/>
        </p:nvSpPr>
        <p:spPr>
          <a:xfrm>
            <a:off x="0" y="998921"/>
            <a:ext cx="9144000" cy="1107996"/>
          </a:xfrm>
          <a:prstGeom prst="rect">
            <a:avLst/>
          </a:prstGeom>
          <a:solidFill>
            <a:srgbClr val="FFFF00"/>
          </a:solidFill>
        </p:spPr>
        <p:txBody>
          <a:bodyPr wrap="square">
            <a:spAutoFit/>
          </a:bodyPr>
          <a:lstStyle/>
          <a:p>
            <a:pPr fontAlgn="base"/>
            <a:r>
              <a:rPr lang="vi-VN" sz="1600" b="1" dirty="0"/>
              <a:t>Công bố danh sách chính thức những người ứng cử đại biểu Quốc hội chậm nhất là ngày 28/4/2021 (25 ngày trước ngày bầu cử)</a:t>
            </a:r>
            <a:r>
              <a:rPr lang="vi-VN" sz="1600" dirty="0"/>
              <a:t>.</a:t>
            </a:r>
          </a:p>
          <a:p>
            <a:br>
              <a:rPr lang="vi-VN" sz="1600" dirty="0"/>
            </a:br>
            <a:endParaRPr lang="vi-VN" sz="1600" dirty="0">
              <a:solidFill>
                <a:srgbClr val="C00000"/>
              </a:solidFill>
            </a:endParaRPr>
          </a:p>
        </p:txBody>
      </p:sp>
      <p:graphicFrame>
        <p:nvGraphicFramePr>
          <p:cNvPr id="8" name="Diagram 7"/>
          <p:cNvGraphicFramePr/>
          <p:nvPr>
            <p:extLst>
              <p:ext uri="{D42A27DB-BD31-4B8C-83A1-F6EECF244321}">
                <p14:modId xmlns:p14="http://schemas.microsoft.com/office/powerpoint/2010/main" val="378068345"/>
              </p:ext>
            </p:extLst>
          </p:nvPr>
        </p:nvGraphicFramePr>
        <p:xfrm>
          <a:off x="40254" y="1916832"/>
          <a:ext cx="9121405" cy="5274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312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20" y="75591"/>
            <a:ext cx="9144000" cy="923330"/>
          </a:xfrm>
          <a:prstGeom prst="rect">
            <a:avLst/>
          </a:prstGeom>
        </p:spPr>
        <p:txBody>
          <a:bodyPr wrap="square">
            <a:spAutoFit/>
          </a:bodyPr>
          <a:lstStyle/>
          <a:p>
            <a:pPr fontAlgn="base"/>
            <a:r>
              <a:rPr lang="vi-VN" b="1" dirty="0">
                <a:solidFill>
                  <a:srgbClr val="C00000"/>
                </a:solidFill>
              </a:rPr>
              <a:t>8. CÁC MỐC THỜI GIAN TRONG TRIỂN KHAI CÔNG TÁC BẦU CỬ</a:t>
            </a:r>
          </a:p>
          <a:p>
            <a:br>
              <a:rPr lang="vi-VN" dirty="0"/>
            </a:br>
            <a:endParaRPr lang="vi-VN" b="1" dirty="0">
              <a:solidFill>
                <a:srgbClr val="002060"/>
              </a:solidFill>
            </a:endParaRPr>
          </a:p>
        </p:txBody>
      </p:sp>
      <p:sp>
        <p:nvSpPr>
          <p:cNvPr id="3" name="Rectangle 2"/>
          <p:cNvSpPr/>
          <p:nvPr/>
        </p:nvSpPr>
        <p:spPr>
          <a:xfrm>
            <a:off x="30801" y="506337"/>
            <a:ext cx="9144000" cy="1015663"/>
          </a:xfrm>
          <a:prstGeom prst="rect">
            <a:avLst/>
          </a:prstGeom>
          <a:solidFill>
            <a:srgbClr val="FFFF00"/>
          </a:solidFill>
        </p:spPr>
        <p:txBody>
          <a:bodyPr wrap="square">
            <a:spAutoFit/>
          </a:bodyPr>
          <a:lstStyle/>
          <a:p>
            <a:pPr fontAlgn="base"/>
            <a:r>
              <a:rPr lang="vi-VN" sz="2000" b="1" dirty="0"/>
              <a:t>Công bố danh sách những trúng cử đại biểu Quốc hội </a:t>
            </a:r>
            <a:r>
              <a:rPr lang="vi-VN" sz="2000" b="1" dirty="0">
                <a:solidFill>
                  <a:srgbClr val="FF0000"/>
                </a:solidFill>
              </a:rPr>
              <a:t>chậm nhất ngày 12/6/2021</a:t>
            </a:r>
            <a:r>
              <a:rPr lang="vi-VN" sz="2000" b="1" dirty="0"/>
              <a:t>; </a:t>
            </a:r>
            <a:r>
              <a:rPr lang="vi-VN" sz="2000" dirty="0"/>
              <a:t> </a:t>
            </a:r>
            <a:r>
              <a:rPr lang="vi-VN" sz="2000" b="1" dirty="0"/>
              <a:t>danh sách những người trúng cử đại biểu Hội đồng nhân dân các cấp </a:t>
            </a:r>
            <a:r>
              <a:rPr lang="vi-VN" sz="2000" b="1" dirty="0">
                <a:solidFill>
                  <a:srgbClr val="FF0000"/>
                </a:solidFill>
              </a:rPr>
              <a:t>chậm nhất ngày 02/6/2021</a:t>
            </a:r>
            <a:endParaRPr lang="vi-VN" sz="2000" dirty="0">
              <a:solidFill>
                <a:srgbClr val="FF0000"/>
              </a:solidFill>
            </a:endParaRPr>
          </a:p>
        </p:txBody>
      </p:sp>
      <p:pic>
        <p:nvPicPr>
          <p:cNvPr id="5122" name="Picture 2" descr="C:\Users\Administrator\Desktop\tải xuống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78" y="1771293"/>
            <a:ext cx="8348883" cy="500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322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30" y="53557"/>
            <a:ext cx="9144000" cy="923330"/>
          </a:xfrm>
          <a:prstGeom prst="rect">
            <a:avLst/>
          </a:prstGeom>
        </p:spPr>
        <p:txBody>
          <a:bodyPr wrap="square">
            <a:spAutoFit/>
          </a:bodyPr>
          <a:lstStyle/>
          <a:p>
            <a:pPr fontAlgn="base"/>
            <a:r>
              <a:rPr lang="vi-VN" b="1" dirty="0">
                <a:solidFill>
                  <a:srgbClr val="C00000"/>
                </a:solidFill>
              </a:rPr>
              <a:t>8. CÁC MỐC THỜI GIAN TRONG TRIỂN KHAI CÔNG TÁC BẦU CỬ</a:t>
            </a:r>
          </a:p>
          <a:p>
            <a:br>
              <a:rPr lang="vi-VN" dirty="0"/>
            </a:br>
            <a:endParaRPr lang="vi-VN" b="1" dirty="0">
              <a:solidFill>
                <a:srgbClr val="002060"/>
              </a:solidFill>
            </a:endParaRPr>
          </a:p>
        </p:txBody>
      </p:sp>
      <p:sp>
        <p:nvSpPr>
          <p:cNvPr id="3" name="Rectangle 2"/>
          <p:cNvSpPr/>
          <p:nvPr/>
        </p:nvSpPr>
        <p:spPr>
          <a:xfrm>
            <a:off x="0" y="998921"/>
            <a:ext cx="9144000" cy="338554"/>
          </a:xfrm>
          <a:prstGeom prst="rect">
            <a:avLst/>
          </a:prstGeom>
          <a:solidFill>
            <a:srgbClr val="FFFF00"/>
          </a:solidFill>
        </p:spPr>
        <p:txBody>
          <a:bodyPr wrap="square">
            <a:spAutoFit/>
          </a:bodyPr>
          <a:lstStyle/>
          <a:p>
            <a:pPr fontAlgn="base"/>
            <a:r>
              <a:rPr lang="vi-VN" sz="1600" b="1" dirty="0"/>
              <a:t>Việc lập và niêm yết danh sách cử tri </a:t>
            </a:r>
            <a:r>
              <a:rPr lang="vi-VN" sz="1600" b="1" dirty="0">
                <a:solidFill>
                  <a:srgbClr val="FF0000"/>
                </a:solidFill>
              </a:rPr>
              <a:t>chậm nhất là 13/4/2021 </a:t>
            </a:r>
            <a:r>
              <a:rPr lang="vi-VN" sz="1600" b="1" dirty="0"/>
              <a:t>(40 ngày trước ngày bầu cử)</a:t>
            </a:r>
            <a:endParaRPr lang="vi-VN" sz="1600" dirty="0">
              <a:solidFill>
                <a:srgbClr val="C00000"/>
              </a:solidFill>
            </a:endParaRPr>
          </a:p>
        </p:txBody>
      </p:sp>
      <p:sp>
        <p:nvSpPr>
          <p:cNvPr id="5" name="Rectangle 4"/>
          <p:cNvSpPr/>
          <p:nvPr/>
        </p:nvSpPr>
        <p:spPr>
          <a:xfrm>
            <a:off x="41564" y="1337475"/>
            <a:ext cx="4818468" cy="6186309"/>
          </a:xfrm>
          <a:prstGeom prst="rect">
            <a:avLst/>
          </a:prstGeom>
        </p:spPr>
        <p:txBody>
          <a:bodyPr wrap="square">
            <a:spAutoFit/>
          </a:bodyPr>
          <a:lstStyle/>
          <a:p>
            <a:pPr algn="just" fontAlgn="base"/>
            <a:r>
              <a:rPr lang="vi-VN" sz="2000" b="1" dirty="0">
                <a:solidFill>
                  <a:srgbClr val="FF0000"/>
                </a:solidFill>
              </a:rPr>
              <a:t>Danh sách cử tri do Ủy ban nhân dân cấp xã </a:t>
            </a:r>
            <a:r>
              <a:rPr lang="vi-VN" sz="2000" dirty="0"/>
              <a:t>lập theo từng khu vực bỏ phiếu. Đối với huyện không có đơn vị hành chính xã, thị trấn thì Ủy ban nhân dân huyện có trách nhiệm lập danh sách cử tri theo từng khu vực bỏ phiếu. </a:t>
            </a:r>
            <a:r>
              <a:rPr lang="vi-VN" sz="2000" b="1" dirty="0">
                <a:solidFill>
                  <a:srgbClr val="FF0000"/>
                </a:solidFill>
              </a:rPr>
              <a:t>Danh sách cử tri trong đơn vị vũ trang nhân dân</a:t>
            </a:r>
            <a:r>
              <a:rPr lang="vi-VN" sz="2000" dirty="0"/>
              <a:t> do chỉ huy đơn vị lập theo đơn vị vũ trang nhân dân để đưa vào danh sách cử tri của khu vực bỏ phiếu nơi đơn vị đóng quân. </a:t>
            </a:r>
            <a:r>
              <a:rPr lang="vi-VN" sz="2000" b="1" dirty="0">
                <a:solidFill>
                  <a:srgbClr val="FF0000"/>
                </a:solidFill>
              </a:rPr>
              <a:t>Danh sách cử tri phải được niêm yết tại trụ sở Ủy ban nhân dân cấp xã và tại những địa điểm công cộng </a:t>
            </a:r>
            <a:r>
              <a:rPr lang="vi-VN" sz="2000" dirty="0"/>
              <a:t>của khu vực bỏ phiếu chậm nhất là 13/4/2021 (40 ngày trước ngày bầu cử), đồng thời thông báo rộng rãi danh sách cử tri và việc niêm yết để Nhân dân kiểm tra.</a:t>
            </a:r>
          </a:p>
          <a:p>
            <a:br>
              <a:rPr lang="vi-VN" dirty="0"/>
            </a:br>
            <a:endParaRPr lang="vi-VN" dirty="0"/>
          </a:p>
        </p:txBody>
      </p:sp>
      <p:pic>
        <p:nvPicPr>
          <p:cNvPr id="4098" name="Picture 2" descr="C:\Users\Administrator\Desktop\tải xuống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30322"/>
            <a:ext cx="4301534" cy="509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979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9914"/>
            <a:ext cx="9144000" cy="646331"/>
          </a:xfrm>
          <a:prstGeom prst="rect">
            <a:avLst/>
          </a:prstGeom>
        </p:spPr>
        <p:txBody>
          <a:bodyPr wrap="square">
            <a:spAutoFit/>
          </a:bodyPr>
          <a:lstStyle/>
          <a:p>
            <a:pPr fontAlgn="base"/>
            <a:r>
              <a:rPr lang="vi-VN" b="1" dirty="0">
                <a:solidFill>
                  <a:srgbClr val="FF0000"/>
                </a:solidFill>
              </a:rPr>
              <a:t> 9. Nguyên tắc lập danh sách cử tri</a:t>
            </a:r>
            <a:br>
              <a:rPr lang="vi-VN" dirty="0">
                <a:solidFill>
                  <a:srgbClr val="FF0000"/>
                </a:solidFill>
              </a:rPr>
            </a:br>
            <a:endParaRPr lang="vi-VN" b="1" dirty="0">
              <a:solidFill>
                <a:srgbClr val="FF0000"/>
              </a:solidFill>
            </a:endParaRP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IV - DANH SÁCH CỬ TRI</a:t>
            </a:r>
            <a:endParaRPr lang="vi-VN" dirty="0">
              <a:solidFill>
                <a:srgbClr val="FFFF00"/>
              </a:solidFill>
            </a:endParaRPr>
          </a:p>
        </p:txBody>
      </p:sp>
      <p:graphicFrame>
        <p:nvGraphicFramePr>
          <p:cNvPr id="8" name="Diagram 7"/>
          <p:cNvGraphicFramePr/>
          <p:nvPr>
            <p:extLst>
              <p:ext uri="{D42A27DB-BD31-4B8C-83A1-F6EECF244321}">
                <p14:modId xmlns:p14="http://schemas.microsoft.com/office/powerpoint/2010/main" val="3608213538"/>
              </p:ext>
            </p:extLst>
          </p:nvPr>
        </p:nvGraphicFramePr>
        <p:xfrm>
          <a:off x="40254" y="908720"/>
          <a:ext cx="9121405" cy="6282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17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4085477" cy="646331"/>
          </a:xfrm>
          <a:prstGeom prst="rect">
            <a:avLst/>
          </a:prstGeom>
        </p:spPr>
        <p:txBody>
          <a:bodyPr wrap="none">
            <a:spAutoFit/>
          </a:bodyPr>
          <a:lstStyle/>
          <a:p>
            <a:r>
              <a:rPr lang="vi-VN" b="1" dirty="0">
                <a:solidFill>
                  <a:srgbClr val="FF0000"/>
                </a:solidFill>
              </a:rPr>
              <a:t>1. Nguyên tắc bầu cử</a:t>
            </a:r>
          </a:p>
          <a:p>
            <a:r>
              <a:rPr lang="vi-VN" b="1" dirty="0">
                <a:solidFill>
                  <a:srgbClr val="002060"/>
                </a:solidFill>
              </a:rPr>
              <a:t>+ Yêu cầu của Nguyên tắc Trực tiếp</a:t>
            </a:r>
          </a:p>
        </p:txBody>
      </p:sp>
      <p:graphicFrame>
        <p:nvGraphicFramePr>
          <p:cNvPr id="7" name="Diagram 6"/>
          <p:cNvGraphicFramePr/>
          <p:nvPr>
            <p:extLst>
              <p:ext uri="{D42A27DB-BD31-4B8C-83A1-F6EECF244321}">
                <p14:modId xmlns:p14="http://schemas.microsoft.com/office/powerpoint/2010/main" val="2159579442"/>
              </p:ext>
            </p:extLst>
          </p:nvPr>
        </p:nvGraphicFramePr>
        <p:xfrm>
          <a:off x="-5687" y="124865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416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9914"/>
            <a:ext cx="9144000" cy="646331"/>
          </a:xfrm>
          <a:prstGeom prst="rect">
            <a:avLst/>
          </a:prstGeom>
        </p:spPr>
        <p:txBody>
          <a:bodyPr wrap="square">
            <a:spAutoFit/>
          </a:bodyPr>
          <a:lstStyle/>
          <a:p>
            <a:pPr fontAlgn="base"/>
            <a:r>
              <a:rPr lang="vi-VN" b="1" dirty="0">
                <a:solidFill>
                  <a:srgbClr val="FF0000"/>
                </a:solidFill>
              </a:rPr>
              <a:t> 9. Nguyên tắc lập danh sách cử tri</a:t>
            </a:r>
            <a:br>
              <a:rPr lang="vi-VN" dirty="0">
                <a:solidFill>
                  <a:srgbClr val="FF0000"/>
                </a:solidFill>
              </a:rPr>
            </a:br>
            <a:endParaRPr lang="vi-VN" b="1" dirty="0">
              <a:solidFill>
                <a:srgbClr val="FF0000"/>
              </a:solidFill>
            </a:endParaRP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IV - DANH SÁCH CỬ TRI</a:t>
            </a:r>
            <a:endParaRPr lang="vi-VN" dirty="0">
              <a:solidFill>
                <a:srgbClr val="FFFF00"/>
              </a:solidFill>
            </a:endParaRPr>
          </a:p>
        </p:txBody>
      </p:sp>
      <p:graphicFrame>
        <p:nvGraphicFramePr>
          <p:cNvPr id="8" name="Diagram 7"/>
          <p:cNvGraphicFramePr/>
          <p:nvPr>
            <p:extLst>
              <p:ext uri="{D42A27DB-BD31-4B8C-83A1-F6EECF244321}">
                <p14:modId xmlns:p14="http://schemas.microsoft.com/office/powerpoint/2010/main" val="3993644358"/>
              </p:ext>
            </p:extLst>
          </p:nvPr>
        </p:nvGraphicFramePr>
        <p:xfrm>
          <a:off x="40254" y="908720"/>
          <a:ext cx="9121405" cy="6282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7610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9914"/>
            <a:ext cx="9144000" cy="646331"/>
          </a:xfrm>
          <a:prstGeom prst="rect">
            <a:avLst/>
          </a:prstGeom>
        </p:spPr>
        <p:txBody>
          <a:bodyPr wrap="square">
            <a:spAutoFit/>
          </a:bodyPr>
          <a:lstStyle/>
          <a:p>
            <a:pPr algn="just" fontAlgn="base"/>
            <a:r>
              <a:rPr lang="vi-VN" b="1" dirty="0">
                <a:solidFill>
                  <a:srgbClr val="FF0000"/>
                </a:solidFill>
              </a:rPr>
              <a:t>10. Những trường hợp không được ghi tên, xóa tên hoặc bổ sung tên vào danh sách cử tri</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IV - DANH SÁCH CỬ TRI</a:t>
            </a:r>
            <a:endParaRPr lang="vi-VN" dirty="0">
              <a:solidFill>
                <a:srgbClr val="FFFF00"/>
              </a:solidFill>
            </a:endParaRPr>
          </a:p>
        </p:txBody>
      </p:sp>
      <p:graphicFrame>
        <p:nvGraphicFramePr>
          <p:cNvPr id="8" name="Diagram 7"/>
          <p:cNvGraphicFramePr/>
          <p:nvPr>
            <p:extLst>
              <p:ext uri="{D42A27DB-BD31-4B8C-83A1-F6EECF244321}">
                <p14:modId xmlns:p14="http://schemas.microsoft.com/office/powerpoint/2010/main" val="332362681"/>
              </p:ext>
            </p:extLst>
          </p:nvPr>
        </p:nvGraphicFramePr>
        <p:xfrm>
          <a:off x="40254" y="908720"/>
          <a:ext cx="9121405" cy="6282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312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9914"/>
            <a:ext cx="9144000" cy="646331"/>
          </a:xfrm>
          <a:prstGeom prst="rect">
            <a:avLst/>
          </a:prstGeom>
        </p:spPr>
        <p:txBody>
          <a:bodyPr wrap="square">
            <a:spAutoFit/>
          </a:bodyPr>
          <a:lstStyle/>
          <a:p>
            <a:pPr algn="just" fontAlgn="base"/>
            <a:r>
              <a:rPr lang="vi-VN" b="1" dirty="0">
                <a:solidFill>
                  <a:srgbClr val="FF0000"/>
                </a:solidFill>
              </a:rPr>
              <a:t>10. Những trường hợp không được ghi tên, xóa tên hoặc bổ sung tên vào danh sách cử tri</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IV - DANH SÁCH CỬ TRI</a:t>
            </a:r>
            <a:endParaRPr lang="vi-VN" dirty="0">
              <a:solidFill>
                <a:srgbClr val="FFFF00"/>
              </a:solidFill>
            </a:endParaRPr>
          </a:p>
        </p:txBody>
      </p:sp>
      <p:sp>
        <p:nvSpPr>
          <p:cNvPr id="3" name="Rectangle 2"/>
          <p:cNvSpPr/>
          <p:nvPr/>
        </p:nvSpPr>
        <p:spPr>
          <a:xfrm>
            <a:off x="-17659" y="1056245"/>
            <a:ext cx="9144000" cy="4031873"/>
          </a:xfrm>
          <a:prstGeom prst="rect">
            <a:avLst/>
          </a:prstGeom>
        </p:spPr>
        <p:txBody>
          <a:bodyPr wrap="square">
            <a:spAutoFit/>
          </a:bodyPr>
          <a:lstStyle/>
          <a:p>
            <a:pPr algn="just"/>
            <a:r>
              <a:rPr lang="vi-VN" sz="2000" dirty="0">
                <a:solidFill>
                  <a:srgbClr val="FF0000"/>
                </a:solidFill>
              </a:rPr>
              <a:t>3. Trong thời gian từ sau khi danh sách cử tri đã được niêm yết đến trước thời điểm bắt đầu bỏ phiếu 24 giờ</a:t>
            </a:r>
            <a:r>
              <a:rPr lang="vi-VN" sz="2000" dirty="0"/>
              <a:t>, những người thay đổi nơi thường trú ra ngoài đơn vị hành </a:t>
            </a:r>
            <a:r>
              <a:rPr lang="vi-VN" sz="2000" dirty="0">
                <a:solidFill>
                  <a:srgbClr val="002060"/>
                </a:solidFill>
              </a:rPr>
              <a:t>chính cấp xã </a:t>
            </a:r>
            <a:r>
              <a:rPr lang="vi-VN" sz="2000" dirty="0"/>
              <a:t>nơi đã được ghi tên vào danh sách cử tri </a:t>
            </a:r>
            <a:r>
              <a:rPr lang="vi-VN" sz="2000" dirty="0">
                <a:solidFill>
                  <a:srgbClr val="FF0000"/>
                </a:solidFill>
              </a:rPr>
              <a:t>thì được xóa tên trong danh sách cử tri ở nơi cư trú cũ </a:t>
            </a:r>
            <a:r>
              <a:rPr lang="vi-VN" sz="2000" dirty="0"/>
              <a:t>và bổ sung vào danh sách cử tri tại nơi thường trú mới để bầu đại biểu Quốc hội, đại biểu Hội đồng nhân dân cấp tỉnh, cấp huyện, cấp xã;</a:t>
            </a:r>
          </a:p>
          <a:p>
            <a:pPr algn="just"/>
            <a:r>
              <a:rPr lang="vi-VN" sz="2000" dirty="0"/>
              <a:t>Những người </a:t>
            </a:r>
            <a:r>
              <a:rPr lang="vi-VN" sz="2000" dirty="0">
                <a:solidFill>
                  <a:srgbClr val="FF0000"/>
                </a:solidFill>
              </a:rPr>
              <a:t>chuyển đến tạm trú ở nơi khác </a:t>
            </a:r>
            <a:r>
              <a:rPr lang="vi-VN" sz="2000" dirty="0"/>
              <a:t>với đơn vị hành chính cấp xã mà mình đã được ghi tên vào danh sách cử tri và </a:t>
            </a:r>
            <a:r>
              <a:rPr lang="vi-VN" sz="2000" dirty="0">
                <a:solidFill>
                  <a:srgbClr val="FF0000"/>
                </a:solidFill>
              </a:rPr>
              <a:t>có nguyện vọng tham gia bầu cử </a:t>
            </a:r>
            <a:r>
              <a:rPr lang="vi-VN" sz="2000" dirty="0"/>
              <a:t>ở nơi tạm trú mới </a:t>
            </a:r>
            <a:r>
              <a:rPr lang="vi-VN" sz="2000" dirty="0">
                <a:solidFill>
                  <a:srgbClr val="FF0000"/>
                </a:solidFill>
              </a:rPr>
              <a:t>thì được xóa tên trong danh sách cử tri</a:t>
            </a:r>
            <a:r>
              <a:rPr lang="vi-VN" sz="2000" dirty="0"/>
              <a:t> ở nơi cư trú cũ và bổ sung vào danh sách cử tri tại nơi tạm trú mới để bầu đại biểu Quốc hội, đại biểu Hội đồng nhân dân cấp tỉnh, cấp huyện.</a:t>
            </a:r>
          </a:p>
          <a:p>
            <a:br>
              <a:rPr lang="vi-VN" dirty="0"/>
            </a:br>
            <a:endParaRPr lang="vi-VN" dirty="0"/>
          </a:p>
        </p:txBody>
      </p:sp>
      <p:pic>
        <p:nvPicPr>
          <p:cNvPr id="7" name="Picture 2" descr="C:\Users\Administrator\Desktop\quoc-hoi-khoa-i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473" y="4509120"/>
            <a:ext cx="453052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0" y="4509120"/>
            <a:ext cx="463780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14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9914"/>
            <a:ext cx="9144000" cy="646331"/>
          </a:xfrm>
          <a:prstGeom prst="rect">
            <a:avLst/>
          </a:prstGeom>
        </p:spPr>
        <p:txBody>
          <a:bodyPr wrap="square">
            <a:spAutoFit/>
          </a:bodyPr>
          <a:lstStyle/>
          <a:p>
            <a:pPr algn="just" fontAlgn="base"/>
            <a:r>
              <a:rPr lang="vi-VN" b="1" dirty="0">
                <a:solidFill>
                  <a:srgbClr val="FF0000"/>
                </a:solidFill>
              </a:rPr>
              <a:t>10. Những trường hợp không được ghi tên, xóa tên hoặc bổ sung tên vào danh sách cử tri</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IV - DANH SÁCH CỬ TRI</a:t>
            </a:r>
            <a:endParaRPr lang="vi-VN" dirty="0">
              <a:solidFill>
                <a:srgbClr val="FFFF00"/>
              </a:solidFill>
            </a:endParaRPr>
          </a:p>
        </p:txBody>
      </p:sp>
      <p:sp>
        <p:nvSpPr>
          <p:cNvPr id="3" name="Rectangle 2"/>
          <p:cNvSpPr/>
          <p:nvPr/>
        </p:nvSpPr>
        <p:spPr>
          <a:xfrm>
            <a:off x="-17659" y="1056245"/>
            <a:ext cx="9144000" cy="3754874"/>
          </a:xfrm>
          <a:prstGeom prst="rect">
            <a:avLst/>
          </a:prstGeom>
        </p:spPr>
        <p:txBody>
          <a:bodyPr wrap="square">
            <a:spAutoFit/>
          </a:bodyPr>
          <a:lstStyle/>
          <a:p>
            <a:pPr algn="just"/>
            <a:r>
              <a:rPr lang="vi-VN" sz="2000" dirty="0"/>
              <a:t>4. Cử tri được quy định tại khoản 5 Điều 29 của Luật này </a:t>
            </a:r>
            <a:r>
              <a:rPr lang="vi-VN" sz="2000" i="1" dirty="0">
                <a:solidFill>
                  <a:srgbClr val="FF0000"/>
                </a:solidFill>
              </a:rPr>
              <a:t>(đang bị tạm giam, tạm giữ, người đang chấp hành biện pháp đưa vào cơ sở giáo dục bắt buộc, cơ sở cai nghiện bắt buộc</a:t>
            </a:r>
            <a:r>
              <a:rPr lang="vi-VN" sz="2000" dirty="0"/>
              <a:t>), nếu đến trước thời điểm bắt đầu bỏ phiếu 24 giờ mà </a:t>
            </a:r>
            <a:r>
              <a:rPr lang="vi-VN" sz="2000" dirty="0">
                <a:solidFill>
                  <a:srgbClr val="FF0000"/>
                </a:solidFill>
              </a:rPr>
              <a:t>được trả tự do hoặc đã hết thời gian giáo dục bắt buộc</a:t>
            </a:r>
            <a:r>
              <a:rPr lang="vi-VN" sz="2000" dirty="0"/>
              <a:t>, cai nghiện bắt buộc thì </a:t>
            </a:r>
            <a:r>
              <a:rPr lang="vi-VN" sz="2000" dirty="0">
                <a:solidFill>
                  <a:srgbClr val="0070C0"/>
                </a:solidFill>
              </a:rPr>
              <a:t>được xóa tên trong danh sách cử tri ở nơi có trại tạm giam</a:t>
            </a:r>
            <a:r>
              <a:rPr lang="vi-VN" sz="2000" dirty="0"/>
              <a:t>, cơ sở giáo dục bắt buộc, cơ sở cai nghiện bắt buộc, </a:t>
            </a:r>
            <a:r>
              <a:rPr lang="vi-VN" sz="2000" b="1" dirty="0">
                <a:solidFill>
                  <a:srgbClr val="0070C0"/>
                </a:solidFill>
              </a:rPr>
              <a:t>được bổ sung vào danh sách cử tri </a:t>
            </a:r>
            <a:r>
              <a:rPr lang="vi-VN" sz="2000" dirty="0"/>
              <a:t>tại nơi đăng ký thường trú để bầu đại biểu Quốc hội, đại biểu Hội đồng nhân dân cấp tỉnh, cấp huyện, cấp xã hoặc được bổ sung vào danh sách, cử tri tại nơi đăng ký tạm trú để bầu đại biểu Quốc hội, đại biểu Hội đồng nhân dân cấp tỉnh, cấp huyện.</a:t>
            </a:r>
          </a:p>
          <a:p>
            <a:br>
              <a:rPr lang="vi-VN" sz="2000" dirty="0"/>
            </a:br>
            <a:endParaRPr lang="vi-VN" dirty="0"/>
          </a:p>
        </p:txBody>
      </p:sp>
      <p:pic>
        <p:nvPicPr>
          <p:cNvPr id="7" name="Picture 2" descr="C:\Users\Administrator\Desktop\quoc-hoi-khoa-i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473" y="4293096"/>
            <a:ext cx="4530526" cy="25202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0" y="4293096"/>
            <a:ext cx="4637803"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063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9914"/>
            <a:ext cx="9144000" cy="646331"/>
          </a:xfrm>
          <a:prstGeom prst="rect">
            <a:avLst/>
          </a:prstGeom>
        </p:spPr>
        <p:txBody>
          <a:bodyPr wrap="square">
            <a:spAutoFit/>
          </a:bodyPr>
          <a:lstStyle/>
          <a:p>
            <a:pPr algn="just" fontAlgn="base"/>
            <a:r>
              <a:rPr lang="vi-VN" b="1" dirty="0">
                <a:solidFill>
                  <a:srgbClr val="FF0000"/>
                </a:solidFill>
              </a:rPr>
              <a:t>10. Những trường hợp không được ghi tên, xóa tên hoặc bổ sung tên vào danh sách cử tri</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IV - DANH SÁCH CỬ TRI</a:t>
            </a:r>
            <a:endParaRPr lang="vi-VN" dirty="0">
              <a:solidFill>
                <a:srgbClr val="FFFF00"/>
              </a:solidFill>
            </a:endParaRPr>
          </a:p>
        </p:txBody>
      </p:sp>
      <p:sp>
        <p:nvSpPr>
          <p:cNvPr id="3" name="Rectangle 2"/>
          <p:cNvSpPr/>
          <p:nvPr/>
        </p:nvSpPr>
        <p:spPr>
          <a:xfrm>
            <a:off x="-17659" y="1056245"/>
            <a:ext cx="9144000" cy="3139321"/>
          </a:xfrm>
          <a:prstGeom prst="rect">
            <a:avLst/>
          </a:prstGeom>
        </p:spPr>
        <p:txBody>
          <a:bodyPr wrap="square">
            <a:spAutoFit/>
          </a:bodyPr>
          <a:lstStyle/>
          <a:p>
            <a:pPr algn="just"/>
            <a:r>
              <a:rPr lang="vi-VN" sz="2800" dirty="0"/>
              <a:t>5. Người đã có tên trong danh sách cử tri </a:t>
            </a:r>
            <a:r>
              <a:rPr lang="vi-VN" sz="2800" b="1" dirty="0">
                <a:solidFill>
                  <a:srgbClr val="0070C0"/>
                </a:solidFill>
              </a:rPr>
              <a:t>mà đến thời điểm bắt đầu bỏ phiếu </a:t>
            </a:r>
            <a:r>
              <a:rPr lang="vi-VN" sz="2800" dirty="0"/>
              <a:t>bị Tòa án </a:t>
            </a:r>
            <a:r>
              <a:rPr lang="vi-VN" sz="2800" dirty="0">
                <a:solidFill>
                  <a:srgbClr val="0070C0"/>
                </a:solidFill>
              </a:rPr>
              <a:t>tước quyền bầu cử</a:t>
            </a:r>
            <a:r>
              <a:rPr lang="vi-VN" sz="2800" dirty="0"/>
              <a:t>, phải chấp hành hình phạt tù hoặc mất năng lực hành vi dân sự thì Ủy ban nhân dân cấp xã </a:t>
            </a:r>
            <a:r>
              <a:rPr lang="vi-VN" sz="2800" dirty="0">
                <a:solidFill>
                  <a:srgbClr val="0070C0"/>
                </a:solidFill>
              </a:rPr>
              <a:t>xóa tên người đó trong danh sách cử tri và thu hồi thẻ cử tri</a:t>
            </a:r>
            <a:r>
              <a:rPr lang="vi-VN" sz="2800" dirty="0"/>
              <a:t>.</a:t>
            </a:r>
          </a:p>
          <a:p>
            <a:br>
              <a:rPr lang="vi-VN" sz="2000" dirty="0"/>
            </a:br>
            <a:br>
              <a:rPr lang="vi-VN" sz="2000" dirty="0"/>
            </a:br>
            <a:endParaRPr lang="vi-VN" dirty="0"/>
          </a:p>
        </p:txBody>
      </p:sp>
      <p:pic>
        <p:nvPicPr>
          <p:cNvPr id="6146" name="Picture 2" descr="C:\Users\Administrator\Desktop\tải xuốn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917" y="3271639"/>
            <a:ext cx="4348402" cy="358635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tải xuống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4" y="3291096"/>
            <a:ext cx="4787974" cy="358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35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2602"/>
            <a:ext cx="9144000" cy="646331"/>
          </a:xfrm>
          <a:prstGeom prst="rect">
            <a:avLst/>
          </a:prstGeom>
        </p:spPr>
        <p:txBody>
          <a:bodyPr wrap="square">
            <a:spAutoFit/>
          </a:bodyPr>
          <a:lstStyle/>
          <a:p>
            <a:pPr algn="just" fontAlgn="base"/>
            <a:r>
              <a:rPr lang="vi-VN" b="1" dirty="0">
                <a:solidFill>
                  <a:srgbClr val="FF0000"/>
                </a:solidFill>
              </a:rPr>
              <a:t> 11. Những trường hợp không được ứng cử đại biểu Quốc hội và đại biểu Hội đồng nhân dân</a:t>
            </a:r>
          </a:p>
        </p:txBody>
      </p:sp>
      <p:sp>
        <p:nvSpPr>
          <p:cNvPr id="6" name="Rectangle 5"/>
          <p:cNvSpPr/>
          <p:nvPr/>
        </p:nvSpPr>
        <p:spPr>
          <a:xfrm>
            <a:off x="41564" y="16271"/>
            <a:ext cx="9102436" cy="646331"/>
          </a:xfrm>
          <a:prstGeom prst="rect">
            <a:avLst/>
          </a:prstGeom>
          <a:solidFill>
            <a:srgbClr val="002060"/>
          </a:solidFill>
        </p:spPr>
        <p:txBody>
          <a:bodyPr wrap="square">
            <a:spAutoFit/>
          </a:bodyPr>
          <a:lstStyle/>
          <a:p>
            <a:pPr algn="ctr"/>
            <a:r>
              <a:rPr lang="vi-VN" b="1" dirty="0">
                <a:solidFill>
                  <a:srgbClr val="FFFF00"/>
                </a:solidFill>
              </a:rPr>
              <a:t>Chương V - ỨNG CỬ VÀ HIỆP THƯƠNG, GIỚI THIỆU NGƯỜI ỨNG CỬ ĐẠI BIỂU QUỐC HỘI, ĐẠI BIỂU HỘI ĐỒNG NHÂN DÂN</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1767422646"/>
              </p:ext>
            </p:extLst>
          </p:nvPr>
        </p:nvGraphicFramePr>
        <p:xfrm>
          <a:off x="40254" y="908720"/>
          <a:ext cx="9121405" cy="6282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0547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2602"/>
            <a:ext cx="9144000" cy="369332"/>
          </a:xfrm>
          <a:prstGeom prst="rect">
            <a:avLst/>
          </a:prstGeom>
        </p:spPr>
        <p:txBody>
          <a:bodyPr wrap="square">
            <a:spAutoFit/>
          </a:bodyPr>
          <a:lstStyle/>
          <a:p>
            <a:pPr algn="just" fontAlgn="base"/>
            <a:r>
              <a:rPr lang="vi-VN" b="1" dirty="0">
                <a:solidFill>
                  <a:srgbClr val="FF0000"/>
                </a:solidFill>
              </a:rPr>
              <a:t>12. Xóa tên người ứng cử đại biểu Quốc hội, ứng cử đại biểu Hội đồng nhân dân</a:t>
            </a:r>
          </a:p>
        </p:txBody>
      </p:sp>
      <p:sp>
        <p:nvSpPr>
          <p:cNvPr id="6" name="Rectangle 5"/>
          <p:cNvSpPr/>
          <p:nvPr/>
        </p:nvSpPr>
        <p:spPr>
          <a:xfrm>
            <a:off x="41564" y="16271"/>
            <a:ext cx="9102436" cy="646331"/>
          </a:xfrm>
          <a:prstGeom prst="rect">
            <a:avLst/>
          </a:prstGeom>
          <a:solidFill>
            <a:srgbClr val="002060"/>
          </a:solidFill>
        </p:spPr>
        <p:txBody>
          <a:bodyPr wrap="square">
            <a:spAutoFit/>
          </a:bodyPr>
          <a:lstStyle/>
          <a:p>
            <a:pPr algn="ctr"/>
            <a:r>
              <a:rPr lang="vi-VN" b="1" dirty="0">
                <a:solidFill>
                  <a:srgbClr val="FFFF00"/>
                </a:solidFill>
              </a:rPr>
              <a:t>Chương V - ỨNG CỬ VÀ HIỆP THƯƠNG, GIỚI THIỆU NGƯỜI ỨNG CỬ ĐẠI BIỂU QUỐC HỘI, ĐẠI BIỂU HỘI ĐỒNG NHÂN DÂN</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3956199630"/>
              </p:ext>
            </p:extLst>
          </p:nvPr>
        </p:nvGraphicFramePr>
        <p:xfrm>
          <a:off x="0" y="1031934"/>
          <a:ext cx="9121405" cy="6282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068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2602"/>
            <a:ext cx="9144000" cy="369332"/>
          </a:xfrm>
          <a:prstGeom prst="rect">
            <a:avLst/>
          </a:prstGeom>
        </p:spPr>
        <p:txBody>
          <a:bodyPr wrap="square">
            <a:spAutoFit/>
          </a:bodyPr>
          <a:lstStyle/>
          <a:p>
            <a:pPr algn="just" fontAlgn="base"/>
            <a:r>
              <a:rPr lang="vi-VN" b="1" dirty="0">
                <a:solidFill>
                  <a:srgbClr val="FF0000"/>
                </a:solidFill>
              </a:rPr>
              <a:t>13. Khiếu nại, tố cáo về người ứng cử, lập danh sách người ứng cử</a:t>
            </a:r>
          </a:p>
        </p:txBody>
      </p:sp>
      <p:sp>
        <p:nvSpPr>
          <p:cNvPr id="6" name="Rectangle 5"/>
          <p:cNvSpPr/>
          <p:nvPr/>
        </p:nvSpPr>
        <p:spPr>
          <a:xfrm>
            <a:off x="41564" y="16271"/>
            <a:ext cx="9102436" cy="646331"/>
          </a:xfrm>
          <a:prstGeom prst="rect">
            <a:avLst/>
          </a:prstGeom>
          <a:solidFill>
            <a:srgbClr val="002060"/>
          </a:solidFill>
        </p:spPr>
        <p:txBody>
          <a:bodyPr wrap="square">
            <a:spAutoFit/>
          </a:bodyPr>
          <a:lstStyle/>
          <a:p>
            <a:pPr algn="ctr"/>
            <a:r>
              <a:rPr lang="vi-VN" b="1" dirty="0">
                <a:solidFill>
                  <a:srgbClr val="FFFF00"/>
                </a:solidFill>
              </a:rPr>
              <a:t>Chương V - ỨNG CỬ VÀ HIỆP THƯƠNG, GIỚI THIỆU NGƯỜI ỨNG CỬ ĐẠI BIỂU QUỐC HỘI, ĐẠI BIỂU HỘI ĐỒNG NHÂN DÂN</a:t>
            </a:r>
            <a:endParaRPr lang="vi-VN" dirty="0">
              <a:solidFill>
                <a:srgbClr val="FFFF00"/>
              </a:solidFill>
            </a:endParaRPr>
          </a:p>
        </p:txBody>
      </p:sp>
      <p:sp>
        <p:nvSpPr>
          <p:cNvPr id="3" name="Rectangle 2"/>
          <p:cNvSpPr/>
          <p:nvPr/>
        </p:nvSpPr>
        <p:spPr>
          <a:xfrm>
            <a:off x="-18612" y="1031934"/>
            <a:ext cx="9162612" cy="923330"/>
          </a:xfrm>
          <a:prstGeom prst="rect">
            <a:avLst/>
          </a:prstGeom>
        </p:spPr>
        <p:txBody>
          <a:bodyPr wrap="square">
            <a:spAutoFit/>
          </a:bodyPr>
          <a:lstStyle/>
          <a:p>
            <a:pPr algn="just"/>
            <a:r>
              <a:rPr lang="vi-VN" dirty="0"/>
              <a:t>1. Công dân có quyền tố cáo về người ứng cử, khiếu nại, tố cáo, kiến nghị về những sai sót trong việc lập danh sách những người ứng cử. Việc khiếu nại, tố cáo, kiến nghị được thực hiện như sau:</a:t>
            </a:r>
          </a:p>
        </p:txBody>
      </p:sp>
      <p:sp>
        <p:nvSpPr>
          <p:cNvPr id="4" name="Rectangle 3"/>
          <p:cNvSpPr/>
          <p:nvPr/>
        </p:nvSpPr>
        <p:spPr>
          <a:xfrm>
            <a:off x="41564" y="1965283"/>
            <a:ext cx="5034492" cy="4832092"/>
          </a:xfrm>
          <a:prstGeom prst="rect">
            <a:avLst/>
          </a:prstGeom>
        </p:spPr>
        <p:txBody>
          <a:bodyPr wrap="square">
            <a:spAutoFit/>
          </a:bodyPr>
          <a:lstStyle/>
          <a:p>
            <a:pPr lvl="0" algn="just"/>
            <a:r>
              <a:rPr lang="vi-VN" sz="2200" b="1" dirty="0">
                <a:solidFill>
                  <a:srgbClr val="FF0000"/>
                </a:solidFill>
              </a:rPr>
              <a:t>a) Khiếu nại, tố cáo, kiến nghị liên quan đến người ứng cử đại biểu Quốc hội, việc lập danh sách những người ứng cử đại biểu Quốc hội </a:t>
            </a:r>
            <a:r>
              <a:rPr lang="vi-VN" sz="2200" dirty="0"/>
              <a:t>được gửi đến </a:t>
            </a:r>
            <a:r>
              <a:rPr lang="vi-VN" sz="2200" dirty="0">
                <a:solidFill>
                  <a:srgbClr val="0070C0"/>
                </a:solidFill>
              </a:rPr>
              <a:t>Ban bầu cử đại biểu Quốc hội, Ủy ban bầu cử ở tỉnh, Hội đồng bầu cử quốc gia</a:t>
            </a:r>
            <a:r>
              <a:rPr lang="vi-VN" sz="2200" dirty="0"/>
              <a:t>. Trường hợp người khiếu nại, tố cáo, kiến nghị không đồng ý với kết quả giải quyết của Ban bầu cử, Ủy ban bầu cử thì </a:t>
            </a:r>
            <a:r>
              <a:rPr lang="vi-VN" sz="2200" b="1" dirty="0">
                <a:solidFill>
                  <a:srgbClr val="0070C0"/>
                </a:solidFill>
              </a:rPr>
              <a:t>có quyền khiếu nại đến Hội đồng bầu cử quốc gia</a:t>
            </a:r>
            <a:r>
              <a:rPr lang="vi-VN" sz="2200" dirty="0"/>
              <a:t>. Quyết định của Hội đồng bầu cử quốc gia là quyết định cuối cùng;</a:t>
            </a:r>
          </a:p>
        </p:txBody>
      </p:sp>
      <p:pic>
        <p:nvPicPr>
          <p:cNvPr id="7170" name="Picture 2" descr="C:\Users\Administrator\Desktop\202101110953444565_toan_c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132856"/>
            <a:ext cx="4056290"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264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2602"/>
            <a:ext cx="9144000" cy="369332"/>
          </a:xfrm>
          <a:prstGeom prst="rect">
            <a:avLst/>
          </a:prstGeom>
        </p:spPr>
        <p:txBody>
          <a:bodyPr wrap="square">
            <a:spAutoFit/>
          </a:bodyPr>
          <a:lstStyle/>
          <a:p>
            <a:pPr algn="just" fontAlgn="base"/>
            <a:r>
              <a:rPr lang="vi-VN" b="1" dirty="0">
                <a:solidFill>
                  <a:srgbClr val="FF0000"/>
                </a:solidFill>
              </a:rPr>
              <a:t>13. Khiếu nại, tố cáo về người ứng cử, lập danh sách người ứng cử</a:t>
            </a:r>
          </a:p>
        </p:txBody>
      </p:sp>
      <p:sp>
        <p:nvSpPr>
          <p:cNvPr id="6" name="Rectangle 5"/>
          <p:cNvSpPr/>
          <p:nvPr/>
        </p:nvSpPr>
        <p:spPr>
          <a:xfrm>
            <a:off x="41564" y="16271"/>
            <a:ext cx="9102436" cy="646331"/>
          </a:xfrm>
          <a:prstGeom prst="rect">
            <a:avLst/>
          </a:prstGeom>
          <a:solidFill>
            <a:srgbClr val="002060"/>
          </a:solidFill>
        </p:spPr>
        <p:txBody>
          <a:bodyPr wrap="square">
            <a:spAutoFit/>
          </a:bodyPr>
          <a:lstStyle/>
          <a:p>
            <a:pPr algn="ctr"/>
            <a:r>
              <a:rPr lang="vi-VN" b="1" dirty="0">
                <a:solidFill>
                  <a:srgbClr val="FFFF00"/>
                </a:solidFill>
              </a:rPr>
              <a:t>Chương V - ỨNG CỬ VÀ HIỆP THƯƠNG, GIỚI THIỆU NGƯỜI ỨNG CỬ ĐẠI BIỂU QUỐC HỘI, ĐẠI BIỂU HỘI ĐỒNG NHÂN DÂN</a:t>
            </a:r>
            <a:endParaRPr lang="vi-VN" dirty="0">
              <a:solidFill>
                <a:srgbClr val="FFFF00"/>
              </a:solidFill>
            </a:endParaRPr>
          </a:p>
        </p:txBody>
      </p:sp>
      <p:sp>
        <p:nvSpPr>
          <p:cNvPr id="3" name="Rectangle 2"/>
          <p:cNvSpPr/>
          <p:nvPr/>
        </p:nvSpPr>
        <p:spPr>
          <a:xfrm>
            <a:off x="-18612" y="1031934"/>
            <a:ext cx="9162612" cy="923330"/>
          </a:xfrm>
          <a:prstGeom prst="rect">
            <a:avLst/>
          </a:prstGeom>
        </p:spPr>
        <p:txBody>
          <a:bodyPr wrap="square">
            <a:spAutoFit/>
          </a:bodyPr>
          <a:lstStyle/>
          <a:p>
            <a:pPr algn="just"/>
            <a:r>
              <a:rPr lang="vi-VN" dirty="0"/>
              <a:t>1. Công dân có quyền tố cáo về người ứng cử, khiếu nại, tố cáo, kiến nghị về những sai sót trong việc lập danh sách những người ứng cử. Việc khiếu nại, tố cáo, kiến nghị được thực hiện như sau:</a:t>
            </a:r>
          </a:p>
        </p:txBody>
      </p:sp>
      <p:sp>
        <p:nvSpPr>
          <p:cNvPr id="4" name="Rectangle 3"/>
          <p:cNvSpPr/>
          <p:nvPr/>
        </p:nvSpPr>
        <p:spPr>
          <a:xfrm>
            <a:off x="41564" y="1965283"/>
            <a:ext cx="5034492" cy="4401205"/>
          </a:xfrm>
          <a:prstGeom prst="rect">
            <a:avLst/>
          </a:prstGeom>
        </p:spPr>
        <p:txBody>
          <a:bodyPr wrap="square">
            <a:spAutoFit/>
          </a:bodyPr>
          <a:lstStyle/>
          <a:p>
            <a:pPr algn="just"/>
            <a:r>
              <a:rPr lang="vi-VN" sz="2000" dirty="0"/>
              <a:t>b) Khiếu nại, tố cáo, kiến nghị liên quan đến người ứng </a:t>
            </a:r>
            <a:r>
              <a:rPr lang="vi-VN" sz="2000" b="1" dirty="0">
                <a:solidFill>
                  <a:srgbClr val="FF0000"/>
                </a:solidFill>
              </a:rPr>
              <a:t>cử đại biểu Hội đồng nhân dân</a:t>
            </a:r>
            <a:r>
              <a:rPr lang="vi-VN" sz="2000" dirty="0"/>
              <a:t>, việc lập danh sách những người ứng cử đại biểu Hội đồng nhân dân ở cấp nào thì được gửi tới </a:t>
            </a:r>
            <a:r>
              <a:rPr lang="vi-VN" sz="2000" b="1" dirty="0">
                <a:solidFill>
                  <a:srgbClr val="FF0000"/>
                </a:solidFill>
              </a:rPr>
              <a:t>Ban bầu cử đại biểu Hội đồng nhân dân ở cấp đó</a:t>
            </a:r>
            <a:r>
              <a:rPr lang="vi-VN" sz="2000" dirty="0"/>
              <a:t>. Trường hợp người khiếu nại, tố cáo, kiến nghị không đồng ý với kết quả giải quyết của Ban bầu cử thì có quyền khiếu nại đến </a:t>
            </a:r>
            <a:r>
              <a:rPr lang="vi-VN" sz="2000" b="1" dirty="0">
                <a:solidFill>
                  <a:srgbClr val="FF0000"/>
                </a:solidFill>
              </a:rPr>
              <a:t>Ủy ban bầu cử ở cấp tương ứng</a:t>
            </a:r>
            <a:r>
              <a:rPr lang="vi-VN" sz="2000" dirty="0"/>
              <a:t>. Quyết định của Ủy ban bầu cử là quyết định, cuối cùng;</a:t>
            </a:r>
          </a:p>
          <a:p>
            <a:pPr algn="just"/>
            <a:br>
              <a:rPr lang="vi-VN" sz="2000" dirty="0"/>
            </a:br>
            <a:endParaRPr lang="vi-VN" sz="2000" dirty="0"/>
          </a:p>
        </p:txBody>
      </p:sp>
      <p:pic>
        <p:nvPicPr>
          <p:cNvPr id="7170" name="Picture 2" descr="C:\Users\Administrator\Desktop\202101110953444565_toan_c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132856"/>
            <a:ext cx="4056290"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612" y="5733256"/>
            <a:ext cx="9150958" cy="1200329"/>
          </a:xfrm>
          <a:prstGeom prst="rect">
            <a:avLst/>
          </a:prstGeom>
          <a:solidFill>
            <a:srgbClr val="FFFF00"/>
          </a:solidFill>
        </p:spPr>
        <p:txBody>
          <a:bodyPr wrap="square">
            <a:spAutoFit/>
          </a:bodyPr>
          <a:lstStyle/>
          <a:p>
            <a:pPr algn="just"/>
            <a:r>
              <a:rPr lang="vi-VN" sz="2400" dirty="0"/>
              <a:t>c) Ban bầu cử, Ủy ban bầu cử, Hội đồng bầu cử quốc gia phải ghi vào sổ và giải quyết khiếu nại, tố cáo, kiến nghị nhận được theo thẩm quyền.</a:t>
            </a:r>
          </a:p>
        </p:txBody>
      </p:sp>
    </p:spTree>
    <p:extLst>
      <p:ext uri="{BB962C8B-B14F-4D97-AF65-F5344CB8AC3E}">
        <p14:creationId xmlns:p14="http://schemas.microsoft.com/office/powerpoint/2010/main" val="2315685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2602"/>
            <a:ext cx="9144000" cy="369332"/>
          </a:xfrm>
          <a:prstGeom prst="rect">
            <a:avLst/>
          </a:prstGeom>
        </p:spPr>
        <p:txBody>
          <a:bodyPr wrap="square">
            <a:spAutoFit/>
          </a:bodyPr>
          <a:lstStyle/>
          <a:p>
            <a:pPr algn="just" fontAlgn="base"/>
            <a:r>
              <a:rPr lang="vi-VN" b="1" dirty="0">
                <a:solidFill>
                  <a:srgbClr val="FF0000"/>
                </a:solidFill>
              </a:rPr>
              <a:t>13. Khiếu nại, tố cáo về người ứng cử, lập danh sách người ứng cử</a:t>
            </a:r>
          </a:p>
        </p:txBody>
      </p:sp>
      <p:sp>
        <p:nvSpPr>
          <p:cNvPr id="6" name="Rectangle 5"/>
          <p:cNvSpPr/>
          <p:nvPr/>
        </p:nvSpPr>
        <p:spPr>
          <a:xfrm>
            <a:off x="41564" y="16271"/>
            <a:ext cx="9102436" cy="646331"/>
          </a:xfrm>
          <a:prstGeom prst="rect">
            <a:avLst/>
          </a:prstGeom>
          <a:solidFill>
            <a:srgbClr val="002060"/>
          </a:solidFill>
        </p:spPr>
        <p:txBody>
          <a:bodyPr wrap="square">
            <a:spAutoFit/>
          </a:bodyPr>
          <a:lstStyle/>
          <a:p>
            <a:pPr algn="ctr"/>
            <a:r>
              <a:rPr lang="vi-VN" b="1" dirty="0">
                <a:solidFill>
                  <a:srgbClr val="FFFF00"/>
                </a:solidFill>
              </a:rPr>
              <a:t>Chương V - ỨNG CỬ VÀ HIỆP THƯƠNG, GIỚI THIỆU NGƯỜI ỨNG CỬ ĐẠI BIỂU QUỐC HỘI, ĐẠI BIỂU HỘI ĐỒNG NHÂN DÂN</a:t>
            </a:r>
            <a:endParaRPr lang="vi-VN" dirty="0">
              <a:solidFill>
                <a:srgbClr val="FFFF00"/>
              </a:solidFill>
            </a:endParaRPr>
          </a:p>
        </p:txBody>
      </p:sp>
      <p:sp>
        <p:nvSpPr>
          <p:cNvPr id="3" name="Rectangle 2"/>
          <p:cNvSpPr/>
          <p:nvPr/>
        </p:nvSpPr>
        <p:spPr>
          <a:xfrm>
            <a:off x="-18612" y="1031934"/>
            <a:ext cx="9162612" cy="830997"/>
          </a:xfrm>
          <a:prstGeom prst="rect">
            <a:avLst/>
          </a:prstGeom>
          <a:noFill/>
        </p:spPr>
        <p:txBody>
          <a:bodyPr wrap="square">
            <a:spAutoFit/>
          </a:bodyPr>
          <a:lstStyle/>
          <a:p>
            <a:pPr algn="just"/>
            <a:r>
              <a:rPr lang="vi-VN" sz="2400" dirty="0"/>
              <a:t>3. Không xem xét, giải quyết đối với những đơn tố cáo </a:t>
            </a:r>
            <a:r>
              <a:rPr lang="vi-VN" sz="2400" dirty="0">
                <a:solidFill>
                  <a:srgbClr val="FF0000"/>
                </a:solidFill>
              </a:rPr>
              <a:t>không có họ, tên người tố cáo hoặc mạo danh người khác để tố cáo.</a:t>
            </a:r>
          </a:p>
        </p:txBody>
      </p:sp>
      <p:sp>
        <p:nvSpPr>
          <p:cNvPr id="4" name="Rectangle 3"/>
          <p:cNvSpPr/>
          <p:nvPr/>
        </p:nvSpPr>
        <p:spPr>
          <a:xfrm>
            <a:off x="41564" y="1965283"/>
            <a:ext cx="5250516" cy="5447645"/>
          </a:xfrm>
          <a:prstGeom prst="rect">
            <a:avLst/>
          </a:prstGeom>
        </p:spPr>
        <p:txBody>
          <a:bodyPr wrap="square">
            <a:spAutoFit/>
          </a:bodyPr>
          <a:lstStyle/>
          <a:p>
            <a:pPr algn="just"/>
            <a:r>
              <a:rPr lang="vi-VN" sz="2400" dirty="0"/>
              <a:t>4. Hội đồng bầu cử quốc gia, Ủy ban bầu cử ở tỉnh, Ủy ban bầu cử ở huyện, Ủy ban bầu cử ở xã </a:t>
            </a:r>
            <a:r>
              <a:rPr lang="vi-VN" sz="2400" b="1" dirty="0">
                <a:solidFill>
                  <a:srgbClr val="FF0000"/>
                </a:solidFill>
              </a:rPr>
              <a:t>chuyển toàn bộ hồ sơ về khiếu nại, tố cáo chưa được giải quyết </a:t>
            </a:r>
            <a:r>
              <a:rPr lang="vi-VN" sz="2400" dirty="0"/>
              <a:t>đến Ủy ban thường vụ Quốc hội (đối với bầu cử đại biểu Quốc hội) hoặc Thường trực Hội đồng nhân dân khóa mới ở cấp tương ứng (đối với bầu cử đại biểu Hội đồng nhân dân) để tiếp tục xem xét, giải quyết theo thẩm quyền.</a:t>
            </a:r>
          </a:p>
          <a:p>
            <a:br>
              <a:rPr lang="vi-VN" sz="2400" dirty="0"/>
            </a:br>
            <a:br>
              <a:rPr lang="vi-VN" sz="2000" dirty="0"/>
            </a:br>
            <a:br>
              <a:rPr lang="vi-VN" sz="2000" dirty="0"/>
            </a:br>
            <a:endParaRPr lang="vi-VN" sz="2000" dirty="0"/>
          </a:p>
        </p:txBody>
      </p:sp>
      <p:pic>
        <p:nvPicPr>
          <p:cNvPr id="8194" name="Picture 2" descr="C:\Users\Administrator\Desktop\tải xuống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444" y="1977859"/>
            <a:ext cx="3830382" cy="238724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tải xuống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443" y="4399562"/>
            <a:ext cx="3886557" cy="205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15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4482958" cy="646331"/>
          </a:xfrm>
          <a:prstGeom prst="rect">
            <a:avLst/>
          </a:prstGeom>
        </p:spPr>
        <p:txBody>
          <a:bodyPr wrap="none">
            <a:spAutoFit/>
          </a:bodyPr>
          <a:lstStyle/>
          <a:p>
            <a:r>
              <a:rPr lang="vi-VN" b="1" dirty="0">
                <a:solidFill>
                  <a:srgbClr val="FF0000"/>
                </a:solidFill>
              </a:rPr>
              <a:t>1. Nguyên tắc bầu cử</a:t>
            </a:r>
          </a:p>
          <a:p>
            <a:r>
              <a:rPr lang="vi-VN" b="1" dirty="0">
                <a:solidFill>
                  <a:srgbClr val="002060"/>
                </a:solidFill>
              </a:rPr>
              <a:t>+ Yêu cầu của Nguyên tắc Bỏ phiếu kín</a:t>
            </a:r>
          </a:p>
        </p:txBody>
      </p:sp>
      <p:sp>
        <p:nvSpPr>
          <p:cNvPr id="2" name="Rectangle 1"/>
          <p:cNvSpPr/>
          <p:nvPr/>
        </p:nvSpPr>
        <p:spPr>
          <a:xfrm>
            <a:off x="0" y="1267019"/>
            <a:ext cx="9144000" cy="2492990"/>
          </a:xfrm>
          <a:prstGeom prst="rect">
            <a:avLst/>
          </a:prstGeom>
        </p:spPr>
        <p:txBody>
          <a:bodyPr wrap="square">
            <a:spAutoFit/>
          </a:bodyPr>
          <a:lstStyle/>
          <a:p>
            <a:pPr algn="just" fontAlgn="base"/>
            <a:r>
              <a:rPr lang="vi-VN" sz="2400" dirty="0"/>
              <a:t>Theo nguyên tắc này, cử tri bầu ai, không bầu ai </a:t>
            </a:r>
            <a:r>
              <a:rPr lang="vi-VN" sz="2400" b="1" dirty="0">
                <a:solidFill>
                  <a:srgbClr val="FF0000"/>
                </a:solidFill>
              </a:rPr>
              <a:t>đều được bảo đảm bí mật</a:t>
            </a:r>
            <a:r>
              <a:rPr lang="vi-VN" sz="2400" dirty="0"/>
              <a:t>. Khi cử tri viết phiếu bầu không ai được đến gần, kể cả cán bộ, nhân viên các tổ chức phụ trách bầu cử; không ai được biết và can thiệp vào việc viết phiếu bầu của cử tri</a:t>
            </a:r>
            <a:r>
              <a:rPr lang="vi-VN" sz="2400" b="1" dirty="0">
                <a:solidFill>
                  <a:srgbClr val="FF0000"/>
                </a:solidFill>
              </a:rPr>
              <a:t>. Cử tri viết phiếu bầu trong buồng kín và bỏ phiếu vào hòm phiếu.</a:t>
            </a:r>
          </a:p>
          <a:p>
            <a:br>
              <a:rPr lang="vi-VN" dirty="0"/>
            </a:br>
            <a:endParaRPr lang="vi-VN" dirty="0"/>
          </a:p>
        </p:txBody>
      </p:sp>
      <p:pic>
        <p:nvPicPr>
          <p:cNvPr id="3074" name="Picture 2" descr="C:\Users\Administrator\Desktop\ttxvnbaclieu1-16056288983741181849178-crop-16056289358891900038213-crop-160562894911119859928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2976"/>
            <a:ext cx="5004048" cy="33512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quoc-hoi-khoa-i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3207893"/>
            <a:ext cx="4009673" cy="335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72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2602"/>
            <a:ext cx="9144000" cy="369332"/>
          </a:xfrm>
          <a:prstGeom prst="rect">
            <a:avLst/>
          </a:prstGeom>
        </p:spPr>
        <p:txBody>
          <a:bodyPr wrap="square">
            <a:spAutoFit/>
          </a:bodyPr>
          <a:lstStyle/>
          <a:p>
            <a:pPr algn="just" fontAlgn="base"/>
            <a:r>
              <a:rPr lang="vi-VN" b="1" dirty="0">
                <a:solidFill>
                  <a:srgbClr val="FF0000"/>
                </a:solidFill>
              </a:rPr>
              <a:t> 14. Nguyên tắc vận động bầu cử</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 - TUYÊN TRUYỀN, VẬN ĐỘNG BẦU CỬ</a:t>
            </a:r>
            <a:endParaRPr lang="vi-VN" dirty="0">
              <a:solidFill>
                <a:srgbClr val="FFFF00"/>
              </a:solidFill>
            </a:endParaRPr>
          </a:p>
        </p:txBody>
      </p:sp>
      <p:graphicFrame>
        <p:nvGraphicFramePr>
          <p:cNvPr id="8" name="Diagram 7"/>
          <p:cNvGraphicFramePr/>
          <p:nvPr>
            <p:extLst>
              <p:ext uri="{D42A27DB-BD31-4B8C-83A1-F6EECF244321}">
                <p14:modId xmlns:p14="http://schemas.microsoft.com/office/powerpoint/2010/main" val="2488952788"/>
              </p:ext>
            </p:extLst>
          </p:nvPr>
        </p:nvGraphicFramePr>
        <p:xfrm>
          <a:off x="40254" y="1196752"/>
          <a:ext cx="9121405" cy="5994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566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2602"/>
            <a:ext cx="9144000" cy="369332"/>
          </a:xfrm>
          <a:prstGeom prst="rect">
            <a:avLst/>
          </a:prstGeom>
        </p:spPr>
        <p:txBody>
          <a:bodyPr wrap="square">
            <a:spAutoFit/>
          </a:bodyPr>
          <a:lstStyle/>
          <a:p>
            <a:pPr algn="just" fontAlgn="base"/>
            <a:r>
              <a:rPr lang="vi-VN" b="1" dirty="0">
                <a:solidFill>
                  <a:srgbClr val="FF0000"/>
                </a:solidFill>
              </a:rPr>
              <a:t>15. Thời gian tiến hành vận động bầu cử</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 - TUYÊN TRUYỀN, VẬN ĐỘNG BẦU CỬ</a:t>
            </a:r>
            <a:endParaRPr lang="vi-VN" dirty="0">
              <a:solidFill>
                <a:srgbClr val="FFFF00"/>
              </a:solidFill>
            </a:endParaRPr>
          </a:p>
        </p:txBody>
      </p:sp>
      <p:sp>
        <p:nvSpPr>
          <p:cNvPr id="3" name="Rectangle 2"/>
          <p:cNvSpPr/>
          <p:nvPr/>
        </p:nvSpPr>
        <p:spPr>
          <a:xfrm>
            <a:off x="0" y="1196752"/>
            <a:ext cx="9144000" cy="1938992"/>
          </a:xfrm>
          <a:prstGeom prst="rect">
            <a:avLst/>
          </a:prstGeom>
        </p:spPr>
        <p:txBody>
          <a:bodyPr wrap="square">
            <a:spAutoFit/>
          </a:bodyPr>
          <a:lstStyle/>
          <a:p>
            <a:pPr algn="just"/>
            <a:r>
              <a:rPr lang="vi-VN" sz="2800" dirty="0"/>
              <a:t>Thời gian vận động bầu cử được bắt đầu </a:t>
            </a:r>
            <a:r>
              <a:rPr lang="vi-VN" sz="2800" dirty="0">
                <a:solidFill>
                  <a:srgbClr val="FF0000"/>
                </a:solidFill>
              </a:rPr>
              <a:t>từ ngày công bố danh sách chính thức </a:t>
            </a:r>
            <a:r>
              <a:rPr lang="vi-VN" sz="2800" dirty="0"/>
              <a:t>những người ứng cử và </a:t>
            </a:r>
            <a:r>
              <a:rPr lang="vi-VN" sz="2800" dirty="0">
                <a:solidFill>
                  <a:srgbClr val="FF0000"/>
                </a:solidFill>
              </a:rPr>
              <a:t>kết thúc trước thời điểm bắt đầu bỏ phiếu 24 giờ.</a:t>
            </a:r>
          </a:p>
          <a:p>
            <a:br>
              <a:rPr lang="vi-VN" dirty="0"/>
            </a:br>
            <a:endParaRPr lang="vi-VN" dirty="0"/>
          </a:p>
        </p:txBody>
      </p:sp>
      <p:pic>
        <p:nvPicPr>
          <p:cNvPr id="9218" name="Picture 2" descr="C:\Users\Administrator\Desktop\dai-bieu-Quoc-hoi-kien-nghi-nen-co-ngay-dan-ong-ngay--1--1559181963-540-width490height4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010" y="2780928"/>
            <a:ext cx="4667250" cy="39573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dministrator\Desktop\dai_bieu_quoc_hoi_hai_duong_13-5ab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4" y="2768530"/>
            <a:ext cx="4426446" cy="396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63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16. Hình thức vận động bầu cử</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 - TUYÊN TRUYỀN, VẬN ĐỘNG BẦU CỬ</a:t>
            </a:r>
            <a:endParaRPr lang="vi-VN" dirty="0">
              <a:solidFill>
                <a:srgbClr val="FFFF00"/>
              </a:solidFill>
            </a:endParaRPr>
          </a:p>
        </p:txBody>
      </p:sp>
      <p:sp>
        <p:nvSpPr>
          <p:cNvPr id="3" name="Rectangle 2"/>
          <p:cNvSpPr/>
          <p:nvPr/>
        </p:nvSpPr>
        <p:spPr>
          <a:xfrm>
            <a:off x="28422" y="847268"/>
            <a:ext cx="9144000" cy="1384995"/>
          </a:xfrm>
          <a:prstGeom prst="rect">
            <a:avLst/>
          </a:prstGeom>
        </p:spPr>
        <p:txBody>
          <a:bodyPr wrap="square">
            <a:spAutoFit/>
          </a:bodyPr>
          <a:lstStyle/>
          <a:p>
            <a:pPr algn="just"/>
            <a:r>
              <a:rPr lang="vi-VN" sz="2400" dirty="0"/>
              <a:t>Việc vận động bầu cử của người ứng cử được tiến hành bằng các hình thức sau đây:</a:t>
            </a:r>
          </a:p>
          <a:p>
            <a:pPr algn="just"/>
            <a:br>
              <a:rPr lang="vi-VN" dirty="0"/>
            </a:br>
            <a:endParaRPr lang="vi-VN" dirty="0"/>
          </a:p>
        </p:txBody>
      </p:sp>
      <p:pic>
        <p:nvPicPr>
          <p:cNvPr id="9218" name="Picture 2" descr="C:\Users\Administrator\Desktop\dai-bieu-Quoc-hoi-kien-nghi-nen-co-ngay-dan-ong-ngay--1--1559181963-540-width490height4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044" y="2132856"/>
            <a:ext cx="4504215" cy="46053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045" y="1916832"/>
            <a:ext cx="4572000" cy="5847755"/>
          </a:xfrm>
          <a:prstGeom prst="rect">
            <a:avLst/>
          </a:prstGeom>
        </p:spPr>
        <p:txBody>
          <a:bodyPr>
            <a:spAutoFit/>
          </a:bodyPr>
          <a:lstStyle/>
          <a:p>
            <a:pPr algn="just"/>
            <a:r>
              <a:rPr lang="vi-VN" sz="2200" i="1" dirty="0">
                <a:solidFill>
                  <a:srgbClr val="002060"/>
                </a:solidFill>
              </a:rPr>
              <a:t>1. Gặp gỡ, tiếp xúc với cử tri tại hội nghị tiếp xúc cử tri ở địa phương nơi mình ứng cử theo quy định tại Điều 66 của Luật này;</a:t>
            </a:r>
          </a:p>
          <a:p>
            <a:pPr algn="just"/>
            <a:r>
              <a:rPr lang="vi-VN" sz="2200" dirty="0"/>
              <a:t>c) </a:t>
            </a:r>
            <a:r>
              <a:rPr lang="vi-VN" sz="2200" dirty="0">
                <a:solidFill>
                  <a:srgbClr val="FF0000"/>
                </a:solidFill>
              </a:rPr>
              <a:t>Từng người ứng cử báo cáo với cử tri </a:t>
            </a:r>
            <a:r>
              <a:rPr lang="vi-VN" sz="2200" dirty="0"/>
              <a:t>về chương trình hành động của mình </a:t>
            </a:r>
            <a:r>
              <a:rPr lang="vi-VN" sz="2200" dirty="0">
                <a:solidFill>
                  <a:srgbClr val="FF0000"/>
                </a:solidFill>
              </a:rPr>
              <a:t>nếu được bầu làm đại biểu Quốc hội, đại biểu Hội đồng nhân dân;</a:t>
            </a:r>
          </a:p>
          <a:p>
            <a:pPr algn="just"/>
            <a:r>
              <a:rPr lang="vi-VN" sz="2200" dirty="0"/>
              <a:t>d) Cử tri nêu ý kiến, đề đạt nguyện vọng của mình với những người ứng cử. </a:t>
            </a:r>
            <a:r>
              <a:rPr lang="vi-VN" sz="2200" dirty="0">
                <a:solidFill>
                  <a:srgbClr val="FF0000"/>
                </a:solidFill>
              </a:rPr>
              <a:t>Người ứng cử và cử tri trao đổi dân chủ, thẳng thắn và cởi mở những vấn đề cùng quan tâm</a:t>
            </a:r>
            <a:r>
              <a:rPr lang="vi-VN" sz="2200" dirty="0"/>
              <a:t>;</a:t>
            </a:r>
          </a:p>
          <a:p>
            <a:pPr algn="just"/>
            <a:endParaRPr lang="vi-VN" sz="2200" dirty="0"/>
          </a:p>
          <a:p>
            <a:pPr algn="just"/>
            <a:br>
              <a:rPr lang="vi-VN" sz="2200" dirty="0"/>
            </a:br>
            <a:endParaRPr lang="vi-VN" sz="2200" dirty="0"/>
          </a:p>
        </p:txBody>
      </p:sp>
    </p:spTree>
    <p:extLst>
      <p:ext uri="{BB962C8B-B14F-4D97-AF65-F5344CB8AC3E}">
        <p14:creationId xmlns:p14="http://schemas.microsoft.com/office/powerpoint/2010/main" val="2154777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16. Hình thức vận động bầu cử</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 - TUYÊN TRUYỀN, VẬN ĐỘNG BẦU CỬ</a:t>
            </a:r>
            <a:endParaRPr lang="vi-VN" dirty="0">
              <a:solidFill>
                <a:srgbClr val="FFFF00"/>
              </a:solidFill>
            </a:endParaRPr>
          </a:p>
        </p:txBody>
      </p:sp>
      <p:sp>
        <p:nvSpPr>
          <p:cNvPr id="3" name="Rectangle 2"/>
          <p:cNvSpPr/>
          <p:nvPr/>
        </p:nvSpPr>
        <p:spPr>
          <a:xfrm>
            <a:off x="28422" y="847268"/>
            <a:ext cx="9144000" cy="830997"/>
          </a:xfrm>
          <a:prstGeom prst="rect">
            <a:avLst/>
          </a:prstGeom>
        </p:spPr>
        <p:txBody>
          <a:bodyPr wrap="square">
            <a:spAutoFit/>
          </a:bodyPr>
          <a:lstStyle/>
          <a:p>
            <a:pPr algn="just"/>
            <a:r>
              <a:rPr lang="vi-VN" sz="2400" dirty="0"/>
              <a:t>Việc vận động bầu cử của người ứng cử được tiến hành bằng các hình thức sau đây:</a:t>
            </a:r>
            <a:endParaRPr lang="vi-VN" dirty="0"/>
          </a:p>
        </p:txBody>
      </p:sp>
      <p:sp>
        <p:nvSpPr>
          <p:cNvPr id="4" name="Rectangle 3"/>
          <p:cNvSpPr/>
          <p:nvPr/>
        </p:nvSpPr>
        <p:spPr>
          <a:xfrm>
            <a:off x="57944" y="2023436"/>
            <a:ext cx="9084955" cy="4862870"/>
          </a:xfrm>
          <a:prstGeom prst="rect">
            <a:avLst/>
          </a:prstGeom>
        </p:spPr>
        <p:txBody>
          <a:bodyPr wrap="square">
            <a:spAutoFit/>
          </a:bodyPr>
          <a:lstStyle/>
          <a:p>
            <a:pPr algn="just"/>
            <a:br>
              <a:rPr lang="vi-VN" sz="2400" dirty="0"/>
            </a:br>
            <a:r>
              <a:rPr lang="vi-VN" sz="2400" b="1" dirty="0">
                <a:solidFill>
                  <a:srgbClr val="FF0000"/>
                </a:solidFill>
              </a:rPr>
              <a:t>1. Người ứng cử đại biểu Quốc hội </a:t>
            </a:r>
            <a:r>
              <a:rPr lang="vi-VN" sz="2400" dirty="0"/>
              <a:t>trình bày với cử tri về dự kiến chương trình hành động của mình nếu được bầu làm đại biểu Quốc hội khi trả lời phỏng vấn </a:t>
            </a:r>
            <a:r>
              <a:rPr lang="vi-VN" sz="2400" dirty="0">
                <a:solidFill>
                  <a:srgbClr val="FF0000"/>
                </a:solidFill>
              </a:rPr>
              <a:t>trên các phương tiện thông tin đại chúng ở địa phương nơi mình ứng cử </a:t>
            </a:r>
            <a:r>
              <a:rPr lang="vi-VN" sz="2400" dirty="0"/>
              <a:t>và </a:t>
            </a:r>
            <a:r>
              <a:rPr lang="vi-VN" sz="2400" dirty="0">
                <a:solidFill>
                  <a:srgbClr val="002060"/>
                </a:solidFill>
              </a:rPr>
              <a:t>trên trang thông tin điện tử về bầu cử đại biểu Quốc hội của Hội đồng bầu cử quốc gia.</a:t>
            </a:r>
          </a:p>
          <a:p>
            <a:pPr algn="just"/>
            <a:r>
              <a:rPr lang="vi-VN" sz="2400" b="1" dirty="0">
                <a:solidFill>
                  <a:srgbClr val="002060"/>
                </a:solidFill>
              </a:rPr>
              <a:t>2. Người ứng cử đại biểu Hội đồng nhân dân </a:t>
            </a:r>
            <a:r>
              <a:rPr lang="vi-VN" sz="2400" dirty="0"/>
              <a:t>trình bày với cử tri về dự kiến chương trình hành động của mình nếu được bầu làm đại biểu Hội đồng nhân dân </a:t>
            </a:r>
            <a:r>
              <a:rPr lang="vi-VN" sz="2400" b="1" dirty="0">
                <a:solidFill>
                  <a:srgbClr val="FF0000"/>
                </a:solidFill>
              </a:rPr>
              <a:t>khi trả lời phỏng vấn trên các phương tiện thông tin đại chúng ở địa phương </a:t>
            </a:r>
            <a:r>
              <a:rPr lang="vi-VN" sz="2400" dirty="0"/>
              <a:t>và </a:t>
            </a:r>
            <a:r>
              <a:rPr lang="vi-VN" sz="2400" b="1" dirty="0">
                <a:solidFill>
                  <a:srgbClr val="00B050"/>
                </a:solidFill>
              </a:rPr>
              <a:t>trên trang thông tin điện tử về bầu cử của Ủy ban bầu cử (nếu có</a:t>
            </a:r>
            <a:r>
              <a:rPr lang="vi-VN" sz="2400" dirty="0"/>
              <a:t>).</a:t>
            </a:r>
            <a:br>
              <a:rPr lang="vi-VN" sz="2200" dirty="0"/>
            </a:br>
            <a:endParaRPr lang="vi-VN" sz="2200" dirty="0"/>
          </a:p>
        </p:txBody>
      </p:sp>
      <p:sp>
        <p:nvSpPr>
          <p:cNvPr id="5" name="Rectangle 4"/>
          <p:cNvSpPr/>
          <p:nvPr/>
        </p:nvSpPr>
        <p:spPr>
          <a:xfrm>
            <a:off x="0" y="1669493"/>
            <a:ext cx="9172422" cy="707886"/>
          </a:xfrm>
          <a:prstGeom prst="rect">
            <a:avLst/>
          </a:prstGeom>
          <a:solidFill>
            <a:srgbClr val="FFFF00"/>
          </a:solidFill>
        </p:spPr>
        <p:txBody>
          <a:bodyPr wrap="square">
            <a:spAutoFit/>
          </a:bodyPr>
          <a:lstStyle/>
          <a:p>
            <a:pPr algn="just"/>
            <a:r>
              <a:rPr lang="vi-VN" sz="2000" dirty="0"/>
              <a:t>2. Thông qua phương tiện thông tin đại chúng theo quy định tại Điều 67 của Luật này.</a:t>
            </a:r>
          </a:p>
        </p:txBody>
      </p:sp>
    </p:spTree>
    <p:extLst>
      <p:ext uri="{BB962C8B-B14F-4D97-AF65-F5344CB8AC3E}">
        <p14:creationId xmlns:p14="http://schemas.microsoft.com/office/powerpoint/2010/main" val="37665254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17. Những hành vi bị cấm trong vận động bầu cử</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 - TUYÊN TRUYỀN, VẬN ĐỘNG BẦU CỬ</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2560100307"/>
              </p:ext>
            </p:extLst>
          </p:nvPr>
        </p:nvGraphicFramePr>
        <p:xfrm>
          <a:off x="40254" y="1196752"/>
          <a:ext cx="9121405" cy="5994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4519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18. Nguyên tắc bỏ phiếu</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VII - NGUYÊN TẮC VÀ TRÌNH TỰ BỎ PHIẾU</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2088522714"/>
              </p:ext>
            </p:extLst>
          </p:nvPr>
        </p:nvGraphicFramePr>
        <p:xfrm>
          <a:off x="40254" y="1196752"/>
          <a:ext cx="9121405" cy="5994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5778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18. Nguyên tắc bỏ phiếu</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VII - NGUYÊN TẮC VÀ TRÌNH TỰ BỎ PHIẾU</a:t>
            </a:r>
            <a:endParaRPr lang="vi-VN" dirty="0">
              <a:solidFill>
                <a:srgbClr val="FFFF00"/>
              </a:solidFill>
            </a:endParaRPr>
          </a:p>
        </p:txBody>
      </p:sp>
      <p:sp>
        <p:nvSpPr>
          <p:cNvPr id="3" name="Rectangle 2"/>
          <p:cNvSpPr/>
          <p:nvPr/>
        </p:nvSpPr>
        <p:spPr>
          <a:xfrm>
            <a:off x="0" y="847268"/>
            <a:ext cx="9036496" cy="4031873"/>
          </a:xfrm>
          <a:prstGeom prst="rect">
            <a:avLst/>
          </a:prstGeom>
        </p:spPr>
        <p:txBody>
          <a:bodyPr wrap="square">
            <a:spAutoFit/>
          </a:bodyPr>
          <a:lstStyle/>
          <a:p>
            <a:pPr algn="just"/>
            <a:r>
              <a:rPr lang="vi-VN" sz="2000" b="1" dirty="0">
                <a:solidFill>
                  <a:srgbClr val="0070C0"/>
                </a:solidFill>
              </a:rPr>
              <a:t>4. Trong trường hợp cử tri ốm đau, già yếu, khuyết tật không thể đến phòng bỏ phiếu được </a:t>
            </a:r>
            <a:r>
              <a:rPr lang="vi-VN" sz="2000" dirty="0"/>
              <a:t>thì Tổ bầu cử </a:t>
            </a:r>
            <a:r>
              <a:rPr lang="vi-VN" sz="2000" dirty="0">
                <a:solidFill>
                  <a:srgbClr val="FF0000"/>
                </a:solidFill>
              </a:rPr>
              <a:t>mang hòm phiếu phụ và phiếu bầu </a:t>
            </a:r>
            <a:r>
              <a:rPr lang="vi-VN" sz="2000" dirty="0"/>
              <a:t>đến chỗ ở, chỗ điều trị của cử tri để cử tri nhận phiếu bầu và thực hiện việc bầu cử. </a:t>
            </a:r>
          </a:p>
          <a:p>
            <a:pPr algn="just"/>
            <a:r>
              <a:rPr lang="vi-VN" sz="2000" dirty="0"/>
              <a:t>Đối với cử tri là người </a:t>
            </a:r>
            <a:r>
              <a:rPr lang="vi-VN" sz="2000" dirty="0">
                <a:solidFill>
                  <a:srgbClr val="FF0000"/>
                </a:solidFill>
              </a:rPr>
              <a:t>đang bị tạm giam, người đang chấp hành biện pháp đưa vào cơ sở giáo dục bắt buộc, cơ sở cai nghiện bắt buộc </a:t>
            </a:r>
            <a:r>
              <a:rPr lang="vi-VN" sz="2000" dirty="0"/>
              <a:t>mà trại tạm giam, cơ sở giáo dục bắt buộc, cơ sở cai nghiện bắt buộc không tổ chức khu vực bỏ phiếu riêng hoặc cử tri là người đang bị tạm giữ tại nhà tạm giữ thì Tổ bầu cử mang hòm phiếu phụ và phiếu bầu đến trại tạm giam, nhà tạm giữ, cơ sở giáo dục bắt buộc, cơ sở cai nghiện bắt buộc để cử tri nhận phiếu bầu và thực hiện việc bầu cử.</a:t>
            </a:r>
          </a:p>
          <a:p>
            <a:br>
              <a:rPr lang="vi-VN" dirty="0"/>
            </a:br>
            <a:endParaRPr lang="vi-VN" dirty="0"/>
          </a:p>
        </p:txBody>
      </p:sp>
      <p:pic>
        <p:nvPicPr>
          <p:cNvPr id="10242" name="Picture 2" descr="C:\Users\Administrator\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331395"/>
            <a:ext cx="3672408" cy="244382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dministrator\Desktop\tải xuống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4" y="4331395"/>
            <a:ext cx="3306300" cy="247653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Administrator\Desktop\image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301" y="4298056"/>
            <a:ext cx="2552700" cy="247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148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18. Nguyên tắc bỏ phiếu</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VII - NGUYÊN TẮC VÀ TRÌNH TỰ BỎ PHIẾU</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1591668167"/>
              </p:ext>
            </p:extLst>
          </p:nvPr>
        </p:nvGraphicFramePr>
        <p:xfrm>
          <a:off x="40254" y="847268"/>
          <a:ext cx="9121405" cy="634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933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19. Thời gian bỏ phiếu</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VII - NGUYÊN TẮC VÀ TRÌNH TỰ BỎ PHIẾU</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158472456"/>
              </p:ext>
            </p:extLst>
          </p:nvPr>
        </p:nvGraphicFramePr>
        <p:xfrm>
          <a:off x="40254" y="847268"/>
          <a:ext cx="9121405" cy="634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787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20. Việc kiểm phiếu</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VIII - KẾT QUẢ BẦU CỬ</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1352999709"/>
              </p:ext>
            </p:extLst>
          </p:nvPr>
        </p:nvGraphicFramePr>
        <p:xfrm>
          <a:off x="40254" y="847268"/>
          <a:ext cx="9121405" cy="634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07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3488968" cy="369332"/>
          </a:xfrm>
          <a:prstGeom prst="rect">
            <a:avLst/>
          </a:prstGeom>
        </p:spPr>
        <p:txBody>
          <a:bodyPr wrap="none">
            <a:spAutoFit/>
          </a:bodyPr>
          <a:lstStyle/>
          <a:p>
            <a:r>
              <a:rPr lang="vi-VN" b="1" dirty="0">
                <a:solidFill>
                  <a:srgbClr val="FF0000"/>
                </a:solidFill>
              </a:rPr>
              <a:t> 2. Tuổi bầu cử và tuổi ứng cử</a:t>
            </a:r>
          </a:p>
        </p:txBody>
      </p:sp>
      <p:sp>
        <p:nvSpPr>
          <p:cNvPr id="3" name="Rectangle 2"/>
          <p:cNvSpPr/>
          <p:nvPr/>
        </p:nvSpPr>
        <p:spPr>
          <a:xfrm>
            <a:off x="-2024" y="1006522"/>
            <a:ext cx="9146023" cy="1569660"/>
          </a:xfrm>
          <a:prstGeom prst="rect">
            <a:avLst/>
          </a:prstGeom>
        </p:spPr>
        <p:txBody>
          <a:bodyPr wrap="square">
            <a:spAutoFit/>
          </a:bodyPr>
          <a:lstStyle/>
          <a:p>
            <a:pPr algn="just"/>
            <a:r>
              <a:rPr lang="vi-VN" sz="2400" dirty="0"/>
              <a:t>Tính đến ngày bầu cử được công bố, công dân nước Cộng hòa xã hội chủ nghĩa Việt Nam </a:t>
            </a:r>
            <a:r>
              <a:rPr lang="vi-VN" sz="2400" b="1" dirty="0">
                <a:solidFill>
                  <a:srgbClr val="FF0000"/>
                </a:solidFill>
              </a:rPr>
              <a:t>đủ mười tám tuổi trở lên </a:t>
            </a:r>
            <a:r>
              <a:rPr lang="vi-VN" sz="2400" dirty="0"/>
              <a:t>có quyền bầu cử và </a:t>
            </a:r>
            <a:r>
              <a:rPr lang="vi-VN" sz="2400" b="1" dirty="0">
                <a:solidFill>
                  <a:srgbClr val="FF0000"/>
                </a:solidFill>
              </a:rPr>
              <a:t>đủ hai mươi mốt tuổi trở lên </a:t>
            </a:r>
            <a:r>
              <a:rPr lang="vi-VN" sz="2400" dirty="0"/>
              <a:t>có quyền ứng cử vào Quốc hội, Hội đồng nhân dân các cấp theo quy định của Luật này.</a:t>
            </a:r>
          </a:p>
        </p:txBody>
      </p:sp>
      <p:sp>
        <p:nvSpPr>
          <p:cNvPr id="6" name="Rectangle 5"/>
          <p:cNvSpPr/>
          <p:nvPr/>
        </p:nvSpPr>
        <p:spPr>
          <a:xfrm>
            <a:off x="2286000" y="2996952"/>
            <a:ext cx="4572000" cy="1200329"/>
          </a:xfrm>
          <a:prstGeom prst="rect">
            <a:avLst/>
          </a:prstGeom>
          <a:solidFill>
            <a:srgbClr val="FFFF00"/>
          </a:solidFill>
        </p:spPr>
        <p:txBody>
          <a:bodyPr>
            <a:spAutoFit/>
          </a:bodyPr>
          <a:lstStyle/>
          <a:p>
            <a:r>
              <a:rPr lang="vi-VN" b="1" dirty="0"/>
              <a:t>Cuộc bầu cử đại biểu Quốc hội khóa XV và đại biểu Hội đồng nhân dân các cấp nhiệm kỳ 2021-2026 được tổ chức vào Chủ nhật, </a:t>
            </a:r>
            <a:r>
              <a:rPr lang="vi-VN" b="1" dirty="0">
                <a:solidFill>
                  <a:srgbClr val="FF0000"/>
                </a:solidFill>
              </a:rPr>
              <a:t>ngày 23/5/2021</a:t>
            </a:r>
            <a:endParaRPr lang="vi-VN" dirty="0">
              <a:solidFill>
                <a:srgbClr val="FF0000"/>
              </a:solidFill>
            </a:endParaRPr>
          </a:p>
        </p:txBody>
      </p:sp>
      <p:sp>
        <p:nvSpPr>
          <p:cNvPr id="7" name="TextBox 6"/>
          <p:cNvSpPr txBox="1"/>
          <p:nvPr/>
        </p:nvSpPr>
        <p:spPr>
          <a:xfrm>
            <a:off x="1" y="4509120"/>
            <a:ext cx="9143998" cy="646331"/>
          </a:xfrm>
          <a:prstGeom prst="rect">
            <a:avLst/>
          </a:prstGeom>
          <a:solidFill>
            <a:schemeClr val="accent6">
              <a:lumMod val="20000"/>
              <a:lumOff val="80000"/>
            </a:schemeClr>
          </a:solidFill>
        </p:spPr>
        <p:txBody>
          <a:bodyPr wrap="square" rtlCol="0">
            <a:spAutoFit/>
          </a:bodyPr>
          <a:lstStyle/>
          <a:p>
            <a:r>
              <a:rPr lang="vi-VN" b="1" dirty="0"/>
              <a:t>Người có quyền bầu cử: </a:t>
            </a:r>
            <a:r>
              <a:rPr lang="vi-VN" b="1" dirty="0">
                <a:solidFill>
                  <a:srgbClr val="002060"/>
                </a:solidFill>
              </a:rPr>
              <a:t>Sinh ngày 23/5/2003 trở về trước </a:t>
            </a:r>
            <a:r>
              <a:rPr lang="vi-VN" dirty="0"/>
              <a:t>(Ngày bầu cử: 23/5/2021 -18 = 23/5/2003) </a:t>
            </a:r>
          </a:p>
        </p:txBody>
      </p:sp>
      <p:sp>
        <p:nvSpPr>
          <p:cNvPr id="10" name="TextBox 9"/>
          <p:cNvSpPr txBox="1"/>
          <p:nvPr/>
        </p:nvSpPr>
        <p:spPr>
          <a:xfrm>
            <a:off x="9099" y="5445224"/>
            <a:ext cx="9143998" cy="646331"/>
          </a:xfrm>
          <a:prstGeom prst="rect">
            <a:avLst/>
          </a:prstGeom>
          <a:solidFill>
            <a:schemeClr val="accent5">
              <a:lumMod val="20000"/>
              <a:lumOff val="80000"/>
            </a:schemeClr>
          </a:solidFill>
        </p:spPr>
        <p:txBody>
          <a:bodyPr wrap="square" rtlCol="0">
            <a:spAutoFit/>
          </a:bodyPr>
          <a:lstStyle/>
          <a:p>
            <a:r>
              <a:rPr lang="vi-VN" b="1" dirty="0"/>
              <a:t>Người có quyền ứng cử: </a:t>
            </a:r>
            <a:r>
              <a:rPr lang="vi-VN" b="1" dirty="0">
                <a:solidFill>
                  <a:srgbClr val="FF0000"/>
                </a:solidFill>
              </a:rPr>
              <a:t>Sinh ngày 23/5/2000 trở về trước </a:t>
            </a:r>
            <a:r>
              <a:rPr lang="vi-VN" dirty="0"/>
              <a:t>(Ngày bầu cử: 23/5/2021 -18 </a:t>
            </a:r>
            <a:r>
              <a:rPr lang="vi-VN"/>
              <a:t>= 23/5/2000) </a:t>
            </a:r>
            <a:endParaRPr lang="vi-VN" dirty="0"/>
          </a:p>
        </p:txBody>
      </p:sp>
    </p:spTree>
    <p:extLst>
      <p:ext uri="{BB962C8B-B14F-4D97-AF65-F5344CB8AC3E}">
        <p14:creationId xmlns:p14="http://schemas.microsoft.com/office/powerpoint/2010/main" val="1137266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21. Bầu cử thêm</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VIII - KẾT QUẢ BẦU CỬ</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200689229"/>
              </p:ext>
            </p:extLst>
          </p:nvPr>
        </p:nvGraphicFramePr>
        <p:xfrm>
          <a:off x="40254" y="847268"/>
          <a:ext cx="9121405" cy="634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813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22. Bầu cử lại</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VIII - KẾT QUẢ BẦU CỬ</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1377202271"/>
              </p:ext>
            </p:extLst>
          </p:nvPr>
        </p:nvGraphicFramePr>
        <p:xfrm>
          <a:off x="40254" y="847268"/>
          <a:ext cx="9121405" cy="634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733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22. Bầu cử lại</a:t>
            </a:r>
          </a:p>
        </p:txBody>
      </p:sp>
      <p:sp>
        <p:nvSpPr>
          <p:cNvPr id="6" name="Rectangle 5"/>
          <p:cNvSpPr/>
          <p:nvPr/>
        </p:nvSpPr>
        <p:spPr>
          <a:xfrm>
            <a:off x="41564" y="16271"/>
            <a:ext cx="9102436" cy="369332"/>
          </a:xfrm>
          <a:prstGeom prst="rect">
            <a:avLst/>
          </a:prstGeom>
          <a:solidFill>
            <a:srgbClr val="002060"/>
          </a:solidFill>
        </p:spPr>
        <p:txBody>
          <a:bodyPr wrap="square">
            <a:spAutoFit/>
          </a:bodyPr>
          <a:lstStyle/>
          <a:p>
            <a:r>
              <a:rPr lang="vi-VN" b="1" dirty="0">
                <a:solidFill>
                  <a:srgbClr val="FFFF00"/>
                </a:solidFill>
              </a:rPr>
              <a:t>Chương VIII - KẾT QUẢ BẦU CỬ</a:t>
            </a:r>
            <a:endParaRPr lang="vi-VN" dirty="0">
              <a:solidFill>
                <a:srgbClr val="FFFF00"/>
              </a:solidFill>
            </a:endParaRPr>
          </a:p>
        </p:txBody>
      </p:sp>
      <p:graphicFrame>
        <p:nvGraphicFramePr>
          <p:cNvPr id="7" name="Diagram 6"/>
          <p:cNvGraphicFramePr/>
          <p:nvPr>
            <p:extLst>
              <p:ext uri="{D42A27DB-BD31-4B8C-83A1-F6EECF244321}">
                <p14:modId xmlns:p14="http://schemas.microsoft.com/office/powerpoint/2010/main" val="516380959"/>
              </p:ext>
            </p:extLst>
          </p:nvPr>
        </p:nvGraphicFramePr>
        <p:xfrm>
          <a:off x="40254" y="847268"/>
          <a:ext cx="9121405" cy="634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213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23. Bầu cử bổ sung</a:t>
            </a:r>
          </a:p>
        </p:txBody>
      </p:sp>
      <p:sp>
        <p:nvSpPr>
          <p:cNvPr id="6" name="Rectangle 5"/>
          <p:cNvSpPr/>
          <p:nvPr/>
        </p:nvSpPr>
        <p:spPr>
          <a:xfrm>
            <a:off x="41564" y="16271"/>
            <a:ext cx="9102436" cy="338554"/>
          </a:xfrm>
          <a:prstGeom prst="rect">
            <a:avLst/>
          </a:prstGeom>
          <a:solidFill>
            <a:srgbClr val="002060"/>
          </a:solidFill>
        </p:spPr>
        <p:txBody>
          <a:bodyPr wrap="square">
            <a:spAutoFit/>
          </a:bodyPr>
          <a:lstStyle/>
          <a:p>
            <a:r>
              <a:rPr lang="vi-VN" sz="1600" b="1" dirty="0">
                <a:solidFill>
                  <a:srgbClr val="FFFF00"/>
                </a:solidFill>
              </a:rPr>
              <a:t>Chương IX - BẦU CỬ BỔ SUNG ĐẠI BIỂU QUỐC HỘI, ĐẠI BIỂU HỘI ĐỒNG NHÂN DÂN</a:t>
            </a:r>
            <a:endParaRPr lang="vi-VN" sz="1600" dirty="0">
              <a:solidFill>
                <a:srgbClr val="FFFF00"/>
              </a:solidFill>
            </a:endParaRPr>
          </a:p>
        </p:txBody>
      </p:sp>
      <p:sp>
        <p:nvSpPr>
          <p:cNvPr id="3" name="Rectangle 2"/>
          <p:cNvSpPr/>
          <p:nvPr/>
        </p:nvSpPr>
        <p:spPr>
          <a:xfrm>
            <a:off x="0" y="847268"/>
            <a:ext cx="9144000" cy="2800767"/>
          </a:xfrm>
          <a:prstGeom prst="rect">
            <a:avLst/>
          </a:prstGeom>
        </p:spPr>
        <p:txBody>
          <a:bodyPr wrap="square">
            <a:spAutoFit/>
          </a:bodyPr>
          <a:lstStyle/>
          <a:p>
            <a:pPr algn="just"/>
            <a:r>
              <a:rPr lang="vi-VN" sz="2800" dirty="0"/>
              <a:t>1. Việc bầu cử bổ sung </a:t>
            </a:r>
            <a:r>
              <a:rPr lang="vi-VN" sz="2800" b="1" dirty="0">
                <a:solidFill>
                  <a:srgbClr val="FF0000"/>
                </a:solidFill>
              </a:rPr>
              <a:t>đại biểu Quốc hội </a:t>
            </a:r>
            <a:r>
              <a:rPr lang="vi-VN" sz="2800" dirty="0"/>
              <a:t>trong nhiệm kỳ chỉ được tiến hành khi thời gian còn lại của nhiệm kỳ </a:t>
            </a:r>
            <a:r>
              <a:rPr lang="vi-VN" sz="2800" b="1" dirty="0">
                <a:solidFill>
                  <a:srgbClr val="FF0000"/>
                </a:solidFill>
              </a:rPr>
              <a:t>nhiều hơn 02 năm </a:t>
            </a:r>
            <a:r>
              <a:rPr lang="vi-VN" sz="2800" dirty="0"/>
              <a:t>và </a:t>
            </a:r>
            <a:r>
              <a:rPr lang="vi-VN" sz="2800" b="1" dirty="0">
                <a:solidFill>
                  <a:srgbClr val="FF0000"/>
                </a:solidFill>
              </a:rPr>
              <a:t>thiếu trên mười phần trăm tổng số đại biểu Quốc hội </a:t>
            </a:r>
            <a:r>
              <a:rPr lang="vi-VN" sz="2800" dirty="0"/>
              <a:t>đã được bầu ở đầu nhiệm kỳ.</a:t>
            </a:r>
          </a:p>
          <a:p>
            <a:br>
              <a:rPr lang="vi-VN" dirty="0"/>
            </a:br>
            <a:endParaRPr lang="vi-VN" dirty="0"/>
          </a:p>
        </p:txBody>
      </p:sp>
      <p:pic>
        <p:nvPicPr>
          <p:cNvPr id="11266" name="Picture 2" descr="C:\Users\Administrator\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 y="3068960"/>
            <a:ext cx="471058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Administrator\Desktop\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008" y="3068960"/>
            <a:ext cx="4396401"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44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23. Bầu cử bổ sung</a:t>
            </a:r>
          </a:p>
        </p:txBody>
      </p:sp>
      <p:sp>
        <p:nvSpPr>
          <p:cNvPr id="6" name="Rectangle 5"/>
          <p:cNvSpPr/>
          <p:nvPr/>
        </p:nvSpPr>
        <p:spPr>
          <a:xfrm>
            <a:off x="41564" y="16271"/>
            <a:ext cx="9102436" cy="338554"/>
          </a:xfrm>
          <a:prstGeom prst="rect">
            <a:avLst/>
          </a:prstGeom>
          <a:solidFill>
            <a:srgbClr val="002060"/>
          </a:solidFill>
        </p:spPr>
        <p:txBody>
          <a:bodyPr wrap="square">
            <a:spAutoFit/>
          </a:bodyPr>
          <a:lstStyle/>
          <a:p>
            <a:r>
              <a:rPr lang="vi-VN" sz="1600" b="1" dirty="0">
                <a:solidFill>
                  <a:srgbClr val="FFFF00"/>
                </a:solidFill>
              </a:rPr>
              <a:t>Chương IX - BẦU CỬ BỔ SUNG ĐẠI BIỂU QUỐC HỘI, ĐẠI BIỂU HỘI ĐỒNG NHÂN DÂN</a:t>
            </a:r>
            <a:endParaRPr lang="vi-VN" sz="1600" dirty="0">
              <a:solidFill>
                <a:srgbClr val="FFFF00"/>
              </a:solidFill>
            </a:endParaRPr>
          </a:p>
        </p:txBody>
      </p:sp>
      <p:sp>
        <p:nvSpPr>
          <p:cNvPr id="3" name="Rectangle 2"/>
          <p:cNvSpPr/>
          <p:nvPr/>
        </p:nvSpPr>
        <p:spPr>
          <a:xfrm>
            <a:off x="0" y="847268"/>
            <a:ext cx="9144000" cy="2185214"/>
          </a:xfrm>
          <a:prstGeom prst="rect">
            <a:avLst/>
          </a:prstGeom>
        </p:spPr>
        <p:txBody>
          <a:bodyPr wrap="square">
            <a:spAutoFit/>
          </a:bodyPr>
          <a:lstStyle/>
          <a:p>
            <a:pPr algn="just"/>
            <a:r>
              <a:rPr lang="vi-VN" sz="2400" dirty="0"/>
              <a:t>2. Việc bầu cử bổ sung đại biểu Hội đồng nhân dân trong nhiệm kỳ chỉ được tiến hành khi </a:t>
            </a:r>
            <a:r>
              <a:rPr lang="vi-VN" sz="2400" b="1" dirty="0">
                <a:solidFill>
                  <a:srgbClr val="FF0000"/>
                </a:solidFill>
              </a:rPr>
              <a:t>thời gian còn lại của nhiệm kỳ nhiều hơn 18 thán</a:t>
            </a:r>
            <a:r>
              <a:rPr lang="vi-VN" sz="2400" dirty="0"/>
              <a:t>g và đáp ứng một trong các điều kiện sau đây:</a:t>
            </a:r>
          </a:p>
          <a:p>
            <a:br>
              <a:rPr lang="vi-VN" sz="2800" dirty="0"/>
            </a:br>
            <a:br>
              <a:rPr lang="vi-VN" dirty="0"/>
            </a:br>
            <a:endParaRPr lang="vi-VN" dirty="0"/>
          </a:p>
        </p:txBody>
      </p:sp>
      <p:graphicFrame>
        <p:nvGraphicFramePr>
          <p:cNvPr id="7" name="Diagram 6"/>
          <p:cNvGraphicFramePr/>
          <p:nvPr>
            <p:extLst>
              <p:ext uri="{D42A27DB-BD31-4B8C-83A1-F6EECF244321}">
                <p14:modId xmlns:p14="http://schemas.microsoft.com/office/powerpoint/2010/main" val="3450029945"/>
              </p:ext>
            </p:extLst>
          </p:nvPr>
        </p:nvGraphicFramePr>
        <p:xfrm>
          <a:off x="40255" y="1556792"/>
          <a:ext cx="8852226" cy="5634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1774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7936"/>
            <a:ext cx="9144000" cy="369332"/>
          </a:xfrm>
          <a:prstGeom prst="rect">
            <a:avLst/>
          </a:prstGeom>
        </p:spPr>
        <p:txBody>
          <a:bodyPr wrap="square">
            <a:spAutoFit/>
          </a:bodyPr>
          <a:lstStyle/>
          <a:p>
            <a:pPr algn="just" fontAlgn="base"/>
            <a:r>
              <a:rPr lang="vi-VN" b="1" dirty="0">
                <a:solidFill>
                  <a:srgbClr val="FF0000"/>
                </a:solidFill>
              </a:rPr>
              <a:t>23. Bầu cử bổ sung</a:t>
            </a:r>
          </a:p>
        </p:txBody>
      </p:sp>
      <p:sp>
        <p:nvSpPr>
          <p:cNvPr id="6" name="Rectangle 5"/>
          <p:cNvSpPr/>
          <p:nvPr/>
        </p:nvSpPr>
        <p:spPr>
          <a:xfrm>
            <a:off x="41564" y="16271"/>
            <a:ext cx="9102436" cy="338554"/>
          </a:xfrm>
          <a:prstGeom prst="rect">
            <a:avLst/>
          </a:prstGeom>
          <a:solidFill>
            <a:srgbClr val="002060"/>
          </a:solidFill>
        </p:spPr>
        <p:txBody>
          <a:bodyPr wrap="square">
            <a:spAutoFit/>
          </a:bodyPr>
          <a:lstStyle/>
          <a:p>
            <a:r>
              <a:rPr lang="vi-VN" sz="1600" b="1" dirty="0">
                <a:solidFill>
                  <a:srgbClr val="FFFF00"/>
                </a:solidFill>
              </a:rPr>
              <a:t>Chương IX - BẦU CỬ BỔ SUNG ĐẠI BIỂU QUỐC HỘI, ĐẠI BIỂU HỘI ĐỒNG NHÂN DÂN</a:t>
            </a:r>
            <a:endParaRPr lang="vi-VN" sz="1600" dirty="0">
              <a:solidFill>
                <a:srgbClr val="FFFF00"/>
              </a:solidFill>
            </a:endParaRPr>
          </a:p>
        </p:txBody>
      </p:sp>
      <p:graphicFrame>
        <p:nvGraphicFramePr>
          <p:cNvPr id="7" name="Diagram 6"/>
          <p:cNvGraphicFramePr/>
          <p:nvPr>
            <p:extLst>
              <p:ext uri="{D42A27DB-BD31-4B8C-83A1-F6EECF244321}">
                <p14:modId xmlns:p14="http://schemas.microsoft.com/office/powerpoint/2010/main" val="2015967475"/>
              </p:ext>
            </p:extLst>
          </p:nvPr>
        </p:nvGraphicFramePr>
        <p:xfrm>
          <a:off x="40255" y="1052736"/>
          <a:ext cx="8852226" cy="61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6806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sp>
        <p:nvSpPr>
          <p:cNvPr id="6" name="Rectangle 5"/>
          <p:cNvSpPr/>
          <p:nvPr/>
        </p:nvSpPr>
        <p:spPr>
          <a:xfrm>
            <a:off x="971600" y="303263"/>
            <a:ext cx="705678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Trân</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trọng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cảm</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ơn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90" name="Picture 2" descr="C:\Users\Administrato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771" y="1727113"/>
            <a:ext cx="6224457" cy="427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1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1665"/>
          </a:xfrm>
          <a:prstGeom prst="rect">
            <a:avLst/>
          </a:prstGeom>
          <a:solidFill>
            <a:srgbClr val="002060"/>
          </a:solidFill>
        </p:spPr>
        <p:txBody>
          <a:bodyPr wrap="square">
            <a:spAutoFit/>
          </a:bodyPr>
          <a:lstStyle/>
          <a:p>
            <a:pPr algn="ctr"/>
            <a:r>
              <a:rPr lang="vi-VN" sz="2400" b="1" dirty="0">
                <a:solidFill>
                  <a:srgbClr val="FFFF00"/>
                </a:solidFill>
              </a:rPr>
              <a:t>Chương I - NHỮNG QUY ĐỊNH CHUNG</a:t>
            </a:r>
          </a:p>
        </p:txBody>
      </p:sp>
      <p:sp>
        <p:nvSpPr>
          <p:cNvPr id="5" name="Rectangle 4"/>
          <p:cNvSpPr/>
          <p:nvPr/>
        </p:nvSpPr>
        <p:spPr>
          <a:xfrm>
            <a:off x="251520" y="620688"/>
            <a:ext cx="3793667" cy="369332"/>
          </a:xfrm>
          <a:prstGeom prst="rect">
            <a:avLst/>
          </a:prstGeom>
        </p:spPr>
        <p:txBody>
          <a:bodyPr wrap="none">
            <a:spAutoFit/>
          </a:bodyPr>
          <a:lstStyle/>
          <a:p>
            <a:r>
              <a:rPr lang="vi-VN" b="1" dirty="0">
                <a:solidFill>
                  <a:srgbClr val="FF0000"/>
                </a:solidFill>
              </a:rPr>
              <a:t> 2. Tiêu chuẩn của người ứng cử</a:t>
            </a:r>
          </a:p>
        </p:txBody>
      </p:sp>
      <p:graphicFrame>
        <p:nvGraphicFramePr>
          <p:cNvPr id="8" name="Diagram 7"/>
          <p:cNvGraphicFramePr/>
          <p:nvPr>
            <p:extLst>
              <p:ext uri="{D42A27DB-BD31-4B8C-83A1-F6EECF244321}">
                <p14:modId xmlns:p14="http://schemas.microsoft.com/office/powerpoint/2010/main" val="2612784409"/>
              </p:ext>
            </p:extLst>
          </p:nvPr>
        </p:nvGraphicFramePr>
        <p:xfrm>
          <a:off x="-5687" y="1484784"/>
          <a:ext cx="9149687" cy="560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4032" y="990020"/>
            <a:ext cx="9129967" cy="923330"/>
          </a:xfrm>
          <a:prstGeom prst="rect">
            <a:avLst/>
          </a:prstGeom>
          <a:solidFill>
            <a:schemeClr val="bg1"/>
          </a:solidFill>
        </p:spPr>
        <p:txBody>
          <a:bodyPr wrap="square">
            <a:spAutoFit/>
          </a:bodyPr>
          <a:lstStyle/>
          <a:p>
            <a:pPr algn="just"/>
            <a:r>
              <a:rPr lang="vi-VN" dirty="0">
                <a:solidFill>
                  <a:srgbClr val="002060"/>
                </a:solidFill>
              </a:rPr>
              <a:t> Người ứng cử đại biểu Quốc hội </a:t>
            </a:r>
            <a:r>
              <a:rPr lang="vi-VN" b="1" dirty="0">
                <a:solidFill>
                  <a:srgbClr val="FF0000"/>
                </a:solidFill>
              </a:rPr>
              <a:t>phải đáp ứng các tiêu chuẩn của đại biểu Quốc hội </a:t>
            </a:r>
            <a:r>
              <a:rPr lang="vi-VN" dirty="0">
                <a:solidFill>
                  <a:srgbClr val="002060"/>
                </a:solidFill>
              </a:rPr>
              <a:t>quy định tại Luật tổ chức Quốc hội (</a:t>
            </a:r>
            <a:r>
              <a:rPr lang="vi-VN" b="1" dirty="0">
                <a:solidFill>
                  <a:srgbClr val="C00000"/>
                </a:solidFill>
              </a:rPr>
              <a:t>6 tiêu chuẩn </a:t>
            </a:r>
            <a:r>
              <a:rPr lang="vi-VN" dirty="0">
                <a:solidFill>
                  <a:srgbClr val="002060"/>
                </a:solidFill>
              </a:rPr>
              <a:t>Điều 22 Luật TCQH 2014,sửa đổi 2020).</a:t>
            </a:r>
          </a:p>
        </p:txBody>
      </p:sp>
    </p:spTree>
    <p:extLst>
      <p:ext uri="{BB962C8B-B14F-4D97-AF65-F5344CB8AC3E}">
        <p14:creationId xmlns:p14="http://schemas.microsoft.com/office/powerpoint/2010/main" val="2831847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14459</Words>
  <Application>Microsoft Office PowerPoint</Application>
  <PresentationFormat>On-screen Show (4:3)</PresentationFormat>
  <Paragraphs>646</Paragraphs>
  <Slides>86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86</vt:i4>
      </vt:variant>
    </vt:vector>
  </HeadingPairs>
  <TitlesOfParts>
    <vt:vector size="9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Về đại biểu Quốc hội (Luật TCQH)</vt:lpstr>
      <vt:lpstr>Về đại biểu Quốc hội (Luật TCQH)</vt:lpstr>
      <vt:lpstr>Về đại biểu Quốc hội (Luật TCQH)</vt:lpstr>
      <vt:lpstr>PowerPoint Presentation</vt:lpstr>
      <vt:lpstr>PowerPoint Presentation</vt:lpstr>
      <vt:lpstr>Về đại biểu HĐND (Luật TCCQĐP)</vt:lpstr>
      <vt:lpstr>Về đại biểu HĐND (Luật TCCQĐP)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lananh291083@gmail.com</cp:lastModifiedBy>
  <cp:revision>39</cp:revision>
  <dcterms:created xsi:type="dcterms:W3CDTF">2021-02-01T02:21:17Z</dcterms:created>
  <dcterms:modified xsi:type="dcterms:W3CDTF">2021-04-01T14:56:45Z</dcterms:modified>
</cp:coreProperties>
</file>